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9"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406" r:id="rId43"/>
    <p:sldId id="350" r:id="rId44"/>
    <p:sldId id="407"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408" r:id="rId66"/>
    <p:sldId id="371" r:id="rId67"/>
    <p:sldId id="372" r:id="rId68"/>
    <p:sldId id="373" r:id="rId69"/>
    <p:sldId id="374" r:id="rId70"/>
    <p:sldId id="375" r:id="rId71"/>
    <p:sldId id="376" r:id="rId72"/>
    <p:sldId id="377" r:id="rId73"/>
    <p:sldId id="378" r:id="rId74"/>
    <p:sldId id="379" r:id="rId75"/>
    <p:sldId id="380" r:id="rId76"/>
    <p:sldId id="381" r:id="rId77"/>
    <p:sldId id="382" r:id="rId78"/>
    <p:sldId id="383" r:id="rId79"/>
    <p:sldId id="384" r:id="rId80"/>
    <p:sldId id="385" r:id="rId81"/>
    <p:sldId id="386" r:id="rId82"/>
    <p:sldId id="387" r:id="rId83"/>
    <p:sldId id="388" r:id="rId84"/>
    <p:sldId id="389" r:id="rId85"/>
    <p:sldId id="390" r:id="rId86"/>
    <p:sldId id="391" r:id="rId87"/>
    <p:sldId id="392" r:id="rId88"/>
    <p:sldId id="393" r:id="rId89"/>
    <p:sldId id="394" r:id="rId90"/>
    <p:sldId id="395" r:id="rId91"/>
    <p:sldId id="396" r:id="rId92"/>
    <p:sldId id="397" r:id="rId93"/>
    <p:sldId id="398" r:id="rId94"/>
    <p:sldId id="399" r:id="rId95"/>
    <p:sldId id="400" r:id="rId96"/>
    <p:sldId id="401" r:id="rId97"/>
    <p:sldId id="402" r:id="rId98"/>
    <p:sldId id="403" r:id="rId99"/>
    <p:sldId id="404" r:id="rId100"/>
    <p:sldId id="405" r:id="rId10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E1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039" autoAdjust="0"/>
    <p:restoredTop sz="94660"/>
  </p:normalViewPr>
  <p:slideViewPr>
    <p:cSldViewPr snapToGrid="0" snapToObjects="1">
      <p:cViewPr varScale="1">
        <p:scale>
          <a:sx n="47" d="100"/>
          <a:sy n="47" d="100"/>
        </p:scale>
        <p:origin x="-104" y="-2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printerSettings" Target="printerSettings/printerSettings1.bin"/><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Placeholder 5"/>
          <p:cNvSpPr>
            <a:spLocks noGrp="1"/>
          </p:cNvSpPr>
          <p:nvPr>
            <p:ph type="body" idx="1"/>
          </p:nvPr>
        </p:nvSpPr>
        <p:spPr>
          <a:xfrm>
            <a:off x="2377250" y="1600200"/>
            <a:ext cx="630955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rgbClr val="8B3E18"/>
          </a:solidFill>
          <a:latin typeface="+mj-lt"/>
          <a:ea typeface="+mj-ea"/>
          <a:cs typeface="+mj-cs"/>
        </a:defRPr>
      </a:lvl1pPr>
    </p:titleStyle>
    <p:bodyStyle>
      <a:lvl1pPr marL="0" indent="0" algn="l" defTabSz="457200" rtl="0" eaLnBrk="1" latinLnBrk="0" hangingPunct="1">
        <a:lnSpc>
          <a:spcPct val="150000"/>
        </a:lnSpc>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40496"/>
            <a:ext cx="7002941" cy="4969859"/>
          </a:xfrm>
        </p:spPr>
        <p:txBody>
          <a:bodyPr>
            <a:normAutofit/>
          </a:bodyPr>
          <a:lstStyle/>
          <a:p>
            <a:r>
              <a:rPr lang="en-US" dirty="0"/>
              <a:t>My level of engagement is the primary contributor to student success. I believe instructors must step down from their ivory tower to engage students in active learning with meaningful projects reflecting information trends of the professional world. I am a servant leader striving to differentiate to meet the needs of my diverse learners.</a:t>
            </a:r>
          </a:p>
          <a:p>
            <a:r>
              <a:rPr lang="en-US" i="1" dirty="0" smtClean="0"/>
              <a:t>—Alexander Perez, Lake-Sumter Community College (FL)</a:t>
            </a:r>
            <a:endParaRPr lang="en-U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481738"/>
            <a:ext cx="7002941" cy="5128617"/>
          </a:xfrm>
        </p:spPr>
        <p:txBody>
          <a:bodyPr>
            <a:normAutofit/>
          </a:bodyPr>
          <a:lstStyle/>
          <a:p>
            <a:r>
              <a:rPr lang="en-US" dirty="0"/>
              <a:t>It is often said that “life is a journey, not a destination.” This is the message I attempt to convey to my healthcare science students. Be present, be focused, think critically, strive for excellence, and develop your personal as well as clinical skills. Be a sponge, and enjoy the journey! </a:t>
            </a:r>
          </a:p>
          <a:p>
            <a:r>
              <a:rPr lang="en-US" i="1" dirty="0" smtClean="0"/>
              <a:t>—Lori </a:t>
            </a:r>
            <a:r>
              <a:rPr lang="en-US" i="1" dirty="0" err="1" smtClean="0"/>
              <a:t>Madiara</a:t>
            </a:r>
            <a:r>
              <a:rPr lang="en-US" i="1" dirty="0" smtClean="0"/>
              <a:t>, Lehigh Carbon Community College (PA)</a:t>
            </a:r>
            <a:endParaRPr lang="en-US" i="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789189"/>
            <a:ext cx="7002941" cy="1375900"/>
          </a:xfrm>
        </p:spPr>
        <p:txBody>
          <a:bodyPr>
            <a:normAutofit/>
          </a:bodyPr>
          <a:lstStyle/>
          <a:p>
            <a:pPr algn="ctr"/>
            <a:r>
              <a:rPr lang="en-US" i="1" dirty="0" smtClean="0"/>
              <a:t>—Peter </a:t>
            </a:r>
            <a:r>
              <a:rPr lang="en-US" i="1" dirty="0" err="1" smtClean="0"/>
              <a:t>Daupern</a:t>
            </a:r>
            <a:r>
              <a:rPr lang="en-US" i="1" dirty="0"/>
              <a:t> and Lauren </a:t>
            </a:r>
            <a:r>
              <a:rPr lang="en-US" i="1" dirty="0" err="1" smtClean="0"/>
              <a:t>Perlstein</a:t>
            </a:r>
            <a:endParaRPr lang="en-US" i="1" dirty="0" smtClean="0"/>
          </a:p>
          <a:p>
            <a:pPr algn="ctr"/>
            <a:r>
              <a:rPr lang="en-US" i="1" dirty="0" smtClean="0"/>
              <a:t>Norwalk Community College (CT)</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8555" y="1174380"/>
            <a:ext cx="5210974" cy="346474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85105"/>
            <a:ext cx="7002941" cy="2491400"/>
          </a:xfrm>
        </p:spPr>
        <p:txBody>
          <a:bodyPr>
            <a:normAutofit fontScale="77500" lnSpcReduction="20000"/>
          </a:bodyPr>
          <a:lstStyle/>
          <a:p>
            <a:r>
              <a:rPr lang="en-US" dirty="0" smtClean="0"/>
              <a:t>It is gratifying to watch students achieve goals beyond what they originally thought was possible and to help them discover some of the solutions to their own academic concerns. I intentionally expose them to a variety of learning environments, challenge some of their notions and assumptions, kindly encourage them to experience something different from the smorgasbord of educational opportunities, and then watch them grow and mature.</a:t>
            </a:r>
          </a:p>
          <a:p>
            <a:r>
              <a:rPr lang="en-US" i="1" dirty="0" smtClean="0"/>
              <a:t>—Keith Dudley, </a:t>
            </a:r>
            <a:r>
              <a:rPr lang="en-US" i="1" dirty="0" err="1" smtClean="0"/>
              <a:t>Lethbridge</a:t>
            </a:r>
            <a:r>
              <a:rPr lang="en-US" i="1" dirty="0" smtClean="0"/>
              <a:t> College (AB)</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4029" y="1087412"/>
            <a:ext cx="4016391" cy="302587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053785"/>
            <a:ext cx="7002941" cy="1556570"/>
          </a:xfrm>
        </p:spPr>
        <p:txBody>
          <a:bodyPr>
            <a:normAutofit fontScale="85000" lnSpcReduction="20000"/>
          </a:bodyPr>
          <a:lstStyle/>
          <a:p>
            <a:r>
              <a:rPr lang="en-US" dirty="0"/>
              <a:t>I have always believed that learning is its own reward. The most gratifying part of my job is helping students gain the skills they need to guide their own learning and experience its rewards for themselves.</a:t>
            </a:r>
          </a:p>
          <a:p>
            <a:r>
              <a:rPr lang="en-US" i="1" dirty="0" smtClean="0"/>
              <a:t>—Fiona Dyer, </a:t>
            </a:r>
            <a:r>
              <a:rPr lang="en-US" i="1" dirty="0" err="1" smtClean="0"/>
              <a:t>Lethbridge</a:t>
            </a:r>
            <a:r>
              <a:rPr lang="en-US" i="1" dirty="0" smtClean="0"/>
              <a:t> College (AB)</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15549" y="1087412"/>
            <a:ext cx="2846321" cy="372823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42109"/>
            <a:ext cx="7002941" cy="1768246"/>
          </a:xfrm>
        </p:spPr>
        <p:txBody>
          <a:bodyPr>
            <a:normAutofit fontScale="77500" lnSpcReduction="20000"/>
          </a:bodyPr>
          <a:lstStyle/>
          <a:p>
            <a:r>
              <a:rPr lang="en-US" dirty="0" smtClean="0"/>
              <a:t>Theodore Roosevelt said: “No one cares how much you know, until they know how much you care.” The atmosphere of Lincoln Land Community College makes it easy to demonstrate care and concern for our students' success. It's been my privilege to work for this college and these students.</a:t>
            </a:r>
          </a:p>
          <a:p>
            <a:r>
              <a:rPr lang="en-US" i="1" dirty="0" smtClean="0"/>
              <a:t>—Craig Norman, Lincoln Land Community College (IL)</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17127" y="1124534"/>
            <a:ext cx="2902895" cy="354558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29999"/>
            <a:ext cx="7002941" cy="4480356"/>
          </a:xfrm>
        </p:spPr>
        <p:txBody>
          <a:bodyPr>
            <a:normAutofit/>
          </a:bodyPr>
          <a:lstStyle/>
          <a:p>
            <a:r>
              <a:rPr lang="en-US" dirty="0" smtClean="0"/>
              <a:t>On the first day of class, I tell my students that I will learn from them. I find it terrifically arrogant to think that I know it all or that learning stops. After all, the classroom is a true place of cooperative, collaborative learning that includes the instructor.</a:t>
            </a:r>
          </a:p>
          <a:p>
            <a:r>
              <a:rPr lang="en-US" i="1" dirty="0" smtClean="0"/>
              <a:t>—Laura </a:t>
            </a:r>
            <a:r>
              <a:rPr lang="en-US" i="1" dirty="0" err="1" smtClean="0"/>
              <a:t>Taggett</a:t>
            </a:r>
            <a:r>
              <a:rPr lang="en-US" i="1" dirty="0" smtClean="0"/>
              <a:t>, Lone Star College–</a:t>
            </a:r>
            <a:r>
              <a:rPr lang="en-US" i="1" dirty="0" err="1" smtClean="0"/>
              <a:t>CyFair</a:t>
            </a:r>
            <a:r>
              <a:rPr lang="en-US" i="1" dirty="0" smtClean="0"/>
              <a:t> (TX)</a:t>
            </a:r>
            <a:endParaRPr lang="en-US"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12483"/>
            <a:ext cx="7002941" cy="4797872"/>
          </a:xfrm>
        </p:spPr>
        <p:txBody>
          <a:bodyPr>
            <a:normAutofit/>
          </a:bodyPr>
          <a:lstStyle/>
          <a:p>
            <a:r>
              <a:rPr lang="en-US" dirty="0"/>
              <a:t>We see the world through a lens of language. Learning to write well is not only conveying ideas to an audience, it is understanding self and community. It is taking control of the power of words—spoken and written—to shape the world and define our connection to it.</a:t>
            </a:r>
          </a:p>
          <a:p>
            <a:r>
              <a:rPr lang="en-US" i="1" dirty="0" smtClean="0"/>
              <a:t>—Matthew Turner, Lone Star College–</a:t>
            </a:r>
            <a:r>
              <a:rPr lang="en-US" i="1" dirty="0" err="1" smtClean="0"/>
              <a:t>CyFair</a:t>
            </a:r>
            <a:r>
              <a:rPr lang="en-US" i="1" dirty="0" smtClean="0"/>
              <a:t> (TX)</a:t>
            </a: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4"/>
            <a:ext cx="7002941" cy="2628245"/>
          </a:xfrm>
        </p:spPr>
        <p:txBody>
          <a:bodyPr>
            <a:normAutofit/>
          </a:bodyPr>
          <a:lstStyle/>
          <a:p>
            <a:r>
              <a:rPr lang="en-US" dirty="0" smtClean="0"/>
              <a:t>One of my favorite sayings is, "Life is all about how you handle Plan B." Counselors help students with Plan A, but I help my students so much more when we need a Plan B!</a:t>
            </a:r>
          </a:p>
          <a:p>
            <a:r>
              <a:rPr lang="en-US" i="1" dirty="0" smtClean="0"/>
              <a:t>—</a:t>
            </a:r>
            <a:r>
              <a:rPr lang="en-US" i="1" dirty="0" err="1" smtClean="0"/>
              <a:t>Suann</a:t>
            </a:r>
            <a:r>
              <a:rPr lang="en-US" i="1" dirty="0" smtClean="0"/>
              <a:t> Hereford, Lone Star College–Kingwood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2172" y="1173918"/>
            <a:ext cx="4199260" cy="279950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Math is simple:) Applying prior knowledge to new situations, students will use the persistence and problem-solving skills acquired from math courses in their life and future careers.</a:t>
            </a:r>
          </a:p>
          <a:p>
            <a:r>
              <a:rPr lang="en-US" i="1" dirty="0" smtClean="0"/>
              <a:t>—</a:t>
            </a:r>
            <a:r>
              <a:rPr lang="en-US" i="1" dirty="0" err="1" smtClean="0"/>
              <a:t>Keturah</a:t>
            </a:r>
            <a:r>
              <a:rPr lang="en-US" i="1" dirty="0" smtClean="0"/>
              <a:t> Johnson, Lone Star College–Kingwood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0304" y="1227254"/>
            <a:ext cx="4099412" cy="273294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04512" y="1428819"/>
            <a:ext cx="3704471" cy="5181536"/>
          </a:xfrm>
        </p:spPr>
        <p:txBody>
          <a:bodyPr>
            <a:normAutofit/>
          </a:bodyPr>
          <a:lstStyle/>
          <a:p>
            <a:r>
              <a:rPr lang="en-US" dirty="0" smtClean="0"/>
              <a:t>“You can’t stay in your corner of the forest waiting for others to come to you. You have to go to them sometimes” (Winnie the Pooh). I believe that is what teaching is all about; we are in this together, the students and I, to learn and enrich our lives.</a:t>
            </a:r>
          </a:p>
          <a:p>
            <a:r>
              <a:rPr lang="en-US" i="1" dirty="0" smtClean="0"/>
              <a:t>—Renee Key, Lone Star College–Kingwood (TX)</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27087" y="1428818"/>
            <a:ext cx="2939315" cy="425400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Changing lives. Isn’t that what it’s all about? Teaching is one of the greatest opportunities that I have to change someone’s life. Success, therefore, is taking someone where they are with what they have and molding them into what they want to be. What could be more motivating or satisfying? </a:t>
            </a:r>
          </a:p>
          <a:p>
            <a:r>
              <a:rPr lang="en-US" i="1" dirty="0" smtClean="0"/>
              <a:t>—</a:t>
            </a:r>
            <a:r>
              <a:rPr lang="en-US" i="1" dirty="0" err="1" smtClean="0"/>
              <a:t>Maribeth</a:t>
            </a:r>
            <a:r>
              <a:rPr lang="en-US" i="1" dirty="0" smtClean="0"/>
              <a:t> </a:t>
            </a:r>
            <a:r>
              <a:rPr lang="en-US" i="1" dirty="0" err="1" smtClean="0"/>
              <a:t>Stitt</a:t>
            </a:r>
            <a:r>
              <a:rPr lang="en-US" i="1" dirty="0" smtClean="0"/>
              <a:t>, Lone Star College–Kingwood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5367" y="1174137"/>
            <a:ext cx="4425547" cy="294481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39375"/>
            <a:ext cx="7002941" cy="2270979"/>
          </a:xfrm>
        </p:spPr>
        <p:txBody>
          <a:bodyPr>
            <a:normAutofit fontScale="85000" lnSpcReduction="10000"/>
          </a:bodyPr>
          <a:lstStyle/>
          <a:p>
            <a:r>
              <a:rPr lang="en-US" dirty="0"/>
              <a:t>I am a huge advocate for active learning. Do something to engage the students. Active learning methods and models are limited only by the imagination and creativity of the instructor. I enjoy watching the "</a:t>
            </a:r>
            <a:r>
              <a:rPr lang="en-US" dirty="0" err="1"/>
              <a:t>lightbulb</a:t>
            </a:r>
            <a:r>
              <a:rPr lang="en-US" dirty="0"/>
              <a:t>" go on when an interactive exercise brings a lecture’s concept to life.</a:t>
            </a:r>
          </a:p>
          <a:p>
            <a:r>
              <a:rPr lang="en-US" i="1" dirty="0" smtClean="0"/>
              <a:t>—Melissa </a:t>
            </a:r>
            <a:r>
              <a:rPr lang="en-US" i="1" dirty="0" err="1" smtClean="0"/>
              <a:t>Armentor</a:t>
            </a:r>
            <a:r>
              <a:rPr lang="en-US" i="1" dirty="0" smtClean="0"/>
              <a:t>, Lamar Institute of Technology (TX)</a:t>
            </a:r>
            <a:endParaRPr lang="en-US" i="1" dirty="0"/>
          </a:p>
        </p:txBody>
      </p:sp>
      <p:pic>
        <p:nvPicPr>
          <p:cNvPr id="5" name="Picture 4" descr="albanytc_laye_don.jpg"/>
          <p:cNvPicPr>
            <a:picLocks noChangeAspect="1"/>
          </p:cNvPicPr>
          <p:nvPr/>
        </p:nvPicPr>
        <p:blipFill>
          <a:blip r:embed="rId2"/>
          <a:stretch>
            <a:fillRect/>
          </a:stretch>
        </p:blipFill>
        <p:spPr>
          <a:xfrm>
            <a:off x="3062112" y="1049027"/>
            <a:ext cx="4604890" cy="306992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For me, teaching history is the art of narration. The spirits of the people who came before become the medium for the living. The spirits suffuse the living—me and the students, all at once and in the same way. History-telling activities in class are jointly experienced revelations.</a:t>
            </a:r>
          </a:p>
          <a:p>
            <a:r>
              <a:rPr lang="en-US" i="1" dirty="0" smtClean="0"/>
              <a:t>—Craig Livingston, Lone Star College–Montgomery (TX)</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57294" y="1190683"/>
            <a:ext cx="5027677" cy="269888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The diversity of the experiences of my students is what inspires me. I embrace the challenge of teaching a tremendous variety of individuals by appealing to their senses and emotions. I want to know what they enjoy and what gives them inspiration. Then I strive to serve as a constant reminder of why they chose to take the step towards a college education.</a:t>
            </a:r>
          </a:p>
          <a:p>
            <a:r>
              <a:rPr lang="en-US" i="1" dirty="0" smtClean="0"/>
              <a:t>—Simone </a:t>
            </a:r>
            <a:r>
              <a:rPr lang="en-US" i="1" dirty="0" err="1" smtClean="0"/>
              <a:t>Rieck</a:t>
            </a:r>
            <a:r>
              <a:rPr lang="en-US" i="1" dirty="0" smtClean="0"/>
              <a:t>, Lone Star College–Montgomery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4929" y="1341219"/>
            <a:ext cx="3926423" cy="261065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 believe students succeed in my class if they leave the course better off than when they began. They need to gain a deeper understanding of the accounting profession and business environment. I emphasize time management skills, critical thinking abilities, study habits, and soft skills needed in the workforce. </a:t>
            </a:r>
          </a:p>
          <a:p>
            <a:r>
              <a:rPr lang="en-US" i="1" dirty="0" smtClean="0"/>
              <a:t>—Patricia </a:t>
            </a:r>
            <a:r>
              <a:rPr lang="en-US" i="1" dirty="0" err="1" smtClean="0"/>
              <a:t>Sendelbach</a:t>
            </a:r>
            <a:r>
              <a:rPr lang="en-US" i="1" dirty="0" smtClean="0"/>
              <a:t>, Lone Star College–Montgomery (TX)</a:t>
            </a:r>
            <a:endParaRPr lang="en-US" i="1" dirty="0"/>
          </a:p>
        </p:txBody>
      </p:sp>
      <p:pic>
        <p:nvPicPr>
          <p:cNvPr id="5" name="Picture 4" descr="albanytc_laye_don.jpg"/>
          <p:cNvPicPr>
            <a:picLocks noChangeAspect="1"/>
          </p:cNvPicPr>
          <p:nvPr/>
        </p:nvPicPr>
        <p:blipFill>
          <a:blip r:embed="rId2"/>
          <a:stretch>
            <a:fillRect/>
          </a:stretch>
        </p:blipFill>
        <p:spPr>
          <a:xfrm>
            <a:off x="3438232" y="1071615"/>
            <a:ext cx="3840343" cy="28802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3916022"/>
            <a:ext cx="7002941" cy="2694333"/>
          </a:xfrm>
        </p:spPr>
        <p:txBody>
          <a:bodyPr>
            <a:normAutofit fontScale="92500" lnSpcReduction="10000"/>
          </a:bodyPr>
          <a:lstStyle/>
          <a:p>
            <a:r>
              <a:rPr lang="en-US" dirty="0"/>
              <a:t>Everything I do is with the hope that in some small way I can repay the kindness of the amazing professors and mentors who taught me to love both my discipline and my profession. If I can change the way students look at their world, I consider myself and this effort successful. </a:t>
            </a:r>
          </a:p>
          <a:p>
            <a:r>
              <a:rPr lang="en-US" i="1" dirty="0" smtClean="0"/>
              <a:t>—Janie </a:t>
            </a:r>
            <a:r>
              <a:rPr lang="en-US" i="1" dirty="0" err="1" smtClean="0"/>
              <a:t>Filoteo</a:t>
            </a:r>
            <a:r>
              <a:rPr lang="en-US" i="1" dirty="0" smtClean="0"/>
              <a:t>, Lone Star College–Tomball (TX)</a:t>
            </a:r>
            <a:endParaRPr lang="en-US" i="1"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55716" y="1111302"/>
            <a:ext cx="4222859" cy="261684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3492668"/>
            <a:ext cx="7002941" cy="3117687"/>
          </a:xfrm>
        </p:spPr>
        <p:txBody>
          <a:bodyPr>
            <a:normAutofit fontScale="92500" lnSpcReduction="10000"/>
          </a:bodyPr>
          <a:lstStyle/>
          <a:p>
            <a:r>
              <a:rPr lang="en-US" dirty="0"/>
              <a:t>Having the opportunity to plant seeds and watch those seeds blossom within each student is inspiring. It is a pleasure to watch students mature and become contributing members of a profession—a profession that I love and about which I am passionate. Former students’ career-related successes further motivate me to strive for excellence.</a:t>
            </a:r>
          </a:p>
          <a:p>
            <a:r>
              <a:rPr lang="en-US" i="1" dirty="0" smtClean="0"/>
              <a:t>—Stephanie Johnston, Lone Star College–Tomball (TX)</a:t>
            </a:r>
            <a:endParaRPr lang="en-US" i="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59597" y="1172088"/>
            <a:ext cx="3480870" cy="232058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Having the opportunity to help students learn new information and make their own lives better from what they have learned motivates me to strive for excellence in the classroom. My goal is not only to teach students, but to inspire them toward learning for now and in the future. </a:t>
            </a:r>
          </a:p>
          <a:p>
            <a:r>
              <a:rPr lang="en-US" i="1" dirty="0" smtClean="0"/>
              <a:t>—Terra </a:t>
            </a:r>
            <a:r>
              <a:rPr lang="en-US" i="1" dirty="0" err="1" smtClean="0"/>
              <a:t>Ruppert</a:t>
            </a:r>
            <a:r>
              <a:rPr lang="en-US" i="1" dirty="0" smtClean="0"/>
              <a:t>, Lone Star College–Tomball (TX)</a:t>
            </a:r>
            <a:endParaRPr lang="en-US" i="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0595" y="1168738"/>
            <a:ext cx="4222859" cy="281523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4"/>
            <a:ext cx="7002941" cy="2739045"/>
          </a:xfrm>
        </p:spPr>
        <p:txBody>
          <a:bodyPr>
            <a:normAutofit fontScale="77500" lnSpcReduction="20000"/>
          </a:bodyPr>
          <a:lstStyle/>
          <a:p>
            <a:r>
              <a:rPr lang="en-US" dirty="0"/>
              <a:t>I believe that learning is not confined to the classroom but is the totality of intellectual and social experiences. I thoroughly enjoy creating opportunities for my students to explore and enjoy the world of science. The programs that I create build on my commitment to the natural and environmental sciences. By interacting with exhibits, conducting experiments, or handling live animals, students directly experience the world of science; and these experiences become both a base and a springboard for further scientific learning. </a:t>
            </a:r>
          </a:p>
          <a:p>
            <a:r>
              <a:rPr lang="en-US" i="1" dirty="0" smtClean="0"/>
              <a:t>—</a:t>
            </a:r>
            <a:r>
              <a:rPr lang="en-US" i="1" dirty="0" err="1" smtClean="0"/>
              <a:t>Alanna</a:t>
            </a:r>
            <a:r>
              <a:rPr lang="en-US" i="1" dirty="0" smtClean="0"/>
              <a:t> </a:t>
            </a:r>
            <a:r>
              <a:rPr lang="en-US" i="1" dirty="0" err="1" smtClean="0"/>
              <a:t>Tynes</a:t>
            </a:r>
            <a:r>
              <a:rPr lang="en-US" i="1" dirty="0" smtClean="0"/>
              <a:t>, Lone Star College–Tomball (TX)</a:t>
            </a:r>
            <a:endParaRPr lang="en-US" i="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0595" y="1168738"/>
            <a:ext cx="4222858" cy="281523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a:t>For me, “it’s all about students” is not a cliché, but it is what directs my efforts and keeps me inspired. Having the amazing privilege to influence students’ lives positively on a daily basis is one I do not take lightly. Staying focused on my students motivates me to give my best.</a:t>
            </a:r>
          </a:p>
          <a:p>
            <a:r>
              <a:rPr lang="en-US" i="1" dirty="0" smtClean="0"/>
              <a:t>—Donna Willingham, Lone Star College–Tomball (TX)</a:t>
            </a:r>
            <a:endParaRPr lang="en-US" i="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2185" y="1168738"/>
            <a:ext cx="3959677" cy="281523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 have dedicated the last 21 years of my career to helping students achieve their greatest potential, and I find great joy in witnessing their transformation. Some of my former students are tenured professors at four-year universities, and some are now my colleagues. I am always inspired by my students.</a:t>
            </a:r>
          </a:p>
          <a:p>
            <a:r>
              <a:rPr lang="en-US" i="1" dirty="0" smtClean="0"/>
              <a:t>—Phyllis Arias, Long Beach City College (CA)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97705" y="1341219"/>
            <a:ext cx="3480870" cy="261065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85458" y="1349440"/>
            <a:ext cx="3823525" cy="5260915"/>
          </a:xfrm>
        </p:spPr>
        <p:txBody>
          <a:bodyPr>
            <a:normAutofit fontScale="92500" lnSpcReduction="10000"/>
          </a:bodyPr>
          <a:lstStyle/>
          <a:p>
            <a:r>
              <a:rPr lang="en-US" dirty="0"/>
              <a:t>As a reference librarian, I am engaged with diverse students on a one-on-one basis and in a class environment during information literacy sessions. I am a facilitator—engaging students in the learning process while taking into account individual preferences, such as visual, aural, read/write, and kinesthetic ways of learning.</a:t>
            </a:r>
          </a:p>
          <a:p>
            <a:r>
              <a:rPr lang="en-US" i="1" dirty="0" smtClean="0"/>
              <a:t>—Susan Paul, Lorain County Community College (OH)</a:t>
            </a:r>
            <a:endParaRPr lang="en-US" i="1" dirty="0"/>
          </a:p>
        </p:txBody>
      </p:sp>
      <p:pic>
        <p:nvPicPr>
          <p:cNvPr id="5" name="Picture 4" descr="albanytc_laye_don.jpg"/>
          <p:cNvPicPr>
            <a:picLocks noChangeAspect="1"/>
          </p:cNvPicPr>
          <p:nvPr/>
        </p:nvPicPr>
        <p:blipFill>
          <a:blip r:embed="rId2"/>
          <a:stretch>
            <a:fillRect/>
          </a:stretch>
        </p:blipFill>
        <p:spPr>
          <a:xfrm>
            <a:off x="2235568" y="1562812"/>
            <a:ext cx="2793204" cy="375556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407824"/>
            <a:ext cx="7002941" cy="4202531"/>
          </a:xfrm>
        </p:spPr>
        <p:txBody>
          <a:bodyPr>
            <a:normAutofit/>
          </a:bodyPr>
          <a:lstStyle/>
          <a:p>
            <a:r>
              <a:rPr lang="en-US" dirty="0" smtClean="0"/>
              <a:t>I believe in the old saying, “People will not remember what you said, or how you said it, but they will remember how you made them feel.” Treat all students and your peers with respect, and you will receive the same in return.</a:t>
            </a:r>
          </a:p>
          <a:p>
            <a:r>
              <a:rPr lang="en-US" i="1" dirty="0" smtClean="0"/>
              <a:t>—Wilburn Lyons, Lamar Institute of Technology (TX)</a:t>
            </a:r>
            <a:endParaRPr lang="en-US"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58012"/>
            <a:ext cx="7002941" cy="4652344"/>
          </a:xfrm>
        </p:spPr>
        <p:txBody>
          <a:bodyPr>
            <a:normAutofit/>
          </a:bodyPr>
          <a:lstStyle/>
          <a:p>
            <a:r>
              <a:rPr lang="en-US" dirty="0"/>
              <a:t>If at the end of the day my students are a little more knowledgeable, a little more capable, and a little better off in their lives, then I know there is a reason for doing what I do.</a:t>
            </a:r>
          </a:p>
          <a:p>
            <a:r>
              <a:rPr lang="en-US" i="1" dirty="0" smtClean="0"/>
              <a:t>—James </a:t>
            </a:r>
            <a:r>
              <a:rPr lang="en-US" i="1" dirty="0" err="1" smtClean="0"/>
              <a:t>Guiliano</a:t>
            </a:r>
            <a:r>
              <a:rPr lang="en-US" i="1" dirty="0" smtClean="0"/>
              <a:t>, Lord Fairfax Community College (VA)</a:t>
            </a:r>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008631"/>
            <a:ext cx="7002941" cy="2601724"/>
          </a:xfrm>
        </p:spPr>
        <p:txBody>
          <a:bodyPr>
            <a:normAutofit fontScale="92500" lnSpcReduction="10000"/>
          </a:bodyPr>
          <a:lstStyle/>
          <a:p>
            <a:r>
              <a:rPr lang="en-US" dirty="0"/>
              <a:t>What inspires me most as a teacher are the relationships with people—students, colleagues, and others—that come about as a result of my teaching. I suppose there are many careers that involve meeting many people and making a difference in their lives, but few that seem quite as personal.</a:t>
            </a:r>
          </a:p>
          <a:p>
            <a:r>
              <a:rPr lang="en-US" i="1" dirty="0" smtClean="0"/>
              <a:t>—Scott Higginbotham, Louisiana Delta Community College (LA)</a:t>
            </a:r>
            <a:endParaRPr lang="en-US" i="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30196" y="1153298"/>
            <a:ext cx="3975014" cy="265000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42109"/>
            <a:ext cx="7002941" cy="1768246"/>
          </a:xfrm>
        </p:spPr>
        <p:txBody>
          <a:bodyPr>
            <a:normAutofit/>
          </a:bodyPr>
          <a:lstStyle/>
          <a:p>
            <a:pPr algn="ctr"/>
            <a:r>
              <a:rPr lang="en-US" i="1" dirty="0" smtClean="0"/>
              <a:t>—Linda </a:t>
            </a:r>
            <a:r>
              <a:rPr lang="en-US" i="1" dirty="0" err="1" smtClean="0"/>
              <a:t>Bajdo</a:t>
            </a:r>
            <a:r>
              <a:rPr lang="en-US" i="1" dirty="0" smtClean="0"/>
              <a:t>, Macomb Community College (MI)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6348" y="1253074"/>
            <a:ext cx="4991850" cy="358903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My students understand they are not nameless faces sitting at their desks, peering out at me. They are human beings with voices and minds; and while my role is instrumental in the further development of their writing skills, I also place tremendous importance on the evolution of their spirits. </a:t>
            </a:r>
          </a:p>
          <a:p>
            <a:r>
              <a:rPr lang="en-US" i="1" dirty="0" smtClean="0"/>
              <a:t>—Nicole Castle-Kelly, Macomb Community College (MI)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3433" y="1071615"/>
            <a:ext cx="4681777" cy="281220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Individuals are made in the image of God. They are by definition good, intelligent, and capable of not just passing, but excelling. To this end, the educator explains how the subject relates to the individual's overall development and does so with respect and affection. By doing that, the educator helps the student learn more effectively.</a:t>
            </a:r>
          </a:p>
          <a:p>
            <a:r>
              <a:rPr lang="en-US" i="1" dirty="0" smtClean="0"/>
              <a:t>—Gary </a:t>
            </a:r>
            <a:r>
              <a:rPr lang="en-US" i="1" dirty="0" err="1" smtClean="0"/>
              <a:t>Flemming</a:t>
            </a:r>
            <a:r>
              <a:rPr lang="en-US" i="1" dirty="0" smtClean="0"/>
              <a:t>, Macomb Community College (MI)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1731" y="1137763"/>
            <a:ext cx="4297452" cy="287834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670119"/>
            <a:ext cx="7002941" cy="661490"/>
          </a:xfrm>
        </p:spPr>
        <p:txBody>
          <a:bodyPr>
            <a:normAutofit/>
          </a:bodyPr>
          <a:lstStyle/>
          <a:p>
            <a:pPr algn="ctr"/>
            <a:r>
              <a:rPr lang="en-US" i="1" dirty="0" smtClean="0"/>
              <a:t>—Garth Glazier, Macomb Community College (MI)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2489" y="1297697"/>
            <a:ext cx="4472404" cy="328209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81796"/>
            <a:ext cx="7002941" cy="635032"/>
          </a:xfrm>
        </p:spPr>
        <p:txBody>
          <a:bodyPr>
            <a:normAutofit/>
          </a:bodyPr>
          <a:lstStyle/>
          <a:p>
            <a:pPr algn="ctr"/>
            <a:r>
              <a:rPr lang="en-US" i="1" dirty="0" smtClean="0"/>
              <a:t>—Douglas Marlow, Macomb Community College (MI)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6507" y="1142532"/>
            <a:ext cx="5138460" cy="367596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477139"/>
            <a:ext cx="6764261" cy="621801"/>
          </a:xfrm>
        </p:spPr>
        <p:txBody>
          <a:bodyPr>
            <a:normAutofit/>
          </a:bodyPr>
          <a:lstStyle/>
          <a:p>
            <a:pPr algn="ctr"/>
            <a:r>
              <a:rPr lang="en-US" i="1" dirty="0" smtClean="0"/>
              <a:t>—Darlene Martin, Macomb Community College (MI)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2562" y="1208681"/>
            <a:ext cx="3613509" cy="412595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17609" y="4732107"/>
            <a:ext cx="5330968" cy="1878248"/>
          </a:xfrm>
        </p:spPr>
        <p:txBody>
          <a:bodyPr>
            <a:normAutofit/>
          </a:bodyPr>
          <a:lstStyle/>
          <a:p>
            <a:pPr algn="ctr"/>
            <a:r>
              <a:rPr lang="en-US" i="1" dirty="0" smtClean="0"/>
              <a:t>—Stan Urban, Macomb Community College (MI)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0206" y="1310326"/>
            <a:ext cx="5132672" cy="342178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53045" y="4973579"/>
            <a:ext cx="6018836" cy="1636776"/>
          </a:xfrm>
        </p:spPr>
        <p:txBody>
          <a:bodyPr>
            <a:normAutofit/>
          </a:bodyPr>
          <a:lstStyle/>
          <a:p>
            <a:pPr algn="ctr"/>
            <a:r>
              <a:rPr lang="en-US" i="1" dirty="0" smtClean="0"/>
              <a:t>—Richard </a:t>
            </a:r>
            <a:r>
              <a:rPr lang="en-US" i="1" dirty="0" err="1" smtClean="0"/>
              <a:t>Zahodnic</a:t>
            </a:r>
            <a:r>
              <a:rPr lang="en-US" i="1" dirty="0" smtClean="0"/>
              <a:t>, Macomb Community College (MI)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3119" y="1178029"/>
            <a:ext cx="5265345" cy="379555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494968"/>
            <a:ext cx="7002941" cy="5115387"/>
          </a:xfrm>
        </p:spPr>
        <p:txBody>
          <a:bodyPr>
            <a:normAutofit/>
          </a:bodyPr>
          <a:lstStyle/>
          <a:p>
            <a:r>
              <a:rPr lang="en-US" dirty="0" smtClean="0"/>
              <a:t>As members of higher education, we are fortunate to be working with young minds and inspire them to achieve their educational dreams. Education equals empowerment, and empowerment leads to greater meaningful contributions to society. Thus, education is the key to a greater America.</a:t>
            </a:r>
          </a:p>
          <a:p>
            <a:r>
              <a:rPr lang="en-US" i="1" dirty="0" smtClean="0"/>
              <a:t>—</a:t>
            </a:r>
            <a:r>
              <a:rPr lang="en-US" i="1" dirty="0" err="1" smtClean="0"/>
              <a:t>Marisela</a:t>
            </a:r>
            <a:r>
              <a:rPr lang="en-US" i="1" dirty="0" smtClean="0"/>
              <a:t> Rodriguez, Laredo Community College (TX)</a:t>
            </a:r>
            <a:endParaRPr lang="en-US"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18755"/>
            <a:ext cx="7002941" cy="2301986"/>
          </a:xfrm>
        </p:spPr>
        <p:txBody>
          <a:bodyPr>
            <a:normAutofit fontScale="85000" lnSpcReduction="10000"/>
          </a:bodyPr>
          <a:lstStyle/>
          <a:p>
            <a:r>
              <a:rPr lang="en-US" dirty="0"/>
              <a:t>To have the </a:t>
            </a:r>
            <a:r>
              <a:rPr lang="en-US" dirty="0" smtClean="0"/>
              <a:t>opportunity </a:t>
            </a:r>
            <a:r>
              <a:rPr lang="en-US" dirty="0"/>
              <a:t>to shape and inspire a new generation of </a:t>
            </a:r>
            <a:r>
              <a:rPr lang="en-US" dirty="0" smtClean="0"/>
              <a:t>occupational therapy practitioners </a:t>
            </a:r>
            <a:r>
              <a:rPr lang="en-US" dirty="0"/>
              <a:t>is both an honor and a privilege. How many people are able to share their passion daily with other like-minded souls? I am blessed, encouraged, and challenged every day.</a:t>
            </a:r>
          </a:p>
          <a:p>
            <a:r>
              <a:rPr lang="en-US" i="1" dirty="0" smtClean="0"/>
              <a:t>—Margaret "Maggie" Moriarty, Manchester Community College (CT)	</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61542" y="1189107"/>
            <a:ext cx="4140611" cy="304443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53726"/>
            <a:ext cx="7002941" cy="4956629"/>
          </a:xfrm>
        </p:spPr>
        <p:txBody>
          <a:bodyPr>
            <a:normAutofit/>
          </a:bodyPr>
          <a:lstStyle/>
          <a:p>
            <a:r>
              <a:rPr lang="en-US" dirty="0" smtClean="0"/>
              <a:t>Education is the most important gift one can give to another. Exposure to an environment that promotes learning leads to positive change.</a:t>
            </a:r>
          </a:p>
          <a:p>
            <a:r>
              <a:rPr lang="en-US" i="1" dirty="0" smtClean="0"/>
              <a:t>—Donna Slone-</a:t>
            </a:r>
            <a:r>
              <a:rPr lang="en-US" i="1" dirty="0" err="1" smtClean="0"/>
              <a:t>Crumbie</a:t>
            </a:r>
            <a:r>
              <a:rPr lang="en-US" i="1" dirty="0" smtClean="0"/>
              <a:t>, Maysville Community and Technical College (KY</a:t>
            </a:r>
            <a:r>
              <a:rPr lang="en-US" dirty="0" smtClean="0"/>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430713"/>
            <a:ext cx="7002941" cy="720404"/>
          </a:xfrm>
        </p:spPr>
        <p:txBody>
          <a:bodyPr>
            <a:normAutofit/>
          </a:bodyPr>
          <a:lstStyle/>
          <a:p>
            <a:pPr algn="ctr"/>
            <a:r>
              <a:rPr lang="en-US" i="1" dirty="0" smtClean="0"/>
              <a:t>—Judi Cameron, McHenry County College (IL))	</a:t>
            </a:r>
            <a:endParaRPr lang="en-US"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863" y="1289751"/>
            <a:ext cx="5913809" cy="3942539"/>
          </a:xfrm>
          <a:prstGeom prst="rect">
            <a:avLst/>
          </a:prstGeom>
          <a:ln w="88900" cap="sq" cmpd="thickThin">
            <a:solidFill>
              <a:srgbClr val="984807"/>
            </a:solidFill>
            <a:prstDash val="solid"/>
            <a:miter lim="800000"/>
          </a:ln>
          <a:effectLst>
            <a:innerShdw blurRad="76200">
              <a:srgbClr val="000000"/>
            </a:innerShdw>
          </a:effectLst>
        </p:spPr>
      </p:pic>
    </p:spTree>
    <p:extLst>
      <p:ext uri="{BB962C8B-B14F-4D97-AF65-F5344CB8AC3E}">
        <p14:creationId xmlns:p14="http://schemas.microsoft.com/office/powerpoint/2010/main" val="2102843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44678"/>
            <a:ext cx="7002941" cy="2165677"/>
          </a:xfrm>
        </p:spPr>
        <p:txBody>
          <a:bodyPr>
            <a:normAutofit fontScale="85000" lnSpcReduction="20000"/>
          </a:bodyPr>
          <a:lstStyle/>
          <a:p>
            <a:r>
              <a:rPr lang="en-US" dirty="0"/>
              <a:t>Assisting students with questions and concerns enables me to inform and shape their learning experiences in a positive manner. Bringing a sense of calm to an apprehensive student or removing obstacles from an instructor's path makes each day worthwhile. I take great pride and satisfaction in knowing that in part, I make a difference</a:t>
            </a:r>
            <a:r>
              <a:rPr lang="en-US" dirty="0" smtClean="0"/>
              <a:t>.</a:t>
            </a:r>
          </a:p>
          <a:p>
            <a:r>
              <a:rPr lang="en-US" i="1" dirty="0" smtClean="0"/>
              <a:t>—Cheryl </a:t>
            </a:r>
            <a:r>
              <a:rPr lang="en-US" i="1" dirty="0" err="1" smtClean="0"/>
              <a:t>Galizia</a:t>
            </a:r>
            <a:r>
              <a:rPr lang="en-US" i="1" dirty="0" smtClean="0"/>
              <a:t>, McHenry County College (IL)</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778" y="1111171"/>
            <a:ext cx="4553811" cy="303587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64521"/>
            <a:ext cx="7002941" cy="2145834"/>
          </a:xfrm>
        </p:spPr>
        <p:txBody>
          <a:bodyPr>
            <a:normAutofit/>
          </a:bodyPr>
          <a:lstStyle/>
          <a:p>
            <a:r>
              <a:rPr lang="en-US" dirty="0" smtClean="0"/>
              <a:t>As an instructor of art, my goal is to develop the motivation, ambition, and responsibility needed for the growth and success of my students in their practice and in life.</a:t>
            </a:r>
          </a:p>
          <a:p>
            <a:r>
              <a:rPr lang="en-US" i="1" dirty="0" smtClean="0"/>
              <a:t>—Matt </a:t>
            </a:r>
            <a:r>
              <a:rPr lang="en-US" i="1" dirty="0" err="1" smtClean="0"/>
              <a:t>Irie</a:t>
            </a:r>
            <a:r>
              <a:rPr lang="en-US" i="1" dirty="0" smtClean="0"/>
              <a:t>, McHenry County College (IL)</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778" y="1111171"/>
            <a:ext cx="4553811" cy="3035874"/>
          </a:xfrm>
          <a:prstGeom prst="rect">
            <a:avLst/>
          </a:prstGeom>
          <a:ln w="88900" cap="sq" cmpd="thickThin">
            <a:solidFill>
              <a:srgbClr val="984807"/>
            </a:solidFill>
            <a:prstDash val="solid"/>
            <a:miter lim="800000"/>
          </a:ln>
          <a:effectLst>
            <a:innerShdw blurRad="76200">
              <a:srgbClr val="000000"/>
            </a:innerShdw>
          </a:effectLst>
        </p:spPr>
      </p:pic>
    </p:spTree>
    <p:extLst>
      <p:ext uri="{BB962C8B-B14F-4D97-AF65-F5344CB8AC3E}">
        <p14:creationId xmlns:p14="http://schemas.microsoft.com/office/powerpoint/2010/main" val="1013547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04994"/>
            <a:ext cx="7002941" cy="2205361"/>
          </a:xfrm>
        </p:spPr>
        <p:txBody>
          <a:bodyPr>
            <a:normAutofit fontScale="85000" lnSpcReduction="10000"/>
          </a:bodyPr>
          <a:lstStyle/>
          <a:p>
            <a:r>
              <a:rPr lang="en-US" dirty="0" smtClean="0"/>
              <a:t>Education is not a one-way street in which knowledge flows directionally from teacher to students; rather, a sharing process should occur. If a day goes by in which I fail to learn something from my students, then I have not been doing my job in helping my students learn something from me.</a:t>
            </a:r>
          </a:p>
          <a:p>
            <a:r>
              <a:rPr lang="en-US" i="1" dirty="0" smtClean="0"/>
              <a:t>—Cynthia Van Sickle, McHenry County College (IL)</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778" y="1111171"/>
            <a:ext cx="4553811" cy="303587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38943"/>
            <a:ext cx="7002941" cy="4771412"/>
          </a:xfrm>
        </p:spPr>
        <p:txBody>
          <a:bodyPr>
            <a:normAutofit/>
          </a:bodyPr>
          <a:lstStyle/>
          <a:p>
            <a:r>
              <a:rPr lang="en-US" dirty="0" smtClean="0"/>
              <a:t>I am truly blessed to do what I love to do for a living and to be able to better prepare my students for the business environment. Excellence Awards recipients demonstrate that we all truly make a difference in the lives of our students.</a:t>
            </a:r>
          </a:p>
          <a:p>
            <a:r>
              <a:rPr lang="en-US" i="1" dirty="0" smtClean="0"/>
              <a:t>—Thomas </a:t>
            </a:r>
            <a:r>
              <a:rPr lang="en-US" i="1" dirty="0" err="1" smtClean="0"/>
              <a:t>Lowrance</a:t>
            </a:r>
            <a:r>
              <a:rPr lang="en-US" i="1" dirty="0" smtClean="0"/>
              <a:t>, McLennan Community College (TX)</a:t>
            </a:r>
            <a:endParaRPr lang="en-US" i="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52173"/>
            <a:ext cx="7002941" cy="4758182"/>
          </a:xfrm>
        </p:spPr>
        <p:txBody>
          <a:bodyPr>
            <a:normAutofit/>
          </a:bodyPr>
          <a:lstStyle/>
          <a:p>
            <a:r>
              <a:rPr lang="en-US" dirty="0"/>
              <a:t>Students are the greatest motivator. Their engaging, thought-provoking capacity for learning motivates me to be a better professor, role model, and communicator in and out of the classroom.</a:t>
            </a:r>
          </a:p>
          <a:p>
            <a:r>
              <a:rPr lang="en-US" i="1" dirty="0" smtClean="0"/>
              <a:t>—Andria Ramon, McLennan Community College (TX)</a:t>
            </a:r>
            <a:endParaRPr lang="en-US"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12483"/>
            <a:ext cx="7002941" cy="4797872"/>
          </a:xfrm>
        </p:spPr>
        <p:txBody>
          <a:bodyPr>
            <a:normAutofit/>
          </a:bodyPr>
          <a:lstStyle/>
          <a:p>
            <a:r>
              <a:rPr lang="en-US" dirty="0" smtClean="0"/>
              <a:t>Students are the beginning, the end, and the focus for everything that I do at McLennan Community College. Whether it is teaching students in my business classes, developing online courses that students will take, or creating support for online students, the students are the center of my attention.</a:t>
            </a:r>
          </a:p>
          <a:p>
            <a:r>
              <a:rPr lang="en-US" i="1" dirty="0" smtClean="0"/>
              <a:t>—Staci Taylor, McLennan Community College (TX)</a:t>
            </a:r>
            <a:endParaRPr lang="en-US"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Nursing is mainly about the theory to practice connection, yet this can be a difficult transition for nursing students. As a teacher, I possess the power to create opportunities that allow this transition to happen. My greatest reward is observing that “connection” in the students.</a:t>
            </a:r>
          </a:p>
          <a:p>
            <a:r>
              <a:rPr lang="en-US" i="1" dirty="0" smtClean="0"/>
              <a:t>—Sandra Fritz, Medicine Hat College (AB)</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4769" y="1133805"/>
            <a:ext cx="4391947" cy="298515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Just as learning goes beyond the classroom so must teaching! I believe it begins with a great attitude and excitement about being allowed to serve, and share skills, knowledge, and experience. My reward is seeing my students realize their academic goals and achieve success in their journey of life!</a:t>
            </a:r>
          </a:p>
          <a:p>
            <a:r>
              <a:rPr lang="en-US" i="1" dirty="0" smtClean="0"/>
              <a:t>—Dana Caudle-</a:t>
            </a:r>
            <a:r>
              <a:rPr lang="en-US" i="1" dirty="0" err="1" smtClean="0"/>
              <a:t>Byal</a:t>
            </a:r>
            <a:r>
              <a:rPr lang="en-US" i="1" dirty="0" smtClean="0"/>
              <a:t>, Lee College (TX)</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888928" y="727859"/>
            <a:ext cx="2712114" cy="361130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86457"/>
            <a:ext cx="7002941" cy="2323898"/>
          </a:xfrm>
        </p:spPr>
        <p:txBody>
          <a:bodyPr>
            <a:normAutofit fontScale="77500" lnSpcReduction="20000"/>
          </a:bodyPr>
          <a:lstStyle/>
          <a:p>
            <a:r>
              <a:rPr lang="en-US" dirty="0" smtClean="0"/>
              <a:t>I believe in a student-centered environment with a pedagogical alchemy of knowledge about the material, creative opportunities to apply the knowledge, inspiration to inquire, motivation to continue, cheerleading for self-doubters, humor when confused, and positive reinforcement in goal achievement. The result of this mixture—a proactive, confident, and successful student.</a:t>
            </a:r>
          </a:p>
          <a:p>
            <a:r>
              <a:rPr lang="en-US" i="1" dirty="0" smtClean="0"/>
              <a:t>—Miriam Frances </a:t>
            </a:r>
            <a:r>
              <a:rPr lang="en-US" i="1" dirty="0" err="1" smtClean="0"/>
              <a:t>Abety</a:t>
            </a:r>
            <a:r>
              <a:rPr lang="en-US" i="1" dirty="0" smtClean="0"/>
              <a:t>, Miami Dade College (FL)</a:t>
            </a:r>
            <a:endParaRPr lang="en-US" i="1" dirty="0"/>
          </a:p>
        </p:txBody>
      </p:sp>
      <p:pic>
        <p:nvPicPr>
          <p:cNvPr id="5" name="Picture 4" descr="albanytc_laye_don.jpg"/>
          <p:cNvPicPr>
            <a:picLocks noChangeAspect="1"/>
          </p:cNvPicPr>
          <p:nvPr/>
        </p:nvPicPr>
        <p:blipFill>
          <a:blip r:embed="rId2"/>
          <a:stretch>
            <a:fillRect/>
          </a:stretch>
        </p:blipFill>
        <p:spPr>
          <a:xfrm>
            <a:off x="3055716" y="1022148"/>
            <a:ext cx="4496058" cy="299971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86024"/>
            <a:ext cx="7002941" cy="4824331"/>
          </a:xfrm>
        </p:spPr>
        <p:txBody>
          <a:bodyPr>
            <a:normAutofit/>
          </a:bodyPr>
          <a:lstStyle/>
          <a:p>
            <a:r>
              <a:rPr lang="en-US" dirty="0" smtClean="0"/>
              <a:t>Knowledge of mathematics is a passport to many career opportunities in different fields, but more importantly it is a student's passport to seeing the relevance of mathematics in their daily lives as global citizens. The mediocre teacher tells. The good teacher explains. The superior teacher demonstrates. The great teacher inspires.</a:t>
            </a:r>
          </a:p>
          <a:p>
            <a:r>
              <a:rPr lang="en-US" i="1" dirty="0" smtClean="0"/>
              <a:t>—Lourdes </a:t>
            </a:r>
            <a:r>
              <a:rPr lang="en-US" i="1" dirty="0" err="1" smtClean="0"/>
              <a:t>España</a:t>
            </a:r>
            <a:r>
              <a:rPr lang="en-US" i="1" dirty="0" smtClean="0"/>
              <a:t>, Miami Dade College (FL)</a:t>
            </a:r>
            <a:endParaRPr lang="en-US" i="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Students and teaching inspire me every day. I recognize that my students have different learning styles, abilities, and skills, and that they come from diverse ethnic, cultural, and socio-economic backgrounds. Keeping that in mind, I invariably explore educational avenues that provide students with an opportunity to learn, to change, and to grow.</a:t>
            </a:r>
          </a:p>
          <a:p>
            <a:r>
              <a:rPr lang="en-US" i="1" dirty="0" smtClean="0"/>
              <a:t>—</a:t>
            </a:r>
            <a:r>
              <a:rPr lang="en-US" i="1" dirty="0" err="1" smtClean="0"/>
              <a:t>Ece</a:t>
            </a:r>
            <a:r>
              <a:rPr lang="en-US" i="1" dirty="0" smtClean="0"/>
              <a:t> </a:t>
            </a:r>
            <a:r>
              <a:rPr lang="en-US" i="1" dirty="0" err="1" smtClean="0"/>
              <a:t>Karayalcin</a:t>
            </a:r>
            <a:r>
              <a:rPr lang="en-US" i="1" dirty="0" smtClean="0"/>
              <a:t>, Miami Dade College (FL)</a:t>
            </a:r>
            <a:endParaRPr lang="en-US" i="1" dirty="0"/>
          </a:p>
        </p:txBody>
      </p:sp>
      <p:pic>
        <p:nvPicPr>
          <p:cNvPr id="5" name="Picture 4" descr="albanytc_laye_don.jpg"/>
          <p:cNvPicPr>
            <a:picLocks noChangeAspect="1"/>
          </p:cNvPicPr>
          <p:nvPr/>
        </p:nvPicPr>
        <p:blipFill>
          <a:blip r:embed="rId2"/>
          <a:stretch>
            <a:fillRect/>
          </a:stretch>
        </p:blipFill>
        <p:spPr>
          <a:xfrm>
            <a:off x="2989575" y="1051370"/>
            <a:ext cx="4232436" cy="296270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617201"/>
            <a:ext cx="7002941" cy="2090310"/>
          </a:xfrm>
        </p:spPr>
        <p:txBody>
          <a:bodyPr>
            <a:normAutofit fontScale="77500" lnSpcReduction="20000"/>
          </a:bodyPr>
          <a:lstStyle/>
          <a:p>
            <a:r>
              <a:rPr lang="en-US" dirty="0"/>
              <a:t>I challenge students’  perceptions of the world by bringing an upside-down globe to class and using cultural icons to explore society’s perception of women. Interacting with Genocide survivors connects them to history. My goal is to develop awareness and foster social responsibility through instruction, so they can make informed choices.</a:t>
            </a:r>
          </a:p>
          <a:p>
            <a:r>
              <a:rPr lang="en-US" i="1" dirty="0" smtClean="0"/>
              <a:t>—Magdalena </a:t>
            </a:r>
            <a:r>
              <a:rPr lang="en-US" i="1" dirty="0" err="1" smtClean="0"/>
              <a:t>Lamarre</a:t>
            </a:r>
            <a:r>
              <a:rPr lang="en-US" i="1" dirty="0" smtClean="0"/>
              <a:t>, Miami Dade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9891" y="1073406"/>
            <a:ext cx="4520646" cy="339048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Influenced by the latest debates of our modern world, as educators there are challenges to be faced. We should not focus teaching just on delivering  certain knowledge; we ought to be assured that our students will indeed utilize the learning outcomes to resolve real-life situations encountered throughout their lifetime.</a:t>
            </a:r>
          </a:p>
          <a:p>
            <a:r>
              <a:rPr lang="en-US" i="1" dirty="0" smtClean="0"/>
              <a:t>—Juan Miguel </a:t>
            </a:r>
            <a:r>
              <a:rPr lang="en-US" i="1" dirty="0" err="1" smtClean="0"/>
              <a:t>Morata</a:t>
            </a:r>
            <a:r>
              <a:rPr lang="en-US" i="1" dirty="0" smtClean="0"/>
              <a:t>, Miami Dade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5791" y="1079265"/>
            <a:ext cx="3836761" cy="287757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021861"/>
            <a:ext cx="7002941" cy="2698880"/>
          </a:xfrm>
        </p:spPr>
        <p:txBody>
          <a:bodyPr>
            <a:normAutofit fontScale="77500" lnSpcReduction="20000"/>
          </a:bodyPr>
          <a:lstStyle/>
          <a:p>
            <a:r>
              <a:rPr lang="en-US" dirty="0"/>
              <a:t>I am inspired and motivated by disadvantaged and abused women who despite the odds are successful in our rigorous nursing program. One student came to my office crying that her boyfriend, who was 30 years older, made her sleep on the floor every night because he could not bear to look at her. She expressed to me, “If I can just make it through this nursing program, I can change my life.” Well, I mentored her, and she graduated as a nurse and went on to complete her BSN. She changed her life!</a:t>
            </a:r>
          </a:p>
          <a:p>
            <a:r>
              <a:rPr lang="en-US" i="1" dirty="0" smtClean="0"/>
              <a:t>—Lenora Yates, Miami Dade College (FL)</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80594" y="1164221"/>
            <a:ext cx="4180693" cy="265919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Everyday I get to share with students how biology applies to them. It explains how and why living things are the way they are. That’s what motivates me; seeing the light come on as they understand their world a little bit more! Teaching is my passion. I believe that as a teacher it is my responsibility to challenge students, guide them, and help them make connections.</a:t>
            </a:r>
          </a:p>
          <a:p>
            <a:r>
              <a:rPr lang="en-US" i="1" dirty="0" smtClean="0"/>
              <a:t>—Robert </a:t>
            </a:r>
            <a:r>
              <a:rPr lang="en-US" i="1" dirty="0" err="1" smtClean="0"/>
              <a:t>Bogardus</a:t>
            </a:r>
            <a:r>
              <a:rPr lang="en-US" i="1" dirty="0" smtClean="0"/>
              <a:t>, Mid-Plains Community College (NE)</a:t>
            </a:r>
            <a:endParaRPr lang="en-US" i="1" dirty="0"/>
          </a:p>
        </p:txBody>
      </p:sp>
      <p:pic>
        <p:nvPicPr>
          <p:cNvPr id="5" name="Picture 4" descr="albanytc_laye_don.jpg"/>
          <p:cNvPicPr>
            <a:picLocks noChangeAspect="1"/>
          </p:cNvPicPr>
          <p:nvPr/>
        </p:nvPicPr>
        <p:blipFill>
          <a:blip r:embed="rId2"/>
          <a:stretch>
            <a:fillRect/>
          </a:stretch>
        </p:blipFill>
        <p:spPr>
          <a:xfrm>
            <a:off x="3267368" y="1168023"/>
            <a:ext cx="4260063" cy="284226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I am passionate about my field, and students feel it when they walk through the door on the first day of class. Together we create the learning environment; first in the classroom, then in the lab setting, and finally in the clinic. There are two philosophies I believe are crucial for success: 1) see one, do one, teach one; and 2) if you do not do, you will not be.</a:t>
            </a:r>
          </a:p>
          <a:p>
            <a:r>
              <a:rPr lang="en-US" i="1" dirty="0" smtClean="0"/>
              <a:t>—</a:t>
            </a:r>
            <a:r>
              <a:rPr lang="en-US" i="1" dirty="0" err="1" smtClean="0"/>
              <a:t>Lauri</a:t>
            </a:r>
            <a:r>
              <a:rPr lang="en-US" i="1" dirty="0" smtClean="0"/>
              <a:t> </a:t>
            </a:r>
            <a:r>
              <a:rPr lang="en-US" i="1" dirty="0" err="1" smtClean="0"/>
              <a:t>Rickley</a:t>
            </a:r>
            <a:r>
              <a:rPr lang="en-US" i="1" dirty="0" smtClean="0"/>
              <a:t>, Mid-Plains Community College (NE)</a:t>
            </a:r>
            <a:endParaRPr lang="en-US" i="1" dirty="0"/>
          </a:p>
        </p:txBody>
      </p:sp>
      <p:pic>
        <p:nvPicPr>
          <p:cNvPr id="5" name="Picture 4" descr="albanytc_laye_don.jpg"/>
          <p:cNvPicPr>
            <a:picLocks noChangeAspect="1"/>
          </p:cNvPicPr>
          <p:nvPr/>
        </p:nvPicPr>
        <p:blipFill>
          <a:blip r:embed="rId2"/>
          <a:stretch>
            <a:fillRect/>
          </a:stretch>
        </p:blipFill>
        <p:spPr>
          <a:xfrm>
            <a:off x="3135085" y="1053201"/>
            <a:ext cx="4326203" cy="288638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The most important skill I try to instill in my students is critical thinking. Who, what, when, and where are important, but it is the why that is most fascinating. What </a:t>
            </a:r>
            <a:r>
              <a:rPr lang="en-US" dirty="0" err="1" smtClean="0"/>
              <a:t>Iago</a:t>
            </a:r>
            <a:r>
              <a:rPr lang="en-US" dirty="0" smtClean="0"/>
              <a:t> does is important, but it is why he does it that engages the audience's mind.</a:t>
            </a:r>
          </a:p>
          <a:p>
            <a:r>
              <a:rPr lang="en-US" i="1" dirty="0" smtClean="0"/>
              <a:t>—Michelle </a:t>
            </a:r>
            <a:r>
              <a:rPr lang="en-US" i="1" dirty="0" err="1" smtClean="0"/>
              <a:t>McMillen</a:t>
            </a:r>
            <a:r>
              <a:rPr lang="en-US" i="1" dirty="0" smtClean="0"/>
              <a:t>, Mid-South Community College (AR)</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55716" y="1084843"/>
            <a:ext cx="4245867" cy="283117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77500" lnSpcReduction="20000"/>
          </a:bodyPr>
          <a:lstStyle/>
          <a:p>
            <a:r>
              <a:rPr lang="en-US" dirty="0" smtClean="0"/>
              <a:t>Children, and those who touch the lives of children, have always been my priority. My role as a teacher-educator is to guide my students in the understanding that the ideal educational experience for children is to have environments where all children, teachers, and families can benefit. Schools must become places where communities promote harmony and peaceful outcomes, where conflict resolution is practiced, and where power is distributed equally among all people.</a:t>
            </a:r>
          </a:p>
          <a:p>
            <a:r>
              <a:rPr lang="en-US" i="1" dirty="0" smtClean="0"/>
              <a:t>—Nancy Tyler Higgins, Middlesex Community College (MA)</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03899" y="952545"/>
            <a:ext cx="2900494" cy="303996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 prepare my students to expand their awareness of the world and gather the learning tools needed to shape their future. I do whatever it takes to instill confidence and the “can do” philosophy in them. I passionately strive to nurture my students in their voyage of becoming lifelong learners!</a:t>
            </a:r>
          </a:p>
          <a:p>
            <a:r>
              <a:rPr lang="en-US" i="1" dirty="0" smtClean="0"/>
              <a:t>—Michael Gary, Lee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7846" y="1177453"/>
            <a:ext cx="3946588" cy="263105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066034"/>
            <a:ext cx="7002941" cy="2739045"/>
          </a:xfrm>
        </p:spPr>
        <p:txBody>
          <a:bodyPr>
            <a:normAutofit fontScale="77500" lnSpcReduction="20000"/>
          </a:bodyPr>
          <a:lstStyle/>
          <a:p>
            <a:r>
              <a:rPr lang="en-US" dirty="0" smtClean="0"/>
              <a:t>When I step into the classroom, I discover over and over again that I learn more from my students than they do from me. Their stories of struggle, their courage, and their honesty remind me that I have the best job in the world. After reading the story of Job from Hebrew Scriptures in a World Literature course, a group of students told me that we can’t know true happiness unless we have experienced loss; how’s that for wisdom and maturity? As long as I keep teaching, I will keep learning. </a:t>
            </a:r>
          </a:p>
          <a:p>
            <a:r>
              <a:rPr lang="en-US" i="1" dirty="0" smtClean="0"/>
              <a:t>—Cathleen McCarron, Middlesex Community College (MA)</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71042" y="1098073"/>
            <a:ext cx="3044204" cy="284889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44900" y="4444678"/>
            <a:ext cx="7064084" cy="2006919"/>
          </a:xfrm>
        </p:spPr>
        <p:txBody>
          <a:bodyPr>
            <a:normAutofit fontScale="85000" lnSpcReduction="10000"/>
          </a:bodyPr>
          <a:lstStyle/>
          <a:p>
            <a:r>
              <a:rPr lang="en-US" dirty="0" smtClean="0"/>
              <a:t>One of my favorite quotes about teaching is from Mark Van </a:t>
            </a:r>
            <a:r>
              <a:rPr lang="en-US" dirty="0" err="1" smtClean="0"/>
              <a:t>Doren</a:t>
            </a:r>
            <a:r>
              <a:rPr lang="en-US" dirty="0" smtClean="0"/>
              <a:t>: “The art of teaching is the art of assisting discovery.” This quote captures what inspires me in the classroom: Helping students to realize their own potential and thereby develop the desire to continue learning always.</a:t>
            </a:r>
          </a:p>
          <a:p>
            <a:r>
              <a:rPr lang="en-US" i="1" dirty="0" smtClean="0"/>
              <a:t>—</a:t>
            </a:r>
            <a:r>
              <a:rPr lang="en-US" i="1" dirty="0" err="1" smtClean="0"/>
              <a:t>Donis</a:t>
            </a:r>
            <a:r>
              <a:rPr lang="en-US" i="1" dirty="0" smtClean="0"/>
              <a:t> </a:t>
            </a:r>
            <a:r>
              <a:rPr lang="en-US" i="1" dirty="0" err="1" smtClean="0"/>
              <a:t>Tatro</a:t>
            </a:r>
            <a:r>
              <a:rPr lang="en-US" i="1" dirty="0" smtClean="0"/>
              <a:t>, Middlesex Community College (MA)</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22492" y="1322982"/>
            <a:ext cx="2932797" cy="292327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7110" y="1389130"/>
            <a:ext cx="3611873" cy="5468870"/>
          </a:xfrm>
        </p:spPr>
        <p:txBody>
          <a:bodyPr>
            <a:normAutofit lnSpcReduction="10000"/>
          </a:bodyPr>
          <a:lstStyle/>
          <a:p>
            <a:r>
              <a:rPr lang="en-US" dirty="0" smtClean="0"/>
              <a:t>To be an effective teacher, I must attempt to perceive and evaluate my practice from the student's unique perspective. Learner empathy, I've come to realize, is about meeting and equipping the student at the base of the mountain rather than shouting instructions from its peak.</a:t>
            </a:r>
          </a:p>
          <a:p>
            <a:r>
              <a:rPr lang="en-US" i="1" dirty="0" smtClean="0"/>
              <a:t>—Paul Carney, Minnesota State Community and Technical College (MN)</a:t>
            </a:r>
            <a:endParaRPr lang="en-US" i="1" dirty="0"/>
          </a:p>
        </p:txBody>
      </p:sp>
      <p:pic>
        <p:nvPicPr>
          <p:cNvPr id="5" name="Picture 4" descr="albanytc_laye_don.jpg"/>
          <p:cNvPicPr>
            <a:picLocks noChangeAspect="1"/>
          </p:cNvPicPr>
          <p:nvPr/>
        </p:nvPicPr>
        <p:blipFill>
          <a:blip r:embed="rId2"/>
          <a:stretch>
            <a:fillRect/>
          </a:stretch>
        </p:blipFill>
        <p:spPr>
          <a:xfrm>
            <a:off x="2142474" y="1535811"/>
            <a:ext cx="3069441" cy="373529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 always try to be a role model and a guide for student learning and discovery, but mostly I want my students to think. If you can get them to think about things when they're making breakfast or exercising, you've made an impact. Our world needs thinkers!</a:t>
            </a:r>
          </a:p>
          <a:p>
            <a:r>
              <a:rPr lang="en-US" i="1" dirty="0" smtClean="0"/>
              <a:t>—Ramona Caswell, Minnesota State Community and Technical College (MN)</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86420" y="1270059"/>
            <a:ext cx="3949773" cy="271659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69688"/>
            <a:ext cx="7002941" cy="4440667"/>
          </a:xfrm>
        </p:spPr>
        <p:txBody>
          <a:bodyPr>
            <a:normAutofit/>
          </a:bodyPr>
          <a:lstStyle/>
          <a:p>
            <a:r>
              <a:rPr lang="en-US" dirty="0" smtClean="0"/>
              <a:t>My students inspire me. I have the unique opportunity to get to know my students through their essays. I read about their trials, triumphs, and dreams, and I hope that in some small way I can enrich their lives as much as they enrich mine.</a:t>
            </a:r>
          </a:p>
          <a:p>
            <a:r>
              <a:rPr lang="en-US" i="1" dirty="0" smtClean="0"/>
              <a:t>—</a:t>
            </a:r>
            <a:r>
              <a:rPr lang="en-US" i="1" dirty="0" err="1" smtClean="0"/>
              <a:t>Suzi</a:t>
            </a:r>
            <a:r>
              <a:rPr lang="en-US" i="1" dirty="0" smtClean="0"/>
              <a:t> Brown, Mississippi Gulf Coast Community College (MS)</a:t>
            </a:r>
            <a:endParaRPr lang="en-US" i="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96828"/>
            <a:ext cx="7002941" cy="2213527"/>
          </a:xfrm>
        </p:spPr>
        <p:txBody>
          <a:bodyPr>
            <a:normAutofit/>
          </a:bodyPr>
          <a:lstStyle/>
          <a:p>
            <a:pPr algn="ctr"/>
            <a:r>
              <a:rPr lang="en-US" i="1" dirty="0" smtClean="0"/>
              <a:t>—Adrienne Peek, Modesto Junior College (CA)</a:t>
            </a:r>
            <a:endParaRPr lang="en-US" i="1" dirty="0"/>
          </a:p>
        </p:txBody>
      </p:sp>
      <p:pic>
        <p:nvPicPr>
          <p:cNvPr id="3" name="Picture 2" descr="albanytc_laye_don.jpg"/>
          <p:cNvPicPr>
            <a:picLocks noChangeAspect="1"/>
          </p:cNvPicPr>
          <p:nvPr/>
        </p:nvPicPr>
        <p:blipFill>
          <a:blip r:embed="rId2"/>
          <a:stretch>
            <a:fillRect/>
          </a:stretch>
        </p:blipFill>
        <p:spPr>
          <a:xfrm>
            <a:off x="4303976" y="1375462"/>
            <a:ext cx="2194794" cy="274349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Engage with students. Speak with them. Ask them questions, and listen when they answer. Follow up and check in. Stay present. Remember that students are people, not products, and want to be treated as such. Don’t be so caught up in being a professor that you forget to be human, too.</a:t>
            </a:r>
          </a:p>
          <a:p>
            <a:r>
              <a:rPr lang="en-US" i="1" dirty="0" smtClean="0"/>
              <a:t>—Amanda </a:t>
            </a:r>
            <a:r>
              <a:rPr lang="en-US" i="1" dirty="0" err="1" smtClean="0"/>
              <a:t>Colosimo</a:t>
            </a:r>
            <a:r>
              <a:rPr lang="en-US" i="1" dirty="0" smtClean="0"/>
              <a:t>, Monroe Community College (NY)</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2378" y="1375462"/>
            <a:ext cx="3657990" cy="274349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05092"/>
            <a:ext cx="7002941" cy="4705263"/>
          </a:xfrm>
        </p:spPr>
        <p:txBody>
          <a:bodyPr>
            <a:normAutofit/>
          </a:bodyPr>
          <a:lstStyle/>
          <a:p>
            <a:r>
              <a:rPr lang="en-US" dirty="0" smtClean="0"/>
              <a:t>I am inspired by my students’ voices and their rich lives. Encouraging my students to find their voices and tell their stories is my greatest joy. Maya Angelou says, "There is no greater agony than bearing an untold story inside of you." By telling their stories, they become powerful.</a:t>
            </a:r>
          </a:p>
          <a:p>
            <a:r>
              <a:rPr lang="en-US" i="1" dirty="0" smtClean="0"/>
              <a:t>—</a:t>
            </a:r>
            <a:r>
              <a:rPr lang="en-US" i="1" dirty="0" err="1" smtClean="0"/>
              <a:t>Tokeya</a:t>
            </a:r>
            <a:r>
              <a:rPr lang="en-US" i="1" dirty="0" smtClean="0"/>
              <a:t> Graham, Monroe Community College (NY)</a:t>
            </a:r>
            <a:endParaRPr lang="en-US" i="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95026"/>
            <a:ext cx="7002941" cy="793790"/>
          </a:xfrm>
        </p:spPr>
        <p:txBody>
          <a:bodyPr>
            <a:normAutofit/>
          </a:bodyPr>
          <a:lstStyle/>
          <a:p>
            <a:pPr algn="ctr"/>
            <a:r>
              <a:rPr lang="en-US" i="1" dirty="0" smtClean="0"/>
              <a:t>—Christopher </a:t>
            </a:r>
            <a:r>
              <a:rPr lang="en-US" i="1" dirty="0" err="1" smtClean="0"/>
              <a:t>Riola</a:t>
            </a:r>
            <a:r>
              <a:rPr lang="en-US" i="1" dirty="0" smtClean="0"/>
              <a:t>, Moraine Valley Community College (IL)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9576" y="1243164"/>
            <a:ext cx="4484129" cy="358628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a:t>It is my responsibility to provide my students with the skills they need to be successful in their educational goals and provide a framework and motivation for lifelong learning. I act as an informed classroom facilitator.</a:t>
            </a:r>
          </a:p>
          <a:p>
            <a:r>
              <a:rPr lang="en-US" i="1" dirty="0" smtClean="0"/>
              <a:t>—Brian Gilligan, Morton College (IL)</a:t>
            </a:r>
            <a:endParaRPr lang="en-US" i="1" dirty="0"/>
          </a:p>
        </p:txBody>
      </p:sp>
      <p:pic>
        <p:nvPicPr>
          <p:cNvPr id="5" name="Picture 4" descr="albanytc_laye_don.jpg"/>
          <p:cNvPicPr>
            <a:picLocks noChangeAspect="1"/>
          </p:cNvPicPr>
          <p:nvPr/>
        </p:nvPicPr>
        <p:blipFill>
          <a:blip r:embed="rId2"/>
          <a:stretch>
            <a:fillRect/>
          </a:stretch>
        </p:blipFill>
        <p:spPr>
          <a:xfrm>
            <a:off x="3201227" y="1095250"/>
            <a:ext cx="4193109" cy="279540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Teaching offender students makes a difference, not only in the lives of the students I teach but for society as a whole. Thousands of citizens are impacted when even one convicted criminal is rehabilitated and re-enters the world.</a:t>
            </a:r>
          </a:p>
          <a:p>
            <a:r>
              <a:rPr lang="en-US" i="1" dirty="0" smtClean="0"/>
              <a:t>—Wayne </a:t>
            </a:r>
            <a:r>
              <a:rPr lang="en-US" i="1" dirty="0" err="1" smtClean="0"/>
              <a:t>Knuppel</a:t>
            </a:r>
            <a:r>
              <a:rPr lang="en-US" i="1" dirty="0" smtClean="0"/>
              <a:t>, Lee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6449" y="1296521"/>
            <a:ext cx="3767984" cy="2511989"/>
          </a:xfrm>
          <a:prstGeom prst="rect">
            <a:avLst/>
          </a:prstGeom>
          <a:ln w="88900" cap="sq" cmpd="thickThin">
            <a:solidFill>
              <a:srgbClr val="984807"/>
            </a:solidFill>
            <a:prstDash val="solid"/>
            <a:miter lim="800000"/>
          </a:ln>
          <a:effectLst>
            <a:innerShdw blurRad="76200">
              <a:srgbClr val="000000"/>
            </a:innerShdw>
          </a:effectLst>
        </p:spPr>
      </p:pic>
      <p:sp>
        <p:nvSpPr>
          <p:cNvPr id="2" name="TextBox 1"/>
          <p:cNvSpPr txBox="1"/>
          <p:nvPr/>
        </p:nvSpPr>
        <p:spPr>
          <a:xfrm>
            <a:off x="3187999" y="1098074"/>
            <a:ext cx="184666" cy="369332"/>
          </a:xfrm>
          <a:prstGeom prst="rect">
            <a:avLst/>
          </a:prstGeom>
          <a:noFill/>
        </p:spPr>
        <p:txBody>
          <a:bodyPr wrap="none" rtlCol="0">
            <a:spAutoFit/>
          </a:bodyPr>
          <a:lstStyle/>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19875"/>
            <a:ext cx="7002941" cy="4890480"/>
          </a:xfrm>
        </p:spPr>
        <p:txBody>
          <a:bodyPr>
            <a:normAutofit/>
          </a:bodyPr>
          <a:lstStyle/>
          <a:p>
            <a:r>
              <a:rPr lang="en-US" dirty="0" smtClean="0"/>
              <a:t>An active writer, I model creative practice. Pursuing this craft, I share both my process and my writing, while providing a forum for students to create and present their own work. My major goal is helping students recognize and develop their unique voice, revealing the intrinsic value of their stories.</a:t>
            </a:r>
          </a:p>
          <a:p>
            <a:r>
              <a:rPr lang="en-US" i="1" dirty="0" smtClean="0"/>
              <a:t>—Steven </a:t>
            </a:r>
            <a:r>
              <a:rPr lang="en-US" i="1" dirty="0" err="1" smtClean="0"/>
              <a:t>Parlato</a:t>
            </a:r>
            <a:r>
              <a:rPr lang="en-US" i="1" dirty="0" smtClean="0"/>
              <a:t>, Naugatuck Valley Community College (CT)</a:t>
            </a:r>
            <a:endParaRPr lang="en-US" i="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74347"/>
            <a:ext cx="7002941" cy="5036008"/>
          </a:xfrm>
        </p:spPr>
        <p:txBody>
          <a:bodyPr>
            <a:normAutofit/>
          </a:bodyPr>
          <a:lstStyle/>
          <a:p>
            <a:r>
              <a:rPr lang="en-US" dirty="0"/>
              <a:t>My philosophy for success in the classroom is very simple: Demonstrate a love for the subject matter. Put myself in the place of a student. Clearly communicate to the students what is expected. Follow the syllabus. Enforce the policies. Be fair. Be consistent. And, don’t ever forget to be human.</a:t>
            </a:r>
          </a:p>
          <a:p>
            <a:r>
              <a:rPr lang="en-US" i="1" dirty="0" smtClean="0"/>
              <a:t>—Linda Jones, Neosho County Community College (KS)</a:t>
            </a:r>
            <a:endParaRPr lang="en-US" i="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80185"/>
            <a:ext cx="7002941" cy="4930170"/>
          </a:xfrm>
        </p:spPr>
        <p:txBody>
          <a:bodyPr>
            <a:normAutofit/>
          </a:bodyPr>
          <a:lstStyle/>
          <a:p>
            <a:r>
              <a:rPr lang="en-US" dirty="0" smtClean="0"/>
              <a:t>I am a magician tasked with setting the stage for this experience called learning, not the rabbit. The rabbits are those I encourage to learn and excel. Each one is unique and encounters a different experience. My challenge is to help them find their strengths and how to use them.</a:t>
            </a:r>
          </a:p>
          <a:p>
            <a:r>
              <a:rPr lang="en-US" i="1" dirty="0" smtClean="0"/>
              <a:t>—Karen Reid, New Mexico State University-Alamogordo (NM)</a:t>
            </a:r>
            <a:endParaRPr lang="en-US" i="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3942482"/>
            <a:ext cx="7002941" cy="2667873"/>
          </a:xfrm>
        </p:spPr>
        <p:txBody>
          <a:bodyPr>
            <a:normAutofit fontScale="70000" lnSpcReduction="20000"/>
          </a:bodyPr>
          <a:lstStyle/>
          <a:p>
            <a:r>
              <a:rPr lang="en-US" dirty="0" smtClean="0"/>
              <a:t>To me, understanding and appreciating a student's personal history, experiences, values, and sense of self (what some have called, "cultural capital"), and helping that student translate that cultural capital into reservoirs of personal strength instead of sources of shame, is the most important first step on the road to student empowerment. Often, what a student brings to the academic experience and what he/she believes to be a source of embarrassment, may, with transformational work, become a resource of pride, competence, and confidence in later endeavors. Pedagogically, this is the great second chance afforded by education—the universally desired "do-over" that tells us that it is never too late to grow and to change.</a:t>
            </a:r>
          </a:p>
          <a:p>
            <a:r>
              <a:rPr lang="en-US" i="1" dirty="0" smtClean="0"/>
              <a:t>—Michael Curry, New River Community and Technical College (WV)</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34715" y="1124534"/>
            <a:ext cx="3445390" cy="259752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99253"/>
            <a:ext cx="7002941" cy="4811102"/>
          </a:xfrm>
        </p:spPr>
        <p:txBody>
          <a:bodyPr>
            <a:normAutofit/>
          </a:bodyPr>
          <a:lstStyle/>
          <a:p>
            <a:r>
              <a:rPr lang="en-US" dirty="0" smtClean="0"/>
              <a:t>I'm a teacher and a trickster. George Carlin is my inspiration. Humor seems to keep people paying attention. I see my job as teaching critical thinking and as a guide to get my students through their courses. Seems to work for me and for my students.</a:t>
            </a:r>
          </a:p>
          <a:p>
            <a:r>
              <a:rPr lang="en-US" i="1" dirty="0" smtClean="0"/>
              <a:t>—Roger Albert, North Island College (BC)</a:t>
            </a:r>
            <a:endParaRPr lang="en-US" i="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97701"/>
            <a:ext cx="7002941" cy="4612654"/>
          </a:xfrm>
        </p:spPr>
        <p:txBody>
          <a:bodyPr>
            <a:normAutofit/>
          </a:bodyPr>
          <a:lstStyle/>
          <a:p>
            <a:r>
              <a:rPr lang="en-US" dirty="0" smtClean="0"/>
              <a:t>I am constantly inspired by my students. Students bring rich life experiences, cultural history, and enthusiasm for new ways of looking at the world and their chosen areas of study. Despite the stress of their complex and varied life situations, these adult learners are attentive and dedicated individuals.</a:t>
            </a:r>
          </a:p>
          <a:p>
            <a:r>
              <a:rPr lang="en-US" i="1" dirty="0" smtClean="0"/>
              <a:t>—Laurie Bird, North Island College (BC)</a:t>
            </a:r>
            <a:endParaRPr lang="en-US" i="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43228"/>
            <a:ext cx="7002941" cy="4467127"/>
          </a:xfrm>
        </p:spPr>
        <p:txBody>
          <a:bodyPr>
            <a:normAutofit/>
          </a:bodyPr>
          <a:lstStyle/>
          <a:p>
            <a:r>
              <a:rPr lang="en-US" dirty="0" smtClean="0"/>
              <a:t>What inspires me is the student’s courage. Many of my students have had very poor and sometimes traumatic experiences in their educational pasts, and to summon up the courage to try again is extremely admirable. It is now my privilege to help and encourage them to enjoy learning and finally succeed.</a:t>
            </a:r>
          </a:p>
          <a:p>
            <a:r>
              <a:rPr lang="en-US" i="1" dirty="0" smtClean="0"/>
              <a:t>—Ken Jackson, North Island College (BC)</a:t>
            </a:r>
            <a:endParaRPr lang="en-US" i="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As an Aboriginal woman who has overcome numerous obstacles to obtain my academic dreams, I am motivated by the power of education to inform, empower, and ultimately heal. I am inspired by student persistence and honored to witness every “ah-ha” of self-discovery as students realize their own voice and potential.</a:t>
            </a:r>
          </a:p>
          <a:p>
            <a:r>
              <a:rPr lang="en-US" i="1" dirty="0" smtClean="0"/>
              <a:t>—Laura Johnston, North Island College (BC)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43692" y="1402355"/>
            <a:ext cx="4074901" cy="271660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87577"/>
            <a:ext cx="7002941" cy="5022778"/>
          </a:xfrm>
        </p:spPr>
        <p:txBody>
          <a:bodyPr>
            <a:normAutofit/>
          </a:bodyPr>
          <a:lstStyle/>
          <a:p>
            <a:r>
              <a:rPr lang="en-US" dirty="0" smtClean="0"/>
              <a:t>My passion for teaching and learning is what motivates me. The students and colleagues I work with are my inspiration. I have learned humility, patience, empathy, integrity, and what a privilege it is to participate in a person’s learning journey. I believe learning and teaching are relational activities never done in isolation, and excellence is always shared.</a:t>
            </a:r>
          </a:p>
          <a:p>
            <a:r>
              <a:rPr lang="en-US" i="1" dirty="0" smtClean="0"/>
              <a:t>—Betty Tate, North Island College (BC)</a:t>
            </a:r>
            <a:endParaRPr lang="en-US" i="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99687"/>
            <a:ext cx="7002941" cy="2434284"/>
          </a:xfrm>
        </p:spPr>
        <p:txBody>
          <a:bodyPr>
            <a:normAutofit/>
          </a:bodyPr>
          <a:lstStyle/>
          <a:p>
            <a:r>
              <a:rPr lang="en-US" dirty="0" smtClean="0"/>
              <a:t>Students’ positive energy and enthusiasm remind me of the importance of being a mentor and role model. I am honored to play a role in their engagement and development.</a:t>
            </a:r>
          </a:p>
          <a:p>
            <a:r>
              <a:rPr lang="en-US" i="1" dirty="0" smtClean="0"/>
              <a:t>—Virginia Jones, North Lake College (TX)</a:t>
            </a:r>
            <a:endParaRPr lang="en-US" i="1" dirty="0"/>
          </a:p>
        </p:txBody>
      </p:sp>
      <p:pic>
        <p:nvPicPr>
          <p:cNvPr id="5" name="Picture 4" descr="albanytc_laye_don.jpg"/>
          <p:cNvPicPr>
            <a:picLocks noChangeAspect="1"/>
          </p:cNvPicPr>
          <p:nvPr/>
        </p:nvPicPr>
        <p:blipFill>
          <a:blip r:embed="rId2"/>
          <a:stretch>
            <a:fillRect/>
          </a:stretch>
        </p:blipFill>
        <p:spPr>
          <a:xfrm>
            <a:off x="3206339" y="1177453"/>
            <a:ext cx="4412253" cy="294150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I live for the “light bulb moment,” that instant in time when you can actually see a student work through a concept and suddenly grasp it. Once I realized I had license to teach in different ways, I have seen that light bulb going off more frequently!</a:t>
            </a:r>
          </a:p>
          <a:p>
            <a:r>
              <a:rPr lang="en-US" i="1" dirty="0" smtClean="0"/>
              <a:t>—Scott Nunez, Lee College (TX)</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234" y="1106127"/>
            <a:ext cx="2497158" cy="280989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I prayed for a teacher to take an interest in my son and help him stay in high school, but it was easier for them to let him drop. Consequently, I will not give up on any student who is struggling. I can’t give money, but I have found a way to feed and clothe them by creating a campus thrift store, along with an open-door policy for listening.</a:t>
            </a:r>
          </a:p>
          <a:p>
            <a:r>
              <a:rPr lang="en-US" i="1" dirty="0" smtClean="0"/>
              <a:t>—Kathleen </a:t>
            </a:r>
            <a:r>
              <a:rPr lang="en-US" i="1" dirty="0" err="1" smtClean="0"/>
              <a:t>Stockmier</a:t>
            </a:r>
            <a:r>
              <a:rPr lang="en-US" i="1" dirty="0" smtClean="0"/>
              <a:t>, North Lake College (TX)</a:t>
            </a:r>
            <a:endParaRPr lang="en-US" i="1" dirty="0"/>
          </a:p>
        </p:txBody>
      </p:sp>
      <p:pic>
        <p:nvPicPr>
          <p:cNvPr id="5" name="Picture 4" descr="albanytc_laye_don.jpg"/>
          <p:cNvPicPr>
            <a:picLocks noChangeAspect="1"/>
          </p:cNvPicPr>
          <p:nvPr/>
        </p:nvPicPr>
        <p:blipFill>
          <a:blip r:embed="rId2"/>
          <a:stretch>
            <a:fillRect/>
          </a:stretch>
        </p:blipFill>
        <p:spPr>
          <a:xfrm>
            <a:off x="3146804" y="1137763"/>
            <a:ext cx="4471788" cy="298119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The most exciting aspect of my work is to see the effects of my efforts pay off in a tangible way with students. It’s good to know that what I am doing makes a real difference in the quality of their research.</a:t>
            </a:r>
          </a:p>
          <a:p>
            <a:r>
              <a:rPr lang="en-US" i="1" dirty="0" smtClean="0"/>
              <a:t>—John </a:t>
            </a:r>
            <a:r>
              <a:rPr lang="en-US" i="1" dirty="0" err="1" smtClean="0"/>
              <a:t>Koza</a:t>
            </a:r>
            <a:r>
              <a:rPr lang="en-US" i="1" dirty="0" smtClean="0"/>
              <a:t>, North Shore Community College (MA)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7850" y="1111305"/>
            <a:ext cx="4520742" cy="300258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Watching my students value their life experiences and find joy in the challenging work they do in human services inspires me to strive for excellence. Receiving validation from my students, working collaboratively with others, spending time with my family, and dancing all renew my energy and keep me vibrant. </a:t>
            </a:r>
          </a:p>
          <a:p>
            <a:r>
              <a:rPr lang="en-US" i="1" dirty="0" smtClean="0"/>
              <a:t>—Maggie </a:t>
            </a:r>
            <a:r>
              <a:rPr lang="en-US" i="1" dirty="0" err="1" smtClean="0"/>
              <a:t>LaBella</a:t>
            </a:r>
            <a:r>
              <a:rPr lang="en-US" i="1" dirty="0" smtClean="0"/>
              <a:t>, North Shore Community College (MA)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1542" y="1153607"/>
            <a:ext cx="4457049" cy="296027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24795"/>
            <a:ext cx="7002941" cy="2491400"/>
          </a:xfrm>
        </p:spPr>
        <p:txBody>
          <a:bodyPr>
            <a:normAutofit fontScale="92500" lnSpcReduction="20000"/>
          </a:bodyPr>
          <a:lstStyle/>
          <a:p>
            <a:r>
              <a:rPr lang="en-US" dirty="0" smtClean="0"/>
              <a:t>The people that I work with, animals that I care for, and now the students that I teach inspire me to do the best possible job I can. Seeing students of different ages, backgrounds, and ideals coming together to help one another is what makes the community college setting great.</a:t>
            </a:r>
          </a:p>
          <a:p>
            <a:r>
              <a:rPr lang="en-US" i="1" dirty="0" smtClean="0"/>
              <a:t>—Sheila </a:t>
            </a:r>
            <a:r>
              <a:rPr lang="en-US" i="1" dirty="0" err="1" smtClean="0"/>
              <a:t>Magesky</a:t>
            </a:r>
            <a:r>
              <a:rPr lang="en-US" i="1" dirty="0" smtClean="0"/>
              <a:t>, North Shore Community College (MA)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35086" y="1136036"/>
            <a:ext cx="4483505" cy="297784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72794"/>
            <a:ext cx="7002941" cy="4837561"/>
          </a:xfrm>
        </p:spPr>
        <p:txBody>
          <a:bodyPr>
            <a:normAutofit/>
          </a:bodyPr>
          <a:lstStyle/>
          <a:p>
            <a:r>
              <a:rPr lang="en-US" dirty="0" smtClean="0"/>
              <a:t>As a professor of law courses in a career program, my teaching philosophy is to treat students the way I wanted to be treated when I was a student—with respect, fairness, and, where appropriate, flexibility—and to model learning strategies, study skills, organizational techniques, and professionalism.</a:t>
            </a:r>
          </a:p>
          <a:p>
            <a:r>
              <a:rPr lang="en-US" i="1" dirty="0" smtClean="0"/>
              <a:t>—Judith </a:t>
            </a:r>
            <a:r>
              <a:rPr lang="en-US" i="1" dirty="0" err="1" smtClean="0"/>
              <a:t>Ciampi</a:t>
            </a:r>
            <a:r>
              <a:rPr lang="en-US" i="1" dirty="0" smtClean="0"/>
              <a:t>, Northern Essex Community College (MA)</a:t>
            </a:r>
            <a:endParaRPr lang="en-US" i="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In business and in life, one thing is constant: CHANGE. My vision aims to prepare students for it through technology, community outreach, and flexibility. I love watching students develop and work towards their academic goals, and ultimately toward the creation of small businesses. What a blessing teaching has been for me!</a:t>
            </a:r>
          </a:p>
          <a:p>
            <a:r>
              <a:rPr lang="en-US" i="1" dirty="0" smtClean="0"/>
              <a:t>—Bernard (Bill) </a:t>
            </a:r>
            <a:r>
              <a:rPr lang="en-US" i="1" dirty="0" err="1" smtClean="0"/>
              <a:t>Zannini</a:t>
            </a:r>
            <a:r>
              <a:rPr lang="en-US" i="1" dirty="0" smtClean="0"/>
              <a:t>, Northern Essex Community College (MA)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8000" y="1091429"/>
            <a:ext cx="4430118" cy="294307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59564"/>
            <a:ext cx="7002941" cy="4850791"/>
          </a:xfrm>
        </p:spPr>
        <p:txBody>
          <a:bodyPr>
            <a:normAutofit/>
          </a:bodyPr>
          <a:lstStyle/>
          <a:p>
            <a:r>
              <a:rPr lang="en-US" dirty="0" smtClean="0"/>
              <a:t>I enjoy being a teacher. It is a privilege and honor when students remember that what they learned in class positively impacted their lives. It is exciting to learn from students the stories of their lives and realizing that I am learning from them.</a:t>
            </a:r>
          </a:p>
          <a:p>
            <a:r>
              <a:rPr lang="en-US" i="1" dirty="0" smtClean="0"/>
              <a:t>—Laura Marshall, Northern Oklahoma College (OK)</a:t>
            </a:r>
            <a:endParaRPr lang="en-US" i="1"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91862"/>
            <a:ext cx="7002941" cy="4718493"/>
          </a:xfrm>
        </p:spPr>
        <p:txBody>
          <a:bodyPr>
            <a:normAutofit/>
          </a:bodyPr>
          <a:lstStyle/>
          <a:p>
            <a:r>
              <a:rPr lang="en-US" dirty="0" smtClean="0"/>
              <a:t>The love of reading inspired me to teach others to read. Watching the very young to the very old pick up a book and start smiling always reminds me of B.F. Skinner’s observation, “We shouldn’t teach great books; we should teach a love of reading.”</a:t>
            </a:r>
          </a:p>
          <a:p>
            <a:r>
              <a:rPr lang="en-US" i="1" dirty="0" smtClean="0"/>
              <a:t>—Cathy Moore, Northern Oklahoma College (OK)</a:t>
            </a:r>
            <a:endParaRPr lang="en-US" i="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16163" y="1375900"/>
            <a:ext cx="3492820" cy="5234455"/>
          </a:xfrm>
        </p:spPr>
        <p:txBody>
          <a:bodyPr>
            <a:normAutofit fontScale="85000" lnSpcReduction="10000"/>
          </a:bodyPr>
          <a:lstStyle/>
          <a:p>
            <a:r>
              <a:rPr lang="en-US" dirty="0" smtClean="0"/>
              <a:t>Teaching is a complex partnership. The students challenge me creatively. In turn, I maintain high expectations and insist on critical and independent thought. The success of unconventional classroom activities—e.g., having students use their shoes to model chromosomes, or come dressed up to the final exam—inspire students and me.</a:t>
            </a:r>
          </a:p>
          <a:p>
            <a:r>
              <a:rPr lang="en-US" i="1" dirty="0" smtClean="0"/>
              <a:t>—Gillian Backus, Northern Virginia Community College (VA)</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6042" y="1558546"/>
            <a:ext cx="3335974" cy="393182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052804"/>
            <a:ext cx="7002941" cy="2739045"/>
          </a:xfrm>
        </p:spPr>
        <p:txBody>
          <a:bodyPr>
            <a:normAutofit fontScale="85000" lnSpcReduction="10000"/>
          </a:bodyPr>
          <a:lstStyle/>
          <a:p>
            <a:r>
              <a:rPr lang="en-US" dirty="0"/>
              <a:t>I have a passion for the human body—both living and dead. I believe it is the most incredible machine there will ever be and consider myself lucky to be able to show students those wonders. As a veteran paramedic, I have been fortunate to deliver babies on living room floors and save lives of all ages. Most importantly, I send smart new paramedics out of my program every day, for which I am very proud.</a:t>
            </a:r>
          </a:p>
          <a:p>
            <a:r>
              <a:rPr lang="en-US" i="1" dirty="0" smtClean="0"/>
              <a:t>—Holly Frost, Northern Virginia Community College (VA)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7331" y="1114542"/>
            <a:ext cx="5732591" cy="268689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"What I love most about teaching are those "AH HAH" moments. An "AH HAH" moment is when a student you had as first-semester freshman starts acting and thinking like a teacher: "AH HAH! THEY GOT IT!"</a:t>
            </a:r>
          </a:p>
          <a:p>
            <a:r>
              <a:rPr lang="en-US" i="1" dirty="0" smtClean="0"/>
              <a:t>—Joseph Davis, Lehigh Carbon Community College (PA)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4317" y="1081747"/>
            <a:ext cx="4555815" cy="303720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31985"/>
            <a:ext cx="7002941" cy="2328445"/>
          </a:xfrm>
        </p:spPr>
        <p:txBody>
          <a:bodyPr>
            <a:normAutofit fontScale="85000" lnSpcReduction="10000"/>
          </a:bodyPr>
          <a:lstStyle/>
          <a:p>
            <a:r>
              <a:rPr lang="en-US" dirty="0"/>
              <a:t>On a pathway to be a research scientist, I detoured into my first community college classroom. I encountered the students’ intense motivation, and I never walked out. I proudly, and hopefully innovatively, continue this educational mission. Now I work with our CETL, alongside faculty who are equally proud of this mission. </a:t>
            </a:r>
          </a:p>
          <a:p>
            <a:r>
              <a:rPr lang="en-US" i="1" dirty="0" smtClean="0"/>
              <a:t>—Cindy Miller, Northern Virginia Community College (VA)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6675" y="1101313"/>
            <a:ext cx="4593405" cy="306332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98335"/>
            <a:ext cx="7002941" cy="2491400"/>
          </a:xfrm>
        </p:spPr>
        <p:txBody>
          <a:bodyPr>
            <a:normAutofit fontScale="92500" lnSpcReduction="20000"/>
          </a:bodyPr>
          <a:lstStyle/>
          <a:p>
            <a:r>
              <a:rPr lang="en-US" dirty="0" smtClean="0"/>
              <a:t>I believe my role as librarian is to help students understand that research is a process of discovery one uses to learn, not a series of steps used to find pieces of information. Their product, therefore, is a demonstration of what they learn, not what they find. Creating students who become aware of their own learning is my goal.</a:t>
            </a:r>
          </a:p>
          <a:p>
            <a:r>
              <a:rPr lang="en-US" i="1" dirty="0" smtClean="0"/>
              <a:t>—Kevin Simons, Northern Virginia Community College (VA)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0912" y="1044099"/>
            <a:ext cx="4099806" cy="307485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534657"/>
            <a:ext cx="7002941" cy="5075698"/>
          </a:xfrm>
        </p:spPr>
        <p:txBody>
          <a:bodyPr>
            <a:normAutofit/>
          </a:bodyPr>
          <a:lstStyle/>
          <a:p>
            <a:r>
              <a:rPr lang="en-US" dirty="0" smtClean="0"/>
              <a:t>There are two kinds of teachers: those with knowledge and those who know where to find and evaluate information. As the second kind, my job is to see that those skills are transferred to our students. Information constantly changes; the ability to locate the best answers will last a lifetime.</a:t>
            </a:r>
          </a:p>
          <a:p>
            <a:r>
              <a:rPr lang="en-US" i="1" dirty="0" smtClean="0"/>
              <a:t>—Ruth Stanton, Northern Virginia Community College (VA)</a:t>
            </a:r>
            <a:endParaRPr lang="en-US" i="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66955"/>
            <a:ext cx="7002941" cy="4943400"/>
          </a:xfrm>
        </p:spPr>
        <p:txBody>
          <a:bodyPr>
            <a:normAutofit/>
          </a:bodyPr>
          <a:lstStyle/>
          <a:p>
            <a:r>
              <a:rPr lang="en-US" dirty="0" smtClean="0"/>
              <a:t>My students tell me that by working in an intergenerational class they learn firsthand how “purposeful play” is a deterrent to disease and chronic illness. While getting the benefit of “play,” my seniors enjoy being with younger people and are stimulated by their youth and vitality. Both groups develop a mutual respect and appreciation of each other’s perspectives. This shared experience has a lasting effect, inspiring me to continue with renewed enthusiasm and passion.</a:t>
            </a:r>
          </a:p>
          <a:p>
            <a:r>
              <a:rPr lang="en-US" i="1" dirty="0" smtClean="0"/>
              <a:t>—Susan Thompson, Northern Virginia Community College (VA)</a:t>
            </a:r>
            <a:endParaRPr lang="en-US" i="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28879"/>
            <a:ext cx="7002941" cy="1781476"/>
          </a:xfrm>
        </p:spPr>
        <p:txBody>
          <a:bodyPr>
            <a:normAutofit/>
          </a:bodyPr>
          <a:lstStyle/>
          <a:p>
            <a:r>
              <a:rPr lang="en-US" i="1" dirty="0" smtClean="0"/>
              <a:t>—Josh </a:t>
            </a:r>
            <a:r>
              <a:rPr lang="en-US" i="1" dirty="0" err="1" smtClean="0"/>
              <a:t>Michelena</a:t>
            </a:r>
            <a:r>
              <a:rPr lang="en-US" i="1" dirty="0" smtClean="0"/>
              <a:t>, Northern Wyoming Community College</a:t>
            </a:r>
            <a:br>
              <a:rPr lang="en-US" i="1" dirty="0" smtClean="0"/>
            </a:br>
            <a:r>
              <a:rPr lang="en-US" i="1" dirty="0" smtClean="0"/>
              <a:t> District (WY)</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89123" y="1127772"/>
            <a:ext cx="5765279" cy="357157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71875"/>
            <a:ext cx="7002941" cy="2491400"/>
          </a:xfrm>
        </p:spPr>
        <p:txBody>
          <a:bodyPr>
            <a:normAutofit fontScale="92500" lnSpcReduction="20000"/>
          </a:bodyPr>
          <a:lstStyle/>
          <a:p>
            <a:r>
              <a:rPr lang="en-US" dirty="0" smtClean="0"/>
              <a:t>My passion to teach is the feeling of driving to school, not as driving to my job, but rather as driving to another opportunity to have an adventure in the classroom. When I send my students off around campus to collect data for a classroom assignment, they have a sense of belonging. This is where learning begins!</a:t>
            </a:r>
          </a:p>
          <a:p>
            <a:r>
              <a:rPr lang="en-US" i="1" dirty="0" smtClean="0"/>
              <a:t>—Eddie Bishop, Northwest Vista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6422" y="1153232"/>
            <a:ext cx="3954294" cy="296572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My job is to teach the math material and get all my students ready to achieve their dream: GRADUATE with a degree. That is their dream! That is my goal! I never want them to settle for the lowest degree. You must go higher! Shoot for the stars!</a:t>
            </a:r>
          </a:p>
          <a:p>
            <a:r>
              <a:rPr lang="en-US" i="1" dirty="0" smtClean="0"/>
              <a:t>—Javier Guerra, Northwest Vista College (TX)</a:t>
            </a:r>
            <a:endParaRPr lang="en-US" i="1" dirty="0"/>
          </a:p>
        </p:txBody>
      </p:sp>
      <p:pic>
        <p:nvPicPr>
          <p:cNvPr id="5" name="Picture 4" descr="albanytc_laye_don.jpg"/>
          <p:cNvPicPr>
            <a:picLocks noChangeAspect="1"/>
          </p:cNvPicPr>
          <p:nvPr/>
        </p:nvPicPr>
        <p:blipFill>
          <a:blip r:embed="rId2"/>
          <a:stretch>
            <a:fillRect/>
          </a:stretch>
        </p:blipFill>
        <p:spPr>
          <a:xfrm>
            <a:off x="3267368" y="1063942"/>
            <a:ext cx="4073348" cy="305501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26145"/>
            <a:ext cx="7002941" cy="2284209"/>
          </a:xfrm>
        </p:spPr>
        <p:txBody>
          <a:bodyPr>
            <a:normAutofit fontScale="85000" lnSpcReduction="10000"/>
          </a:bodyPr>
          <a:lstStyle/>
          <a:p>
            <a:r>
              <a:rPr lang="en-US" dirty="0" smtClean="0"/>
              <a:t>It been said that when you are in your purpose, there is no competition. Therefore, as a selected winner speaking to future winners, if you are in your purpose, you and students win. There are only a few of us selected to celebrate the excellent teaching heart of many.</a:t>
            </a:r>
          </a:p>
          <a:p>
            <a:r>
              <a:rPr lang="en-US" i="1" dirty="0" smtClean="0"/>
              <a:t>—Jesse </a:t>
            </a:r>
            <a:r>
              <a:rPr lang="en-US" i="1" dirty="0" err="1" smtClean="0"/>
              <a:t>Harbert</a:t>
            </a:r>
            <a:r>
              <a:rPr lang="en-US" i="1" dirty="0" smtClean="0"/>
              <a:t>, Northwest Vista College (TX)</a:t>
            </a:r>
            <a:endParaRPr lang="en-US" i="1" dirty="0"/>
          </a:p>
        </p:txBody>
      </p:sp>
      <p:pic>
        <p:nvPicPr>
          <p:cNvPr id="5" name="Picture 4" descr="albanytc_laye_don.jpg"/>
          <p:cNvPicPr>
            <a:picLocks noChangeAspect="1"/>
          </p:cNvPicPr>
          <p:nvPr/>
        </p:nvPicPr>
        <p:blipFill>
          <a:blip r:embed="rId2"/>
          <a:stretch>
            <a:fillRect/>
          </a:stretch>
        </p:blipFill>
        <p:spPr>
          <a:xfrm>
            <a:off x="3412878" y="1173074"/>
            <a:ext cx="3927838" cy="294587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I am fortunate to teach in the classroom, the clinical setting, and in the simulation lab. It is inspiring and rewarding to watch students learn and grow. I love what I do, and I strive to improve, based on student input, current evidence, and the sharing of creative ideas.</a:t>
            </a:r>
          </a:p>
          <a:p>
            <a:r>
              <a:rPr lang="en-US" i="1" dirty="0" smtClean="0"/>
              <a:t>—Kathryn Fischer, Northwestern Michigan College (MI)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7683" y="1129261"/>
            <a:ext cx="4113033" cy="291633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I'm motivated by how hard students work while facing other struggles: finding rides when the gas budget runs out, seeking community services, dealing with the hardships of day-to-day living, and then making time for learning—all because they understand the value of a college education. Isn't that truly inspiring?</a:t>
            </a:r>
          </a:p>
          <a:p>
            <a:r>
              <a:rPr lang="en-US" i="1" dirty="0" smtClean="0"/>
              <a:t>—Dianne Owens, Northwestern Michigan College (MI)</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6631" y="1031925"/>
            <a:ext cx="4279596" cy="299872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28782</TotalTime>
  <Words>6270</Words>
  <Application>Microsoft Macintosh PowerPoint</Application>
  <PresentationFormat>On-screen Show (4:3)</PresentationFormat>
  <Paragraphs>190</Paragraphs>
  <Slides>100</Slides>
  <Notes>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Univeristy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Educatinal Administration</dc:creator>
  <cp:keywords/>
  <cp:lastModifiedBy>Sheryl Powell</cp:lastModifiedBy>
  <cp:revision>84</cp:revision>
  <dcterms:created xsi:type="dcterms:W3CDTF">2012-05-24T19:17:05Z</dcterms:created>
  <dcterms:modified xsi:type="dcterms:W3CDTF">2012-06-08T14:21:32Z</dcterms:modified>
</cp:coreProperties>
</file>