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  <p:sldMasterId id="2147483745" r:id="rId3"/>
    <p:sldMasterId id="2147483758" r:id="rId4"/>
    <p:sldMasterId id="2147483801" r:id="rId5"/>
    <p:sldMasterId id="2147483815" r:id="rId6"/>
    <p:sldMasterId id="2147483829" r:id="rId7"/>
    <p:sldMasterId id="2147483843" r:id="rId8"/>
    <p:sldMasterId id="2147483857" r:id="rId9"/>
  </p:sldMasterIdLst>
  <p:notesMasterIdLst>
    <p:notesMasterId r:id="rId54"/>
  </p:notesMasterIdLst>
  <p:handoutMasterIdLst>
    <p:handoutMasterId r:id="rId55"/>
  </p:handoutMasterIdLst>
  <p:sldIdLst>
    <p:sldId id="336" r:id="rId10"/>
    <p:sldId id="441" r:id="rId11"/>
    <p:sldId id="442" r:id="rId12"/>
    <p:sldId id="443" r:id="rId13"/>
    <p:sldId id="457" r:id="rId14"/>
    <p:sldId id="464" r:id="rId15"/>
    <p:sldId id="353" r:id="rId16"/>
    <p:sldId id="260" r:id="rId17"/>
    <p:sldId id="262" r:id="rId18"/>
    <p:sldId id="455" r:id="rId19"/>
    <p:sldId id="326" r:id="rId20"/>
    <p:sldId id="460" r:id="rId21"/>
    <p:sldId id="456" r:id="rId22"/>
    <p:sldId id="451" r:id="rId23"/>
    <p:sldId id="452" r:id="rId24"/>
    <p:sldId id="267" r:id="rId25"/>
    <p:sldId id="380" r:id="rId26"/>
    <p:sldId id="381" r:id="rId27"/>
    <p:sldId id="331" r:id="rId28"/>
    <p:sldId id="453" r:id="rId29"/>
    <p:sldId id="359" r:id="rId30"/>
    <p:sldId id="465" r:id="rId31"/>
    <p:sldId id="466" r:id="rId32"/>
    <p:sldId id="467" r:id="rId33"/>
    <p:sldId id="468" r:id="rId34"/>
    <p:sldId id="469" r:id="rId35"/>
    <p:sldId id="462" r:id="rId36"/>
    <p:sldId id="463" r:id="rId37"/>
    <p:sldId id="461" r:id="rId38"/>
    <p:sldId id="470" r:id="rId39"/>
    <p:sldId id="471" r:id="rId40"/>
    <p:sldId id="310" r:id="rId41"/>
    <p:sldId id="311" r:id="rId42"/>
    <p:sldId id="312" r:id="rId43"/>
    <p:sldId id="316" r:id="rId44"/>
    <p:sldId id="318" r:id="rId45"/>
    <p:sldId id="454" r:id="rId46"/>
    <p:sldId id="392" r:id="rId47"/>
    <p:sldId id="445" r:id="rId48"/>
    <p:sldId id="446" r:id="rId49"/>
    <p:sldId id="447" r:id="rId50"/>
    <p:sldId id="448" r:id="rId51"/>
    <p:sldId id="449" r:id="rId52"/>
    <p:sldId id="450" r:id="rId53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755"/>
    <a:srgbClr val="FFCC00"/>
    <a:srgbClr val="061630"/>
    <a:srgbClr val="173B5F"/>
    <a:srgbClr val="1B4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06537-6293-47CE-B486-B0AEDB94932D}" type="doc">
      <dgm:prSet loTypeId="urn:microsoft.com/office/officeart/2005/8/layout/venn2" loCatId="relationship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6C5DA8EA-38F8-484B-A9EA-0878CC5A7C88}">
      <dgm:prSet phldrT="[Text]" custT="1"/>
      <dgm:spPr>
        <a:solidFill>
          <a:srgbClr val="CD6633"/>
        </a:solidFill>
      </dgm:spPr>
      <dgm:t>
        <a:bodyPr/>
        <a:lstStyle/>
        <a:p>
          <a:r>
            <a:rPr lang="en-US" sz="2000" dirty="0" smtClean="0"/>
            <a:t>4</a:t>
          </a:r>
          <a:br>
            <a:rPr lang="en-US" sz="2000" dirty="0" smtClean="0"/>
          </a:br>
          <a:r>
            <a:rPr lang="en-US" sz="2000" dirty="0" smtClean="0"/>
            <a:t>Reflect</a:t>
          </a:r>
          <a:endParaRPr lang="en-US" sz="2000" dirty="0"/>
        </a:p>
      </dgm:t>
    </dgm:pt>
    <dgm:pt modelId="{6DC63133-F5B4-4552-B6C9-30DEDE67F6CD}" type="parTrans" cxnId="{3B75B50E-51A6-4356-86A2-FBC48E4582CA}">
      <dgm:prSet/>
      <dgm:spPr/>
      <dgm:t>
        <a:bodyPr/>
        <a:lstStyle/>
        <a:p>
          <a:endParaRPr lang="en-US"/>
        </a:p>
      </dgm:t>
    </dgm:pt>
    <dgm:pt modelId="{FB88E7C7-902E-45BC-8EB5-F9DDD9CEC79F}" type="sibTrans" cxnId="{3B75B50E-51A6-4356-86A2-FBC48E4582CA}">
      <dgm:prSet/>
      <dgm:spPr/>
      <dgm:t>
        <a:bodyPr/>
        <a:lstStyle/>
        <a:p>
          <a:endParaRPr lang="en-US"/>
        </a:p>
      </dgm:t>
    </dgm:pt>
    <dgm:pt modelId="{71BAF2F7-4DE0-48D8-AEB7-FF8F89EF9473}">
      <dgm:prSet phldrT="[Text]" custT="1"/>
      <dgm:spPr>
        <a:solidFill>
          <a:srgbClr val="D7845B"/>
        </a:solidFill>
      </dgm:spPr>
      <dgm:t>
        <a:bodyPr/>
        <a:lstStyle/>
        <a:p>
          <a:r>
            <a:rPr lang="en-US" sz="2000" dirty="0" smtClean="0"/>
            <a:t>3</a:t>
          </a:r>
          <a:br>
            <a:rPr lang="en-US" sz="2000" dirty="0" smtClean="0"/>
          </a:br>
          <a:r>
            <a:rPr lang="en-US" sz="2000" dirty="0" smtClean="0"/>
            <a:t>Review</a:t>
          </a:r>
          <a:endParaRPr lang="en-US" sz="2000" dirty="0"/>
        </a:p>
      </dgm:t>
    </dgm:pt>
    <dgm:pt modelId="{3A5B7CAE-2039-4AF4-99E6-22354C2D8FCD}" type="parTrans" cxnId="{D652A175-D8D2-4F78-893F-9A48A6758D33}">
      <dgm:prSet/>
      <dgm:spPr/>
      <dgm:t>
        <a:bodyPr/>
        <a:lstStyle/>
        <a:p>
          <a:endParaRPr lang="en-US"/>
        </a:p>
      </dgm:t>
    </dgm:pt>
    <dgm:pt modelId="{B6C8B5B7-C1FC-4B32-BC0D-C53E9F4E784A}" type="sibTrans" cxnId="{D652A175-D8D2-4F78-893F-9A48A6758D33}">
      <dgm:prSet/>
      <dgm:spPr/>
      <dgm:t>
        <a:bodyPr/>
        <a:lstStyle/>
        <a:p>
          <a:endParaRPr lang="en-US"/>
        </a:p>
      </dgm:t>
    </dgm:pt>
    <dgm:pt modelId="{546B4BC6-1079-4736-9FD8-83EAAF962FBA}">
      <dgm:prSet phldrT="[Text]" custT="1"/>
      <dgm:spPr>
        <a:solidFill>
          <a:srgbClr val="DD9875"/>
        </a:solidFill>
      </dgm:spPr>
      <dgm:t>
        <a:bodyPr/>
        <a:lstStyle/>
        <a:p>
          <a:endParaRPr lang="en-US" sz="1800" dirty="0"/>
        </a:p>
      </dgm:t>
    </dgm:pt>
    <dgm:pt modelId="{253C0D0C-8652-4D84-9CAC-3906AE8AFF10}" type="parTrans" cxnId="{195754E9-4757-447E-8202-BA8838AE5D5F}">
      <dgm:prSet/>
      <dgm:spPr/>
      <dgm:t>
        <a:bodyPr/>
        <a:lstStyle/>
        <a:p>
          <a:endParaRPr lang="en-US"/>
        </a:p>
      </dgm:t>
    </dgm:pt>
    <dgm:pt modelId="{AD0FB687-B62A-4B4D-8974-E19096D951F7}" type="sibTrans" cxnId="{195754E9-4757-447E-8202-BA8838AE5D5F}">
      <dgm:prSet/>
      <dgm:spPr/>
      <dgm:t>
        <a:bodyPr/>
        <a:lstStyle/>
        <a:p>
          <a:endParaRPr lang="en-US"/>
        </a:p>
      </dgm:t>
    </dgm:pt>
    <dgm:pt modelId="{4E9E01B0-C08A-4B0C-9BEF-7F1764501329}">
      <dgm:prSet phldrT="[Text]" custT="1"/>
      <dgm:spPr>
        <a:solidFill>
          <a:srgbClr val="E5B197"/>
        </a:solidFill>
      </dgm:spPr>
      <dgm:t>
        <a:bodyPr/>
        <a:lstStyle/>
        <a:p>
          <a:r>
            <a:rPr lang="en-US" sz="2000" dirty="0" smtClean="0"/>
            <a:t/>
          </a:r>
          <a:br>
            <a:rPr lang="en-US" sz="2000" dirty="0" smtClean="0"/>
          </a:br>
          <a:endParaRPr lang="en-US" sz="2000" dirty="0"/>
        </a:p>
      </dgm:t>
    </dgm:pt>
    <dgm:pt modelId="{32F23A31-1A86-45D0-BA45-64B4084B107A}" type="parTrans" cxnId="{BB2C168D-8585-4ECB-9E71-5A4D4EE984F2}">
      <dgm:prSet/>
      <dgm:spPr/>
      <dgm:t>
        <a:bodyPr/>
        <a:lstStyle/>
        <a:p>
          <a:endParaRPr lang="en-US"/>
        </a:p>
      </dgm:t>
    </dgm:pt>
    <dgm:pt modelId="{AA3B74B3-EBD9-4988-9431-261F6197D481}" type="sibTrans" cxnId="{BB2C168D-8585-4ECB-9E71-5A4D4EE984F2}">
      <dgm:prSet/>
      <dgm:spPr/>
      <dgm:t>
        <a:bodyPr/>
        <a:lstStyle/>
        <a:p>
          <a:endParaRPr lang="en-US"/>
        </a:p>
      </dgm:t>
    </dgm:pt>
    <dgm:pt modelId="{C0D0A8B5-A185-41DB-890C-C8CA2BDFB2E1}" type="pres">
      <dgm:prSet presAssocID="{4D406537-6293-47CE-B486-B0AEDB94932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70BEA7-6919-4B97-923F-D6FCA2768EE2}" type="pres">
      <dgm:prSet presAssocID="{4D406537-6293-47CE-B486-B0AEDB94932D}" presName="comp1" presStyleCnt="0"/>
      <dgm:spPr/>
      <dgm:t>
        <a:bodyPr/>
        <a:lstStyle/>
        <a:p>
          <a:endParaRPr lang="en-US"/>
        </a:p>
      </dgm:t>
    </dgm:pt>
    <dgm:pt modelId="{EFAEDEF5-1080-4704-AB75-97E6466705AA}" type="pres">
      <dgm:prSet presAssocID="{4D406537-6293-47CE-B486-B0AEDB94932D}" presName="circle1" presStyleLbl="node1" presStyleIdx="0" presStyleCnt="4" custScaleX="96783" custScaleY="103391" custLinFactNeighborX="1609" custLinFactNeighborY="-1592"/>
      <dgm:spPr/>
      <dgm:t>
        <a:bodyPr/>
        <a:lstStyle/>
        <a:p>
          <a:endParaRPr lang="en-US"/>
        </a:p>
      </dgm:t>
    </dgm:pt>
    <dgm:pt modelId="{3271426A-D6A1-4540-80FF-0C77F9D9A1CC}" type="pres">
      <dgm:prSet presAssocID="{4D406537-6293-47CE-B486-B0AEDB94932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BD2B7-886B-4F10-83CE-8E9D1E935488}" type="pres">
      <dgm:prSet presAssocID="{4D406537-6293-47CE-B486-B0AEDB94932D}" presName="comp2" presStyleCnt="0"/>
      <dgm:spPr/>
      <dgm:t>
        <a:bodyPr/>
        <a:lstStyle/>
        <a:p>
          <a:endParaRPr lang="en-US"/>
        </a:p>
      </dgm:t>
    </dgm:pt>
    <dgm:pt modelId="{B72A935A-6CCB-40E1-9CCD-A014E7E16105}" type="pres">
      <dgm:prSet presAssocID="{4D406537-6293-47CE-B486-B0AEDB94932D}" presName="circle2" presStyleLbl="node1" presStyleIdx="1" presStyleCnt="4" custScaleX="101165" custScaleY="97111" custLinFactNeighborX="1724" custLinFactNeighborY="-28563"/>
      <dgm:spPr/>
      <dgm:t>
        <a:bodyPr/>
        <a:lstStyle/>
        <a:p>
          <a:endParaRPr lang="en-US"/>
        </a:p>
      </dgm:t>
    </dgm:pt>
    <dgm:pt modelId="{A9030151-35FA-4CB5-BD51-7929BFDB3268}" type="pres">
      <dgm:prSet presAssocID="{4D406537-6293-47CE-B486-B0AEDB94932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2B882-8ADC-4666-A4D9-3E61288D595A}" type="pres">
      <dgm:prSet presAssocID="{4D406537-6293-47CE-B486-B0AEDB94932D}" presName="comp3" presStyleCnt="0"/>
      <dgm:spPr/>
      <dgm:t>
        <a:bodyPr/>
        <a:lstStyle/>
        <a:p>
          <a:endParaRPr lang="en-US"/>
        </a:p>
      </dgm:t>
    </dgm:pt>
    <dgm:pt modelId="{62A32CA7-E651-4F17-91B4-5375B3DB28B1}" type="pres">
      <dgm:prSet presAssocID="{4D406537-6293-47CE-B486-B0AEDB94932D}" presName="circle3" presStyleLbl="node1" presStyleIdx="2" presStyleCnt="4" custScaleX="103108" custScaleY="95204" custLinFactNeighborX="2359" custLinFactNeighborY="-74714"/>
      <dgm:spPr/>
      <dgm:t>
        <a:bodyPr/>
        <a:lstStyle/>
        <a:p>
          <a:endParaRPr lang="en-US"/>
        </a:p>
      </dgm:t>
    </dgm:pt>
    <dgm:pt modelId="{A3585A47-89F2-44EF-9B0B-BB7DAEE55254}" type="pres">
      <dgm:prSet presAssocID="{4D406537-6293-47CE-B486-B0AEDB94932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C10E9-919D-4049-9AD8-65ABF549BF9B}" type="pres">
      <dgm:prSet presAssocID="{4D406537-6293-47CE-B486-B0AEDB94932D}" presName="comp4" presStyleCnt="0"/>
      <dgm:spPr/>
      <dgm:t>
        <a:bodyPr/>
        <a:lstStyle/>
        <a:p>
          <a:endParaRPr lang="en-US"/>
        </a:p>
      </dgm:t>
    </dgm:pt>
    <dgm:pt modelId="{5AFAE42E-ECBE-46B6-8D26-3A5020E7A537}" type="pres">
      <dgm:prSet presAssocID="{4D406537-6293-47CE-B486-B0AEDB94932D}" presName="circle4" presStyleLbl="node1" presStyleIdx="3" presStyleCnt="4" custScaleX="96716" custScaleY="88916" custLinFactY="-64017" custLinFactNeighborX="3867" custLinFactNeighborY="-100000"/>
      <dgm:spPr/>
      <dgm:t>
        <a:bodyPr/>
        <a:lstStyle/>
        <a:p>
          <a:endParaRPr lang="en-US"/>
        </a:p>
      </dgm:t>
    </dgm:pt>
    <dgm:pt modelId="{5A35B2BD-69C3-41CB-A482-0651B4E91765}" type="pres">
      <dgm:prSet presAssocID="{4D406537-6293-47CE-B486-B0AEDB94932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52A175-D8D2-4F78-893F-9A48A6758D33}" srcId="{4D406537-6293-47CE-B486-B0AEDB94932D}" destId="{71BAF2F7-4DE0-48D8-AEB7-FF8F89EF9473}" srcOrd="1" destOrd="0" parTransId="{3A5B7CAE-2039-4AF4-99E6-22354C2D8FCD}" sibTransId="{B6C8B5B7-C1FC-4B32-BC0D-C53E9F4E784A}"/>
    <dgm:cxn modelId="{CF852351-A359-47CB-B0A1-87DDA6097283}" type="presOf" srcId="{6C5DA8EA-38F8-484B-A9EA-0878CC5A7C88}" destId="{3271426A-D6A1-4540-80FF-0C77F9D9A1CC}" srcOrd="1" destOrd="0" presId="urn:microsoft.com/office/officeart/2005/8/layout/venn2"/>
    <dgm:cxn modelId="{74BA91DF-4638-4012-85C0-65375B602633}" type="presOf" srcId="{6C5DA8EA-38F8-484B-A9EA-0878CC5A7C88}" destId="{EFAEDEF5-1080-4704-AB75-97E6466705AA}" srcOrd="0" destOrd="0" presId="urn:microsoft.com/office/officeart/2005/8/layout/venn2"/>
    <dgm:cxn modelId="{4D884EC0-D941-4CA8-B949-4E7F672AC66D}" type="presOf" srcId="{4E9E01B0-C08A-4B0C-9BEF-7F1764501329}" destId="{5AFAE42E-ECBE-46B6-8D26-3A5020E7A537}" srcOrd="0" destOrd="0" presId="urn:microsoft.com/office/officeart/2005/8/layout/venn2"/>
    <dgm:cxn modelId="{1E9833B6-6039-4139-9C72-541D5902AA01}" type="presOf" srcId="{4E9E01B0-C08A-4B0C-9BEF-7F1764501329}" destId="{5A35B2BD-69C3-41CB-A482-0651B4E91765}" srcOrd="1" destOrd="0" presId="urn:microsoft.com/office/officeart/2005/8/layout/venn2"/>
    <dgm:cxn modelId="{F6465DDA-EC06-4EA3-8217-68741BA86E2A}" type="presOf" srcId="{71BAF2F7-4DE0-48D8-AEB7-FF8F89EF9473}" destId="{B72A935A-6CCB-40E1-9CCD-A014E7E16105}" srcOrd="0" destOrd="0" presId="urn:microsoft.com/office/officeart/2005/8/layout/venn2"/>
    <dgm:cxn modelId="{76124B8D-28AC-4D47-99B3-22D4B3A8EDF9}" type="presOf" srcId="{546B4BC6-1079-4736-9FD8-83EAAF962FBA}" destId="{62A32CA7-E651-4F17-91B4-5375B3DB28B1}" srcOrd="0" destOrd="0" presId="urn:microsoft.com/office/officeart/2005/8/layout/venn2"/>
    <dgm:cxn modelId="{3692F9C6-4176-4F3D-A890-30943324EF11}" type="presOf" srcId="{71BAF2F7-4DE0-48D8-AEB7-FF8F89EF9473}" destId="{A9030151-35FA-4CB5-BD51-7929BFDB3268}" srcOrd="1" destOrd="0" presId="urn:microsoft.com/office/officeart/2005/8/layout/venn2"/>
    <dgm:cxn modelId="{BB2C168D-8585-4ECB-9E71-5A4D4EE984F2}" srcId="{4D406537-6293-47CE-B486-B0AEDB94932D}" destId="{4E9E01B0-C08A-4B0C-9BEF-7F1764501329}" srcOrd="3" destOrd="0" parTransId="{32F23A31-1A86-45D0-BA45-64B4084B107A}" sibTransId="{AA3B74B3-EBD9-4988-9431-261F6197D481}"/>
    <dgm:cxn modelId="{7C6B46AF-8900-41F3-B898-3D04AF4891C0}" type="presOf" srcId="{4D406537-6293-47CE-B486-B0AEDB94932D}" destId="{C0D0A8B5-A185-41DB-890C-C8CA2BDFB2E1}" srcOrd="0" destOrd="0" presId="urn:microsoft.com/office/officeart/2005/8/layout/venn2"/>
    <dgm:cxn modelId="{3B75B50E-51A6-4356-86A2-FBC48E4582CA}" srcId="{4D406537-6293-47CE-B486-B0AEDB94932D}" destId="{6C5DA8EA-38F8-484B-A9EA-0878CC5A7C88}" srcOrd="0" destOrd="0" parTransId="{6DC63133-F5B4-4552-B6C9-30DEDE67F6CD}" sibTransId="{FB88E7C7-902E-45BC-8EB5-F9DDD9CEC79F}"/>
    <dgm:cxn modelId="{E2A7321D-6BD5-4E81-837E-862B3559AF24}" type="presOf" srcId="{546B4BC6-1079-4736-9FD8-83EAAF962FBA}" destId="{A3585A47-89F2-44EF-9B0B-BB7DAEE55254}" srcOrd="1" destOrd="0" presId="urn:microsoft.com/office/officeart/2005/8/layout/venn2"/>
    <dgm:cxn modelId="{195754E9-4757-447E-8202-BA8838AE5D5F}" srcId="{4D406537-6293-47CE-B486-B0AEDB94932D}" destId="{546B4BC6-1079-4736-9FD8-83EAAF962FBA}" srcOrd="2" destOrd="0" parTransId="{253C0D0C-8652-4D84-9CAC-3906AE8AFF10}" sibTransId="{AD0FB687-B62A-4B4D-8974-E19096D951F7}"/>
    <dgm:cxn modelId="{8AECEE7F-B8BB-447C-AC3D-89C7B2C7B8B3}" type="presParOf" srcId="{C0D0A8B5-A185-41DB-890C-C8CA2BDFB2E1}" destId="{9170BEA7-6919-4B97-923F-D6FCA2768EE2}" srcOrd="0" destOrd="0" presId="urn:microsoft.com/office/officeart/2005/8/layout/venn2"/>
    <dgm:cxn modelId="{50287D63-D080-4631-B091-315D5C51A8AF}" type="presParOf" srcId="{9170BEA7-6919-4B97-923F-D6FCA2768EE2}" destId="{EFAEDEF5-1080-4704-AB75-97E6466705AA}" srcOrd="0" destOrd="0" presId="urn:microsoft.com/office/officeart/2005/8/layout/venn2"/>
    <dgm:cxn modelId="{36A828DF-3037-4C10-88D7-43B774AAF5FF}" type="presParOf" srcId="{9170BEA7-6919-4B97-923F-D6FCA2768EE2}" destId="{3271426A-D6A1-4540-80FF-0C77F9D9A1CC}" srcOrd="1" destOrd="0" presId="urn:microsoft.com/office/officeart/2005/8/layout/venn2"/>
    <dgm:cxn modelId="{A14711C8-A871-48A2-B563-7E71DF757277}" type="presParOf" srcId="{C0D0A8B5-A185-41DB-890C-C8CA2BDFB2E1}" destId="{F60BD2B7-886B-4F10-83CE-8E9D1E935488}" srcOrd="1" destOrd="0" presId="urn:microsoft.com/office/officeart/2005/8/layout/venn2"/>
    <dgm:cxn modelId="{FE7615C4-D19B-4C29-834A-5893A6561AD2}" type="presParOf" srcId="{F60BD2B7-886B-4F10-83CE-8E9D1E935488}" destId="{B72A935A-6CCB-40E1-9CCD-A014E7E16105}" srcOrd="0" destOrd="0" presId="urn:microsoft.com/office/officeart/2005/8/layout/venn2"/>
    <dgm:cxn modelId="{3656CB41-9883-4EC3-95AC-8A3DD7C1B267}" type="presParOf" srcId="{F60BD2B7-886B-4F10-83CE-8E9D1E935488}" destId="{A9030151-35FA-4CB5-BD51-7929BFDB3268}" srcOrd="1" destOrd="0" presId="urn:microsoft.com/office/officeart/2005/8/layout/venn2"/>
    <dgm:cxn modelId="{8E13BC03-179A-48A9-AB35-1582B6D572B3}" type="presParOf" srcId="{C0D0A8B5-A185-41DB-890C-C8CA2BDFB2E1}" destId="{A4D2B882-8ADC-4666-A4D9-3E61288D595A}" srcOrd="2" destOrd="0" presId="urn:microsoft.com/office/officeart/2005/8/layout/venn2"/>
    <dgm:cxn modelId="{2DD0BC5D-920E-419D-ABF3-D95A74535E79}" type="presParOf" srcId="{A4D2B882-8ADC-4666-A4D9-3E61288D595A}" destId="{62A32CA7-E651-4F17-91B4-5375B3DB28B1}" srcOrd="0" destOrd="0" presId="urn:microsoft.com/office/officeart/2005/8/layout/venn2"/>
    <dgm:cxn modelId="{7BDF0264-CA5F-4E8C-ABC8-D1E574B12845}" type="presParOf" srcId="{A4D2B882-8ADC-4666-A4D9-3E61288D595A}" destId="{A3585A47-89F2-44EF-9B0B-BB7DAEE55254}" srcOrd="1" destOrd="0" presId="urn:microsoft.com/office/officeart/2005/8/layout/venn2"/>
    <dgm:cxn modelId="{56BB6622-E248-4ECC-8167-506BD9232398}" type="presParOf" srcId="{C0D0A8B5-A185-41DB-890C-C8CA2BDFB2E1}" destId="{316C10E9-919D-4049-9AD8-65ABF549BF9B}" srcOrd="3" destOrd="0" presId="urn:microsoft.com/office/officeart/2005/8/layout/venn2"/>
    <dgm:cxn modelId="{72CB1DB9-35A4-4564-9907-DD8246B729DD}" type="presParOf" srcId="{316C10E9-919D-4049-9AD8-65ABF549BF9B}" destId="{5AFAE42E-ECBE-46B6-8D26-3A5020E7A537}" srcOrd="0" destOrd="0" presId="urn:microsoft.com/office/officeart/2005/8/layout/venn2"/>
    <dgm:cxn modelId="{E92A58AA-B51A-4113-AA73-8D78408745E0}" type="presParOf" srcId="{316C10E9-919D-4049-9AD8-65ABF549BF9B}" destId="{5A35B2BD-69C3-41CB-A482-0651B4E9176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28A8DD5-714B-44A5-89B5-696261F1FED2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8FD52D4-F36C-4774-8E1A-2CAA6451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68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D9A6A99-C74E-41B3-985D-773F4E561906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7CF377F-2076-4328-A1E5-82BCDB9052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4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4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9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188F8-FE7B-4DBD-9911-E9B2E3FAEA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AB3EB-05AB-440B-BBF3-C520CAE83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8036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75188F8-FE7B-4DBD-9911-E9B2E3FAEAAB}" type="datetime1">
              <a:rPr lang="en-US" smtClean="0"/>
              <a:pPr/>
              <a:t>5/29/2019</a:t>
            </a:fld>
            <a:endParaRPr lang="en-US" dirty="0" smtClean="0"/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AB3EB-05AB-440B-BBF3-C520CAE835AD}" type="slidenum">
              <a:rPr lang="en-US" smtClean="0"/>
              <a:pPr/>
              <a:t>38</a:t>
            </a:fld>
            <a:endParaRPr lang="en-US" dirty="0" smtClean="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6015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03325" y="703263"/>
            <a:ext cx="4695825" cy="35226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1052" y="4459325"/>
            <a:ext cx="5681980" cy="4225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70" tIns="46235" rIns="92470" bIns="46235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99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8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77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12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2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3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21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051" y="4459326"/>
            <a:ext cx="5681980" cy="4225214"/>
          </a:xfrm>
          <a:prstGeom prst="rect">
            <a:avLst/>
          </a:prstGeom>
        </p:spPr>
        <p:txBody>
          <a:bodyPr lIns="92467" tIns="46234" rIns="92467" bIns="46234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4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188F8-FE7B-4DBD-9911-E9B2E3FAEA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AB3EB-05AB-440B-BBF3-C520CAE83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8702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652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653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4D353F-B862-4F1D-946B-141BD74D370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482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C4AE2B-43F2-4C04-B7D0-519CAD26EF1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12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BA4D0E-3742-43CB-9367-C8439ED144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612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C3EB3-20D2-4118-A794-973684864C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425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47317-0BC2-4E88-99DF-71B0DD7E12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883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5DFE9-CACF-491E-9EA4-0302D965B76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323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C9817-8FAE-475F-8D05-697EF90C96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753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538D69-CE68-41F9-949C-10CA075E32F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4149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10CB7-1845-4707-8B08-A2589144AA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2178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94029-204B-408F-B5C7-95EEBFB589C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9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DB787-B10F-4161-A1F9-7CC6FA1F6F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1370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39369-26F1-4DA9-BF97-C192C357B8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536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8A9A3-9D64-4C1F-9CD7-869C38D39F3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27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8C4FC-0F95-46BE-A058-FB17CA9D330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92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66344" y="521208"/>
            <a:ext cx="8138160" cy="5843016"/>
          </a:xfrm>
          <a:prstGeom prst="rect">
            <a:avLst/>
          </a:prstGeom>
          <a:solidFill>
            <a:srgbClr val="F9EDB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2066544"/>
            <a:ext cx="7470775" cy="393261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3C0F54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 smtClean="0"/>
              <a:t>Put text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413572" y="1050925"/>
            <a:ext cx="4316412" cy="722313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>
                <a:solidFill>
                  <a:srgbClr val="3C0F54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2290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456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616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679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1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756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49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580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64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05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9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80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Teach Students HOW to Learn:</a:t>
            </a:r>
            <a:br>
              <a:rPr lang="en-US" dirty="0" smtClean="0"/>
            </a:br>
            <a:r>
              <a:rPr lang="en-US" dirty="0" smtClean="0"/>
              <a:t>Metacognition is the Key!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Saundra Yancy McGuire, Ph.D.</a:t>
            </a:r>
          </a:p>
          <a:p>
            <a:r>
              <a:rPr lang="en-US" dirty="0" smtClean="0"/>
              <a:t>Asst. Vice Chancellor for Leaning &amp; Teaching</a:t>
            </a:r>
          </a:p>
          <a:p>
            <a:r>
              <a:rPr lang="en-US" dirty="0" smtClean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19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8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7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04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2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206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132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342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3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18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5619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16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3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558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60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99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25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90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91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6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06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83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2751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Teach Students HOW to Learn:</a:t>
            </a:r>
            <a:br>
              <a:rPr lang="en-US" dirty="0" smtClean="0"/>
            </a:br>
            <a:r>
              <a:rPr lang="en-US" dirty="0" smtClean="0"/>
              <a:t>Metacognition is the Key!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Saundra Yancy McGuire, Ph.D.</a:t>
            </a:r>
          </a:p>
          <a:p>
            <a:r>
              <a:rPr lang="en-US" dirty="0" smtClean="0"/>
              <a:t>Asst. Vice Chancellor for Leaning &amp; Teaching</a:t>
            </a:r>
          </a:p>
          <a:p>
            <a:r>
              <a:rPr lang="en-US" dirty="0" smtClean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74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3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97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2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16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58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083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14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395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3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3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05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276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Teach Students HOW to Learn:</a:t>
            </a:r>
            <a:br>
              <a:rPr lang="en-US" dirty="0" smtClean="0"/>
            </a:br>
            <a:r>
              <a:rPr lang="en-US" dirty="0" smtClean="0"/>
              <a:t>Metacognition is the Key!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Saundra Yancy McGuire, Ph.D.</a:t>
            </a:r>
          </a:p>
          <a:p>
            <a:r>
              <a:rPr lang="en-US" dirty="0" smtClean="0"/>
              <a:t>Asst. Vice Chancellor for Leaning &amp; Teaching</a:t>
            </a:r>
          </a:p>
          <a:p>
            <a:r>
              <a:rPr lang="en-US" dirty="0" smtClean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096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52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33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20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28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57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818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964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50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841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9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4197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Teach Students HOW to Learn:</a:t>
            </a:r>
            <a:br>
              <a:rPr lang="en-US" dirty="0" smtClean="0"/>
            </a:br>
            <a:r>
              <a:rPr lang="en-US" dirty="0" smtClean="0"/>
              <a:t>Metacognition is the Key!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Saundra Yancy McGuire, Ph.D.</a:t>
            </a:r>
          </a:p>
          <a:p>
            <a:r>
              <a:rPr lang="en-US" dirty="0" smtClean="0"/>
              <a:t>Asst. Vice Chancellor for Leaning &amp; Teaching</a:t>
            </a:r>
          </a:p>
          <a:p>
            <a:r>
              <a:rPr lang="en-US" dirty="0" smtClean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36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61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5903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30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9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2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392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021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590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1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2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91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11489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81000"/>
            <a:ext cx="7620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Teach Students HOW to Learn:</a:t>
            </a:r>
            <a:br>
              <a:rPr lang="en-US" dirty="0" smtClean="0"/>
            </a:br>
            <a:r>
              <a:rPr lang="en-US" dirty="0" smtClean="0"/>
              <a:t>Metacognition is the Key!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8194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Saundra Yancy McGuire, Ph.D.</a:t>
            </a:r>
          </a:p>
          <a:p>
            <a:r>
              <a:rPr lang="en-US" dirty="0" smtClean="0"/>
              <a:t>Asst. Vice Chancellor for Leaning &amp; Teaching</a:t>
            </a:r>
          </a:p>
          <a:p>
            <a:r>
              <a:rPr lang="en-US" dirty="0" smtClean="0"/>
              <a:t>Professor of Chemistry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0" y="51816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Educators Webinar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20, 2010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623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8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53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264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183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689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817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050"/>
            <a:ext cx="2627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435100"/>
            <a:ext cx="2627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7324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4811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91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029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123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68B97-AB73-4D98-A43A-2266794DAB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83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6582-7D8C-4105-8A38-C61BA0C8A34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20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495-FA8C-894E-B746-8B63A983E0D0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00069-58A4-4A82-B3BB-8191D612D5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C00F0-FBD5-4D6E-8532-C475ED106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9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477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F495-FA8C-894E-B746-8B63A983E0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3A0E-F688-A147-A9D9-466AB7FD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3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96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584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489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76200">
            <a:solidFill>
              <a:srgbClr val="461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600200"/>
            <a:ext cx="662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461D7C"/>
          </a:solidFill>
          <a:ln>
            <a:noFill/>
          </a:ln>
          <a:effectLst>
            <a:innerShdw blurRad="63500" dist="508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6142863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6048375" y="64770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Learning. Maximize Performance.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6324600"/>
            <a:ext cx="991518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0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61D7C"/>
          </a:solidFill>
          <a:latin typeface="Goudy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66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8C4FC-0F95-46BE-A058-FB17CA9D330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9224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9227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9276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65548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49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0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1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2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3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4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5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6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7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8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59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0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1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2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3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4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5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6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7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8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69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0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1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2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3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4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5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6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7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8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79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0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1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2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3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4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5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6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7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8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89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0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1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2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3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4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5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6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7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8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99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0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1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2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3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277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65605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6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7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8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09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0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1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2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3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4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5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6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7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8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19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0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1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2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3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4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5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6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7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8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29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0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1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2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3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4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5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6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7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8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39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0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1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2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3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4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5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46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228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65648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49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0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1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2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3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4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5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6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7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8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59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0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1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2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3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4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5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6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7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68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9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65670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1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2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3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4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5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6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7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8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79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0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1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2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3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4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5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6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7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8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89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0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1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2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3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94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9225" name="Picture 159" descr="earth"/>
            <p:cNvPicPr>
              <a:picLocks noChangeAspect="1" noChangeArrowheads="1"/>
            </p:cNvPicPr>
            <p:nvPr userDrawn="1"/>
          </p:nvPicPr>
          <p:blipFill>
            <a:blip r:embed="rId1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832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academic.pg.cc.md.us/~wpeirce/MCCCTR/metacognition.h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3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97424" y="4005031"/>
            <a:ext cx="8446576" cy="348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Saundra Y. McGuire, Ph.D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.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Ret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. Assistant Vice Chancellor &amp; Professor of Chemistry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Director Emerita, Center for Academic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Success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Louisiana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State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University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Fellow, American Chemical Society &amp; AAAS </a:t>
            </a: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cs typeface="Tahoma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en-US" sz="2400" b="1" dirty="0" smtClean="0">
              <a:solidFill>
                <a:srgbClr val="461D7C"/>
              </a:solidFill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en-US" sz="2400" b="1" dirty="0" smtClean="0">
              <a:cs typeface="Arial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ctrTitle"/>
          </p:nvPr>
        </p:nvSpPr>
        <p:spPr>
          <a:xfrm>
            <a:off x="457201" y="219365"/>
            <a:ext cx="8675174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Metacognition: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The Key to Equity and Excellence for All Students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36" y="1974473"/>
            <a:ext cx="3820702" cy="2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591" y="608867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from UCLA Higher Education Research Institute (HERI)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Year Student Survey – 2010 - 2017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6324600"/>
            <a:ext cx="296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www.heri.ucla.edu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583" t="36666" r="27083" b="15185"/>
          <a:stretch/>
        </p:blipFill>
        <p:spPr>
          <a:xfrm>
            <a:off x="457200" y="2042252"/>
            <a:ext cx="8459372" cy="335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9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752600"/>
            <a:ext cx="7772400" cy="1143000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Wingdings" pitchFamily="2" charset="2"/>
              <a:buChar char="§"/>
            </a:pP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What did most of your teachers in high school do the </a:t>
            </a:r>
            <a:r>
              <a:rPr lang="en-US" sz="3200" b="0" i="1" dirty="0" smtClean="0">
                <a:solidFill>
                  <a:schemeClr val="tx1"/>
                </a:solidFill>
                <a:latin typeface="+mn-lt"/>
              </a:rPr>
              <a:t>day before the test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0364" y="3207895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What did they </a:t>
            </a:r>
            <a:r>
              <a:rPr lang="en-US" sz="3200" i="1" dirty="0" smtClean="0">
                <a:latin typeface="Calibri" pitchFamily="34" charset="0"/>
                <a:cs typeface="Calibri" pitchFamily="34" charset="0"/>
              </a:rPr>
              <a:t>do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during this activity?</a:t>
            </a:r>
          </a:p>
          <a:p>
            <a:endParaRPr lang="en-US" sz="4000" b="1" dirty="0" smtClean="0">
              <a:solidFill>
                <a:srgbClr val="461D7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0" y="4307174"/>
            <a:ext cx="750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/>
              <a:t>What grade would you have made on    	the test if you had gone to class </a:t>
            </a:r>
            <a:r>
              <a:rPr lang="en-US" sz="3200" i="1" dirty="0" smtClean="0"/>
              <a:t>only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     	on the day before the test?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0364" y="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How do you think most students would answer the following?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0" t="17407" r="36666" b="6297"/>
          <a:stretch/>
        </p:blipFill>
        <p:spPr>
          <a:xfrm>
            <a:off x="1295400" y="309929"/>
            <a:ext cx="6564957" cy="6501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6324600"/>
            <a:ext cx="7620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t="14576" b="81165"/>
          <a:stretch/>
        </p:blipFill>
        <p:spPr bwMode="auto">
          <a:xfrm>
            <a:off x="1311965" y="157528"/>
            <a:ext cx="6548392" cy="152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39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 smtClean="0">
                <a:latin typeface="+mn-lt"/>
              </a:rPr>
              <a:t/>
            </a:r>
            <a:br>
              <a:rPr lang="en-US" sz="4000" b="1" dirty="0" smtClean="0">
                <a:latin typeface="+mn-lt"/>
              </a:rPr>
            </a:b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endParaRPr lang="en-US" sz="4000" b="1" dirty="0" smtClean="0"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89100"/>
            <a:ext cx="8382000" cy="51816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Help students identify and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close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“the gap” 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current </a:t>
            </a:r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behavior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	         	     </a:t>
            </a:r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current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learning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b="1" i="1" dirty="0">
                <a:solidFill>
                  <a:srgbClr val="FF0000"/>
                </a:solidFill>
                <a:latin typeface="+mn-lt"/>
              </a:rPr>
              <a:t>	</a:t>
            </a:r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					         (and grades)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	    	     				</a:t>
            </a: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rgbClr val="00B050"/>
                </a:solidFill>
                <a:latin typeface="+mn-lt"/>
              </a:rPr>
              <a:t>productive </a:t>
            </a:r>
            <a:r>
              <a:rPr lang="en-US" b="1" i="1" dirty="0" smtClean="0">
                <a:solidFill>
                  <a:srgbClr val="00B050"/>
                </a:solidFill>
                <a:latin typeface="+mn-lt"/>
              </a:rPr>
              <a:t>behavior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		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b="1" i="1" dirty="0" smtClean="0">
                <a:solidFill>
                  <a:srgbClr val="00B050"/>
                </a:solidFill>
                <a:latin typeface="+mn-lt"/>
              </a:rPr>
              <a:t>desired learning 					         (and grades)</a:t>
            </a:r>
          </a:p>
          <a:p>
            <a:pPr eaLnBrk="1" hangingPunct="1">
              <a:buFont typeface="Wingdings" pitchFamily="2" charset="2"/>
              <a:buNone/>
            </a:pPr>
            <a:endParaRPr lang="en-US" b="1" i="1" dirty="0" smtClean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7200" y="58397"/>
            <a:ext cx="8686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Faculty and Administrators Must</a:t>
            </a:r>
            <a:r>
              <a:rPr lang="en-US" sz="36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Make the Transition to College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7" y="3726480"/>
            <a:ext cx="1762125" cy="14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384548" y="2905433"/>
            <a:ext cx="832104" cy="4208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460748" y="5586157"/>
            <a:ext cx="832104" cy="42080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76200"/>
            <a:ext cx="8688804" cy="685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Power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of Metacognitive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Learning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34" y="914400"/>
            <a:ext cx="8381916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As described</a:t>
            </a:r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 Lynn Futral*, Psychology Professor, Southern Crescent Technical College, Griffin, GA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It just hit me that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since I have incorporated the presentation 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Metacognition</a:t>
            </a:r>
            <a:r>
              <a:rPr lang="en-US" sz="2800" i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success through understanding learning styles, learning strategies, and study skills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, these post-tests are remarkably showing that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students are actually retaining this information.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 When I compare the data from two years ago, I can clearly remember how distressed I was that students weren't retaining this information, but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the test scores I am receiving today?-- I am just blown away.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US" dirty="0"/>
              <a:t>   </a:t>
            </a:r>
            <a:r>
              <a:rPr lang="en-US" sz="2800" dirty="0">
                <a:latin typeface="+mn-lt"/>
              </a:rPr>
              <a:t> </a:t>
            </a:r>
            <a:endParaRPr lang="en-US" sz="2800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*email received on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5/9/2015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375" y="119390"/>
            <a:ext cx="8683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from Psych Prof at Crescent Tech 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Received on 1/8/2014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648054"/>
              </p:ext>
            </p:extLst>
          </p:nvPr>
        </p:nvGraphicFramePr>
        <p:xfrm>
          <a:off x="680393" y="2133600"/>
          <a:ext cx="8168639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8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Exam 1</a:t>
                      </a:r>
                    </a:p>
                    <a:p>
                      <a:pPr algn="ctr"/>
                      <a:r>
                        <a:rPr lang="en-US" sz="2800" b="1" dirty="0" err="1" smtClean="0">
                          <a:latin typeface="+mn-lt"/>
                        </a:rPr>
                        <a:t>avg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Exam</a:t>
                      </a:r>
                      <a:r>
                        <a:rPr lang="en-US" sz="2800" b="1" dirty="0" smtClean="0">
                          <a:latin typeface="+mn-lt"/>
                        </a:rPr>
                        <a:t> 2</a:t>
                      </a:r>
                    </a:p>
                    <a:p>
                      <a:pPr algn="ctr"/>
                      <a:r>
                        <a:rPr lang="en-US" sz="2800" b="1" dirty="0" err="1" smtClean="0">
                          <a:latin typeface="+mn-lt"/>
                        </a:rPr>
                        <a:t>avg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Exam 3</a:t>
                      </a:r>
                    </a:p>
                    <a:p>
                      <a:pPr algn="ctr"/>
                      <a:r>
                        <a:rPr lang="en-US" sz="2800" b="1" dirty="0" err="1" smtClean="0">
                          <a:latin typeface="+mn-lt"/>
                        </a:rPr>
                        <a:t>avg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Exam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4</a:t>
                      </a:r>
                    </a:p>
                    <a:p>
                      <a:pPr algn="ctr"/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avg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Final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Exam</a:t>
                      </a:r>
                    </a:p>
                    <a:p>
                      <a:pPr algn="ctr"/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avg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62.7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77.0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78.2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82.0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82.6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4880" y="4525824"/>
            <a:ext cx="81991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exam was comprehensive.  The students were placed in teams and each team was assigned three chapters to review to the class in preparation for the final exam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9182" y="1389267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 of 9 “at risk” students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811" y="0"/>
            <a:ext cx="8460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Reflection Questions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457" y="1611086"/>
            <a:ext cx="7978254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+mn-lt"/>
              </a:rPr>
              <a:t>What’s the difference, if any, between </a:t>
            </a:r>
            <a:r>
              <a:rPr lang="en-US" sz="3600" i="1" dirty="0" smtClean="0">
                <a:solidFill>
                  <a:schemeClr val="tx1"/>
                </a:solidFill>
                <a:latin typeface="+mn-lt"/>
              </a:rPr>
              <a:t>studying</a:t>
            </a:r>
            <a:r>
              <a:rPr lang="en-US" sz="360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3600" i="1" dirty="0" smtClean="0">
                <a:solidFill>
                  <a:schemeClr val="tx1"/>
                </a:solidFill>
                <a:latin typeface="+mn-lt"/>
              </a:rPr>
              <a:t>learning</a:t>
            </a:r>
            <a:r>
              <a:rPr lang="en-US" sz="3600" dirty="0" smtClean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+mn-lt"/>
              </a:rPr>
              <a:t>For which task would you work harder?</a:t>
            </a:r>
          </a:p>
          <a:p>
            <a:pPr marL="0" indent="0" eaLnBrk="1" hangingPunct="1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+mn-lt"/>
              </a:rPr>
              <a:t>   A.  Make an A on the test</a:t>
            </a:r>
          </a:p>
          <a:p>
            <a:pPr marL="0" indent="0" eaLnBrk="1" hangingPunct="1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+mn-lt"/>
              </a:rPr>
              <a:t>   B.  Teach the material to the class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</a:t>
            </a:r>
          </a:p>
          <a:p>
            <a:pPr marL="0" indent="0" eaLnBrk="1" hangingPunct="1">
              <a:buNone/>
            </a:pP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3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49"/>
            <a:ext cx="8458200" cy="974651"/>
          </a:xfrm>
        </p:spPr>
        <p:txBody>
          <a:bodyPr>
            <a:noAutofit/>
          </a:bodyPr>
          <a:lstStyle/>
          <a:p>
            <a:pPr algn="ctr"/>
            <a:r>
              <a:rPr lang="en-US" sz="3600" b="0" i="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3600" b="0" i="0" dirty="0" smtClean="0">
                <a:solidFill>
                  <a:schemeClr val="tx2"/>
                </a:solidFill>
                <a:latin typeface="+mn-lt"/>
              </a:rPr>
            </a:br>
            <a:r>
              <a:rPr lang="en-US" sz="3200" b="1" i="0" dirty="0" smtClean="0">
                <a:solidFill>
                  <a:srgbClr val="031759"/>
                </a:solidFill>
                <a:latin typeface="+mn-lt"/>
              </a:rPr>
              <a:t>When Ty Taught His Betta Fish</a:t>
            </a:r>
            <a:r>
              <a:rPr lang="en-US" sz="3200" i="0" dirty="0" smtClean="0">
                <a:solidFill>
                  <a:srgbClr val="031759"/>
                </a:solidFill>
                <a:latin typeface="+mn-lt"/>
              </a:rPr>
              <a:t/>
            </a:r>
            <a:br>
              <a:rPr lang="en-US" sz="3200" i="0" dirty="0" smtClean="0">
                <a:solidFill>
                  <a:srgbClr val="031759"/>
                </a:solidFill>
                <a:latin typeface="+mn-lt"/>
              </a:rPr>
            </a:br>
            <a:endParaRPr lang="en-US" sz="3200" b="0" i="0" dirty="0">
              <a:solidFill>
                <a:srgbClr val="031759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456" y="4800600"/>
            <a:ext cx="8102944" cy="180813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chemeClr val="tx1"/>
                </a:solidFill>
                <a:latin typeface="+mn-lt"/>
              </a:rPr>
              <a:t>First encounter on September 17, 2018</a:t>
            </a:r>
            <a:endParaRPr lang="en-US" sz="3000" baseline="30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chemeClr val="tx1"/>
                </a:solidFill>
                <a:latin typeface="+mn-lt"/>
              </a:rPr>
              <a:t>Email on October 25, 2018</a:t>
            </a:r>
          </a:p>
          <a:p>
            <a:pPr marL="0" indent="0">
              <a:buNone/>
            </a:pPr>
            <a:r>
              <a:rPr lang="en-US" sz="3000" baseline="30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+mn-lt"/>
              </a:rPr>
              <a:t>    	Bio Exam Grades:  		66, </a:t>
            </a:r>
            <a:r>
              <a:rPr lang="en-US" sz="3000" dirty="0" smtClean="0">
                <a:solidFill>
                  <a:srgbClr val="C00000"/>
                </a:solidFill>
                <a:latin typeface="+mn-lt"/>
              </a:rPr>
              <a:t>98, 90; Final Grade B</a:t>
            </a:r>
          </a:p>
          <a:p>
            <a:pPr marL="0" indent="0">
              <a:buNone/>
            </a:pPr>
            <a:r>
              <a:rPr lang="en-US" sz="300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+mn-lt"/>
              </a:rPr>
              <a:t>    	Chem Exam Grades: 	62, </a:t>
            </a:r>
            <a:r>
              <a:rPr lang="en-US" sz="3000" dirty="0" smtClean="0">
                <a:solidFill>
                  <a:srgbClr val="C00000"/>
                </a:solidFill>
                <a:latin typeface="+mn-lt"/>
              </a:rPr>
              <a:t>83; Final Grade B</a:t>
            </a:r>
            <a:endParaRPr lang="en-US" baseline="300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aseline="300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2C4C66C8-A6D1-4EB5-B13D-D94A29B9E788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76"/>
          <a:stretch/>
        </p:blipFill>
        <p:spPr bwMode="auto">
          <a:xfrm>
            <a:off x="3190230" y="1174898"/>
            <a:ext cx="3152775" cy="29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5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022" y="110279"/>
            <a:ext cx="8686800" cy="122607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/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Impact of Teaching as a Learning Strategy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US" sz="3200" b="1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Ty, LSU First Year Student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2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397" y="1071320"/>
            <a:ext cx="7851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Received on October 26, 2018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86" y="1729620"/>
            <a:ext cx="83026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attended more of the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Supplemental Instruction (SI)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sessions and the exam reviews. Before the exam reviews 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Sessions I would try to answer as many of the questions as possible to see about where I was in terms of grasping the information, then at the exam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reviews/SI sessions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would know what I needed to understand. Next after the reviews/SI sessions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would go to my room and “teach” the materials to my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betta fish. 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 I couldn’t explain, I would study more.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would continue that cycle until I could explain everything in my notes....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3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7924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Dana, </a:t>
            </a:r>
            <a:r>
              <a:rPr lang="en-US" b="0" i="1" dirty="0" smtClean="0">
                <a:solidFill>
                  <a:schemeClr val="accent1">
                    <a:lumMod val="50000"/>
                  </a:schemeClr>
                </a:solidFill>
              </a:rPr>
              <a:t>first year physics student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	80, 54, </a:t>
            </a:r>
            <a:r>
              <a:rPr lang="en-US" u="sng" dirty="0" smtClean="0">
                <a:solidFill>
                  <a:srgbClr val="FF3300"/>
                </a:solidFill>
              </a:rPr>
              <a:t>91, 97, 90 (final)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362200"/>
            <a:ext cx="8077200" cy="3581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</a:t>
            </a:r>
            <a:endParaRPr lang="en-US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Goudy Old Style" pitchFamily="18" charset="0"/>
              </a:rPr>
              <a:t>	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Problem:  </a:t>
            </a:r>
            <a:r>
              <a:rPr lang="en-US" sz="2800" dirty="0" smtClean="0">
                <a:solidFill>
                  <a:schemeClr val="tx1"/>
                </a:solidFill>
              </a:rPr>
              <a:t>Memorizing formulas and using 		        </a:t>
            </a:r>
            <a:r>
              <a:rPr lang="en-US" sz="2800" dirty="0" smtClean="0"/>
              <a:t>   on-line solutions help for problems</a:t>
            </a:r>
          </a:p>
          <a:p>
            <a:pPr eaLnBrk="1" hangingPunct="1">
              <a:buFont typeface="Wingdings" pitchFamily="2" charset="2"/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Solution:  </a:t>
            </a:r>
            <a:r>
              <a:rPr lang="en-US" sz="2800" dirty="0" smtClean="0">
                <a:solidFill>
                  <a:schemeClr val="tx1"/>
                </a:solidFill>
              </a:rPr>
              <a:t>Solve problems with no external 		       	     aids and test mastery of concepts</a:t>
            </a:r>
            <a:endParaRPr lang="en-US" sz="2800" b="1" i="1" dirty="0" smtClean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Saundra\AppData\Local\Microsoft\Windows\Temporary Internet Files\Content.Outlook\E7KP0U7U\NSCS Induction 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26914" r="61134" b="35851"/>
          <a:stretch/>
        </p:blipFill>
        <p:spPr bwMode="auto">
          <a:xfrm>
            <a:off x="7954200" y="304800"/>
            <a:ext cx="1189800" cy="17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8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5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7017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Effective Homework Strategy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79236"/>
            <a:ext cx="8242515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Study </a:t>
            </a:r>
            <a:r>
              <a:rPr lang="en-US" b="1" dirty="0" smtClean="0"/>
              <a:t>material</a:t>
            </a:r>
            <a:r>
              <a:rPr lang="en-US" b="1" dirty="0" smtClean="0">
                <a:solidFill>
                  <a:schemeClr val="tx1"/>
                </a:solidFill>
              </a:rPr>
              <a:t> first,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before looking at the problems/questions</a:t>
            </a: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+mn-lt"/>
              </a:rPr>
              <a:t>Work example problems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(without looking at the solutions) until you get to the answer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/>
              <a:t>Check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to see if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answer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is correct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</a:rPr>
              <a:t>If answer is not correct,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figure out where mistake was made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, without consulting solution</a:t>
            </a: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+mn-lt"/>
              </a:rPr>
              <a:t>Work homework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problems/answer questions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as if taking a test 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1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938567"/>
            <a:ext cx="884237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+mn-lt"/>
              </a:rPr>
              <a:t>Dana Lewis –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sz="4000" dirty="0" smtClean="0">
                <a:solidFill>
                  <a:srgbClr val="FFC000"/>
                </a:solidFill>
                <a:latin typeface="+mn-lt"/>
              </a:rPr>
              <a:t>Master’s Degree in Medical Physics</a:t>
            </a:r>
            <a:r>
              <a:rPr lang="en-US" sz="4000" dirty="0" smtClean="0">
                <a:latin typeface="+mn-lt"/>
              </a:rPr>
              <a:t> 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solidFill>
                  <a:srgbClr val="FFC000"/>
                </a:solidFill>
                <a:latin typeface="+mn-lt"/>
              </a:rPr>
              <a:t>Univ </a:t>
            </a:r>
            <a:r>
              <a:rPr lang="en-US" sz="4000" dirty="0">
                <a:solidFill>
                  <a:srgbClr val="FFC000"/>
                </a:solidFill>
                <a:latin typeface="+mn-lt"/>
              </a:rPr>
              <a:t>of Texas MD Anderson Cancer Center</a:t>
            </a:r>
            <a:r>
              <a:rPr lang="en-US" sz="4000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	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2" t="8418" r="29300" b="62852"/>
          <a:stretch/>
        </p:blipFill>
        <p:spPr>
          <a:xfrm>
            <a:off x="3321050" y="2257500"/>
            <a:ext cx="2051050" cy="3181834"/>
          </a:xfr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E9B200"/>
                </a:solidFill>
              </a:rPr>
              <a:t>Practicing Medical Physicist as of 8/28/2016 when she completed her residency!</a:t>
            </a:r>
            <a:endParaRPr lang="en-US" sz="3600" dirty="0">
              <a:solidFill>
                <a:srgbClr val="E9B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0"/>
            <a:ext cx="8683625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What we know about increasing learning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5487" y="762000"/>
            <a:ext cx="8153400" cy="6248400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sz="33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solidFill>
                  <a:schemeClr val="tx1"/>
                </a:solidFill>
                <a:latin typeface="+mn-lt"/>
              </a:rPr>
              <a:t>Active learning is more lasting than passive learning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300" dirty="0" smtClean="0">
                <a:solidFill>
                  <a:schemeClr val="tx1"/>
                </a:solidFill>
                <a:latin typeface="+mn-lt"/>
              </a:rPr>
              <a:t>       -- Passive learning is an oxymoron*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solidFill>
                  <a:schemeClr val="tx1"/>
                </a:solidFill>
                <a:latin typeface="+mn-lt"/>
              </a:rPr>
              <a:t>Thinking about thinking is important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300" dirty="0" smtClean="0"/>
              <a:t>Metacognition**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solidFill>
                  <a:schemeClr val="tx1"/>
                </a:solidFill>
                <a:latin typeface="+mn-lt"/>
              </a:rPr>
              <a:t>The level at which learning occurs is important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300" dirty="0" smtClean="0"/>
              <a:t> Bloom’s Taxonomy***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latin typeface="Goudy Old Style" pitchFamily="18" charset="0"/>
              </a:rPr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latin typeface="Goudy Old Style" pitchFamily="18" charset="0"/>
              </a:rPr>
              <a:t>			</a:t>
            </a:r>
          </a:p>
          <a:p>
            <a:pPr marL="0" lvl="1" eaLnBrk="1" hangingPunct="1">
              <a:lnSpc>
                <a:spcPct val="90000"/>
              </a:lnSpc>
              <a:buFontTx/>
              <a:buNone/>
            </a:pPr>
            <a:r>
              <a:rPr lang="en-US" sz="2100" dirty="0" smtClean="0"/>
              <a:t>*Cross, Patricia, </a:t>
            </a:r>
            <a:r>
              <a:rPr lang="en-US" sz="2100" dirty="0"/>
              <a:t>“Opening Windows on Learning” League for </a:t>
            </a:r>
            <a:r>
              <a:rPr lang="en-US" sz="2100" dirty="0" smtClean="0"/>
              <a:t>Innovation </a:t>
            </a:r>
            <a:r>
              <a:rPr lang="en-US" sz="2100" dirty="0"/>
              <a:t>in the Community College, June 1998, p. 21</a:t>
            </a:r>
            <a:r>
              <a:rPr lang="en-US" sz="2100" dirty="0" smtClean="0"/>
              <a:t>.</a:t>
            </a:r>
            <a:endParaRPr lang="en-US" sz="2100" dirty="0"/>
          </a:p>
          <a:p>
            <a:pPr marL="0" indent="0">
              <a:buNone/>
            </a:pP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** Flavell, John,  “Metacognition </a:t>
            </a:r>
            <a:r>
              <a:rPr lang="en-US" sz="2100" dirty="0">
                <a:solidFill>
                  <a:schemeClr val="tx1"/>
                </a:solidFill>
                <a:latin typeface="+mn-lt"/>
              </a:rPr>
              <a:t>and cognitive monitoring: A </a:t>
            </a: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new area </a:t>
            </a:r>
            <a:r>
              <a:rPr lang="en-US" sz="2100" dirty="0">
                <a:solidFill>
                  <a:schemeClr val="tx1"/>
                </a:solidFill>
                <a:latin typeface="+mn-lt"/>
              </a:rPr>
              <a:t>of cognitive–developmental inquiry</a:t>
            </a: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.”  </a:t>
            </a:r>
            <a:r>
              <a:rPr lang="en-US" sz="2100" i="1" dirty="0" smtClean="0">
                <a:solidFill>
                  <a:schemeClr val="tx1"/>
                </a:solidFill>
                <a:latin typeface="+mn-lt"/>
              </a:rPr>
              <a:t>American Psychologist</a:t>
            </a:r>
            <a:r>
              <a:rPr lang="en-US" sz="2100" dirty="0">
                <a:solidFill>
                  <a:schemeClr val="tx1"/>
                </a:solidFill>
                <a:latin typeface="+mn-lt"/>
              </a:rPr>
              <a:t>, Vol 34(10), Oct 1979, </a:t>
            </a: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906-911.</a:t>
            </a:r>
            <a:endParaRPr lang="en-US" sz="21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*** Bloom, Benjamin. S. (1956). </a:t>
            </a:r>
            <a:r>
              <a:rPr lang="en-US" sz="2100" i="1" dirty="0" smtClean="0">
                <a:solidFill>
                  <a:schemeClr val="tx1"/>
                </a:solidFill>
                <a:latin typeface="+mn-lt"/>
              </a:rPr>
              <a:t>Taxonomy of Educational  Objectives, Handbook I: The Cognitive Domain.</a:t>
            </a: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 New York: David McKay Co Inc.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4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848100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Creating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Evaluating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Analyzing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Applying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276600" y="4724400"/>
            <a:ext cx="242411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Understanding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657600" y="5791200"/>
            <a:ext cx="20828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Ult BT" pitchFamily="34" charset="0"/>
                <a:ea typeface="+mn-ea"/>
                <a:cs typeface="+mn-cs"/>
              </a:rPr>
              <a:t>Remembering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221981" y="580498"/>
            <a:ext cx="2397125" cy="72919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Putting elements together to form a coherent or functional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whole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207963" y="1562029"/>
            <a:ext cx="2286000" cy="94463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judgments based on criteria and standards through checking and critiquing.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28600" y="3505200"/>
            <a:ext cx="2354263" cy="7286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Carrying out or using a procedure through executing, or implementing.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485506" y="4547265"/>
            <a:ext cx="2133600" cy="72919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Constructing meaning from oral, written, and graphic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messages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184150" y="5367617"/>
            <a:ext cx="2146300" cy="944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Retrieving, recognizing, and recalling relevant knowledge from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long-term memory.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bel Bk BT" pitchFamily="34" charset="0"/>
              <a:ea typeface="+mn-ea"/>
              <a:cs typeface="+mn-cs"/>
            </a:endParaRPr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 flipV="1">
            <a:off x="5156183" y="885825"/>
            <a:ext cx="914400" cy="122238"/>
          </a:xfrm>
          <a:prstGeom prst="rightArrow">
            <a:avLst>
              <a:gd name="adj1" fmla="val 50000"/>
              <a:gd name="adj2" fmla="val 19442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0" name="AutoShape 18"/>
          <p:cNvSpPr>
            <a:spLocks noChangeArrowheads="1"/>
          </p:cNvSpPr>
          <p:nvPr/>
        </p:nvSpPr>
        <p:spPr bwMode="auto">
          <a:xfrm>
            <a:off x="2662673" y="1814494"/>
            <a:ext cx="1109662" cy="134938"/>
          </a:xfrm>
          <a:prstGeom prst="leftArrow">
            <a:avLst>
              <a:gd name="adj1" fmla="val 50000"/>
              <a:gd name="adj2" fmla="val 20558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1" name="AutoShape 19"/>
          <p:cNvSpPr>
            <a:spLocks noChangeArrowheads="1"/>
          </p:cNvSpPr>
          <p:nvPr/>
        </p:nvSpPr>
        <p:spPr bwMode="auto">
          <a:xfrm>
            <a:off x="2590800" y="3810000"/>
            <a:ext cx="1143000" cy="152400"/>
          </a:xfrm>
          <a:prstGeom prst="leftArrow">
            <a:avLst>
              <a:gd name="adj1" fmla="val 50000"/>
              <a:gd name="adj2" fmla="val 24673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5486400" y="4875213"/>
            <a:ext cx="838200" cy="153987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2362200" y="5919788"/>
            <a:ext cx="1371600" cy="152400"/>
          </a:xfrm>
          <a:prstGeom prst="leftArrow">
            <a:avLst>
              <a:gd name="adj1" fmla="val 50000"/>
              <a:gd name="adj2" fmla="val 28441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207963" y="201613"/>
            <a:ext cx="33940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l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bel Bk BT" pitchFamily="34" charset="0"/>
                <a:ea typeface="+mn-ea"/>
                <a:cs typeface="+mn-cs"/>
              </a:rPr>
              <a:t>Bloom’s Taxonomy</a:t>
            </a: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634571" y="6494967"/>
            <a:ext cx="8332057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www.lsu.edu/students/casmakebettergrades/successresources/CAS_Blooms.pdf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9" name="Text Box 27"/>
          <p:cNvSpPr txBox="1">
            <a:spLocks noChangeArrowheads="1"/>
          </p:cNvSpPr>
          <p:nvPr/>
        </p:nvSpPr>
        <p:spPr bwMode="auto">
          <a:xfrm>
            <a:off x="6791326" y="2596181"/>
            <a:ext cx="1828800" cy="51374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Breaking material into constituent parts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00" name="AutoShape 28"/>
          <p:cNvSpPr>
            <a:spLocks noChangeArrowheads="1"/>
          </p:cNvSpPr>
          <p:nvPr/>
        </p:nvSpPr>
        <p:spPr bwMode="auto">
          <a:xfrm>
            <a:off x="5488415" y="2764391"/>
            <a:ext cx="1039813" cy="134938"/>
          </a:xfrm>
          <a:prstGeom prst="rightArrow">
            <a:avLst>
              <a:gd name="adj1" fmla="val 50000"/>
              <a:gd name="adj2" fmla="val 19264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4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181" y="3104148"/>
            <a:ext cx="86836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+mj-lt"/>
              </a:rPr>
              <a:t>How do we teach students to move </a:t>
            </a:r>
            <a:r>
              <a:rPr lang="en-US" i="1" dirty="0" smtClean="0">
                <a:solidFill>
                  <a:schemeClr val="tx2"/>
                </a:solidFill>
                <a:latin typeface="+mj-lt"/>
              </a:rPr>
              <a:t>higher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on Bloom’s Taxonomy?</a:t>
            </a:r>
            <a:br>
              <a:rPr lang="en-US" dirty="0" smtClean="0">
                <a:solidFill>
                  <a:schemeClr val="tx2"/>
                </a:solidFill>
                <a:latin typeface="+mj-lt"/>
              </a:rPr>
            </a:br>
            <a:r>
              <a:rPr lang="en-US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+mj-lt"/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Teach them the Study Cycle*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276600" y="56388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*adapted from Frank Christ’s PLRS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C:\Users\Saundra\AppData\Local\Microsoft\Windows\Temporary Internet Files\Content.IE5\QXGU3RF2\MC9000708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20" y="2114131"/>
            <a:ext cx="928012" cy="18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6"/>
          <p:cNvGrpSpPr/>
          <p:nvPr/>
        </p:nvGrpSpPr>
        <p:grpSpPr>
          <a:xfrm>
            <a:off x="428453" y="381000"/>
            <a:ext cx="4114800" cy="4648200"/>
            <a:chOff x="144629" y="419114"/>
            <a:chExt cx="4351170" cy="4495755"/>
          </a:xfrm>
          <a:solidFill>
            <a:srgbClr val="BD5D2D"/>
          </a:solidFill>
          <a:scene3d>
            <a:camera prst="orthographicFront"/>
            <a:lightRig rig="flat" dir="t"/>
          </a:scene3d>
        </p:grpSpPr>
        <p:sp>
          <p:nvSpPr>
            <p:cNvPr id="28" name="Oval 27"/>
            <p:cNvSpPr/>
            <p:nvPr/>
          </p:nvSpPr>
          <p:spPr>
            <a:xfrm>
              <a:off x="144629" y="419114"/>
              <a:ext cx="4351170" cy="4495755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1711921" y="643902"/>
              <a:ext cx="1216587" cy="67436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b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9" name="Diagram 28"/>
          <p:cNvGraphicFramePr/>
          <p:nvPr>
            <p:extLst/>
          </p:nvPr>
        </p:nvGraphicFramePr>
        <p:xfrm>
          <a:off x="-228600" y="418107"/>
          <a:ext cx="5289176" cy="376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57200" y="5292636"/>
            <a:ext cx="8264745" cy="990600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666666"/>
          </a:solidFill>
        </p:spPr>
        <p:txBody>
          <a:bodyPr wrap="square" tIns="182880" rIns="457200" bIns="9144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y Old Style" pitchFamily="18" charset="0"/>
                <a:ea typeface="+mn-ea"/>
                <a:cs typeface="+mn-cs"/>
              </a:rPr>
              <a:t>The Study Cycle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 pitchFamily="18" charset="0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57200" y="5368836"/>
          <a:ext cx="8157883" cy="863165"/>
        </p:xfrm>
        <a:graphic>
          <a:graphicData uri="http://schemas.openxmlformats.org/drawingml/2006/table">
            <a:tbl>
              <a:tblPr/>
              <a:tblGrid>
                <a:gridCol w="325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44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146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Set a Goal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1-2 min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Decide what you want to accomplish in your study session 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1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Study with Focus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30-50 min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Interact with material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organize, concept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map,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summarize,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process, re-read, fill-in notes, reflect, etc.</a:t>
                      </a: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Reward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Yourself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10-15 min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Take</a:t>
                      </a:r>
                      <a:r>
                        <a:rPr lang="en-US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 break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call a friend, play a short game, get a snack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6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Review</a:t>
                      </a: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5 min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Go over what you just studied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165" marR="561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47382" y="4975558"/>
            <a:ext cx="412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Intense Study Sessions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59858" y="1828800"/>
            <a:ext cx="1029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4627" y="2756062"/>
            <a:ext cx="108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9044" y="350520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9818" y="1923373"/>
            <a:ext cx="5732127" cy="47012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15050" y="1931831"/>
            <a:ext cx="5706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Attend</a:t>
            </a: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CLASS!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 and ask questions and take meaningful notes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989819" y="2848838"/>
            <a:ext cx="5732125" cy="43210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989820" y="4426916"/>
            <a:ext cx="5732126" cy="5715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029906" y="1020103"/>
            <a:ext cx="5692037" cy="64513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65417" y="1018908"/>
            <a:ext cx="5656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581025" algn="l"/>
              </a:tabLst>
              <a:defRPr/>
            </a:pPr>
            <a:r>
              <a:rPr kumimoji="0" lang="en-US" sz="12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Preview</a:t>
            </a:r>
            <a:r>
              <a:rPr kumimoji="0" 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 before class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 Skim the chapter,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 headings and boldface words,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review summaries and chapter objectives, and come up with questions you’d  like the lecture to answer for you.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15050" y="2855124"/>
            <a:ext cx="5706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</a:t>
            </a:r>
            <a:r>
              <a:rPr kumimoji="0" 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after class</a:t>
            </a:r>
            <a:r>
              <a:rPr kumimoji="0" 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soon after class as possible, read notes, fill in gaps and note any questions.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15051" y="4399475"/>
            <a:ext cx="5706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</a:t>
            </a:r>
            <a:r>
              <a:rPr kumimoji="0" 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your Learning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Periodically perform reality checks</a:t>
            </a:r>
          </a:p>
          <a:p>
            <a:pPr marL="234950" marR="0" lvl="0" indent="-123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 I using study methods that are effective?</a:t>
            </a:r>
          </a:p>
          <a:p>
            <a:pPr marL="234950" marR="0" lvl="0" indent="-123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I understand the material enough to teach it to others?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84261" y="914400"/>
            <a:ext cx="1181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Preview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 w="76200">
            <a:solidFill>
              <a:srgbClr val="CD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0" y="6390409"/>
            <a:ext cx="9144000" cy="0"/>
          </a:xfrm>
          <a:prstGeom prst="line">
            <a:avLst/>
          </a:prstGeom>
          <a:ln w="76200">
            <a:solidFill>
              <a:srgbClr val="CD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675779" y="6390409"/>
            <a:ext cx="2891118" cy="2337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enter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cademic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 pitchFamily="18" charset="0"/>
                <a:ea typeface="+mn-ea"/>
                <a:cs typeface="Arial" pitchFamily="34" charset="0"/>
              </a:rPr>
              <a:t>uccess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53000" y="6663170"/>
            <a:ext cx="3675529" cy="19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B-31 Coates Hall </a:t>
            </a:r>
            <a:r>
              <a:rPr kumimoji="0" lang="en-US" sz="10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▪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225.578.2872 </a:t>
            </a:r>
            <a:r>
              <a:rPr kumimoji="0" lang="en-US" sz="10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▪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www.cas.lsu.edu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76145" y="4267200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989820" y="3617918"/>
            <a:ext cx="5732126" cy="67540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31700" y="3617918"/>
            <a:ext cx="5690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Repetition is the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key.  Ask questions such as ‘why’, ‘how’, and ‘what if’.</a:t>
            </a:r>
          </a:p>
          <a:p>
            <a:pPr marL="234950" marR="0" lvl="0" indent="-123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Intense Study Sessions* - 3-5 short study sessions per day</a:t>
            </a:r>
          </a:p>
          <a:p>
            <a:pPr marL="234950" marR="0" lvl="0" indent="-123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Weekend Review – Read notes and material from the week to make connections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8236" y="6469423"/>
            <a:ext cx="1008529" cy="29116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0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29381"/>
            <a:ext cx="8609883" cy="11430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47569F"/>
                </a:solidFill>
                <a:latin typeface="+mn-lt"/>
              </a:rPr>
              <a:t>Brea Manuel, BS in Chemistry, 2018</a:t>
            </a:r>
            <a:r>
              <a:rPr lang="en-US" sz="3600" dirty="0" smtClean="0">
                <a:solidFill>
                  <a:srgbClr val="47569F"/>
                </a:solidFill>
                <a:latin typeface="+mn-lt"/>
              </a:rPr>
              <a:t/>
            </a:r>
            <a:br>
              <a:rPr lang="en-US" sz="3600" dirty="0" smtClean="0">
                <a:solidFill>
                  <a:srgbClr val="47569F"/>
                </a:solidFill>
                <a:latin typeface="+mn-lt"/>
              </a:rPr>
            </a:br>
            <a:r>
              <a:rPr lang="en-US" sz="2400" b="1" dirty="0" smtClean="0">
                <a:solidFill>
                  <a:srgbClr val="47569F"/>
                </a:solidFill>
                <a:latin typeface="+mn-lt"/>
              </a:rPr>
              <a:t>Entered PhD Program at </a:t>
            </a:r>
            <a:br>
              <a:rPr lang="en-US" sz="2400" b="1" dirty="0" smtClean="0">
                <a:solidFill>
                  <a:srgbClr val="47569F"/>
                </a:solidFill>
                <a:latin typeface="+mn-lt"/>
              </a:rPr>
            </a:br>
            <a:r>
              <a:rPr lang="en-US" sz="2400" b="1" dirty="0" smtClean="0">
                <a:solidFill>
                  <a:srgbClr val="47569F"/>
                </a:solidFill>
                <a:latin typeface="+mn-lt"/>
              </a:rPr>
              <a:t>Emory University on Full Fellowship in Fall 2018</a:t>
            </a:r>
            <a:endParaRPr lang="en-US" sz="2400" b="1" dirty="0">
              <a:solidFill>
                <a:srgbClr val="47569F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375" y="2399070"/>
            <a:ext cx="3801668" cy="4458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9768" y="3352800"/>
            <a:ext cx="4660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intense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study sessions helped me most.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 actually got A+ 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 out of 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my finals using that method of studying. It’s important to use it everyday before finals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week,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 think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it would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really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benefit students during finals week.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>
            <a:innerShdw blurRad="127000" dist="50800" dir="27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990600"/>
            <a:ext cx="884237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David Hall, BA in 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Psychology, May 2019</a:t>
            </a:r>
            <a:br>
              <a:rPr lang="en-US" sz="4000" dirty="0" smtClean="0">
                <a:solidFill>
                  <a:schemeClr val="bg1"/>
                </a:solidFill>
                <a:latin typeface="+mn-lt"/>
              </a:rPr>
            </a:b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Westmont College, Santa Barbara, CA</a:t>
            </a:r>
            <a:br>
              <a:rPr lang="en-US" sz="3600" dirty="0" smtClean="0">
                <a:solidFill>
                  <a:schemeClr val="bg1"/>
                </a:solidFill>
                <a:latin typeface="+mn-lt"/>
              </a:rPr>
            </a:b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Final Semester GPA: 4.00</a:t>
            </a:r>
            <a:br>
              <a:rPr lang="en-US" sz="3600" dirty="0" smtClean="0">
                <a:solidFill>
                  <a:schemeClr val="bg1"/>
                </a:solidFill>
                <a:latin typeface="+mn-lt"/>
              </a:rPr>
            </a:br>
            <a:r>
              <a:rPr lang="en-US" sz="3100" dirty="0" smtClean="0">
                <a:solidFill>
                  <a:schemeClr val="bg1"/>
                </a:solidFill>
                <a:latin typeface="+mn-lt"/>
              </a:rPr>
              <a:t>(2.70 cum before using strategies; ≥ 3.20 each semester after using strategies; 3.06</a:t>
            </a:r>
            <a:r>
              <a:rPr lang="en-US" sz="31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00" dirty="0" smtClean="0">
                <a:solidFill>
                  <a:schemeClr val="bg1"/>
                </a:solidFill>
                <a:latin typeface="+mn-lt"/>
              </a:rPr>
              <a:t>final cum GPA)</a:t>
            </a: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2149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accepted position as a substance abuse counselor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applying to graduate school to pursue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Master’s degree in philosophy/theology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8986" y="3048000"/>
            <a:ext cx="243840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717682" y="6184613"/>
            <a:ext cx="7907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McGuire, S.Y. (2015). Teach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Yourself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Learn: Strategies You Can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to Ace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Course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Any Level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Sterling, VA: Stylus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200" y="1219200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1756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414251" y="1627258"/>
          <a:ext cx="2748445" cy="4122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Acrobat Document" r:id="rId5" imgW="2514289" imgH="3771900" progId="AcroExch.Document.DC">
                  <p:embed/>
                </p:oleObj>
              </mc:Choice>
              <mc:Fallback>
                <p:oleObj name="Acrobat Document" r:id="rId5" imgW="2514289" imgH="3771900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4251" y="1627258"/>
                        <a:ext cx="2748445" cy="4122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2286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 David Used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250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15" y="581883"/>
            <a:ext cx="8458200" cy="1143000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Teach Yourself How to Learn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vs Success Course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2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365" y="581883"/>
            <a:ext cx="8115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received from David Hall on May 11, 2019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915" y="1164134"/>
            <a:ext cx="86040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…more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 anything your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 gave 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structured way to approach studying strategically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that class …didn’t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really resonate with me. It wasn’t a very difficult class and it was easy to pass with a good grade, but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didn’t leave that class with any tools that really gave me the structure and insight that I needed to actually put study strategies into practice.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 and the examples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laid out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gave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clear and concise methodology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I was able to “plug in 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,”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whereas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class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didn’t impress upon me my own ability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be able to study well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Your book and the examples you used and case studies you presented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inspired me to believe that if it were possible for them, it was possible for me too!!!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4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8070"/>
            <a:ext cx="8683625" cy="5460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Sharing Bloom’s and The Study Cycle Improved Learning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881" y="662179"/>
            <a:ext cx="845661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Dr. Kelter: 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	After </a:t>
            </a:r>
            <a:r>
              <a:rPr lang="en-US" sz="1800" dirty="0"/>
              <a:t>the ND-Gateway workshop this August, I </a:t>
            </a:r>
            <a:r>
              <a:rPr lang="en-US" sz="1800" dirty="0" smtClean="0"/>
              <a:t>shared </a:t>
            </a:r>
            <a:r>
              <a:rPr lang="en-US" sz="1800" dirty="0"/>
              <a:t>Dr. McGuire’s presentation with several of my colleagues and students in the ABEN department. </a:t>
            </a:r>
          </a:p>
          <a:p>
            <a:pPr marL="0" indent="0">
              <a:buNone/>
            </a:pPr>
            <a:r>
              <a:rPr lang="en-US" sz="1800" dirty="0"/>
              <a:t> </a:t>
            </a:r>
            <a:r>
              <a:rPr lang="en-US" sz="1800" dirty="0" smtClean="0"/>
              <a:t>	One </a:t>
            </a:r>
            <a:r>
              <a:rPr lang="en-US" sz="1800" dirty="0"/>
              <a:t>ABEN student was struggling </a:t>
            </a:r>
            <a:r>
              <a:rPr lang="en-US" sz="1800" dirty="0" smtClean="0"/>
              <a:t>in </a:t>
            </a:r>
            <a:r>
              <a:rPr lang="en-US" sz="1800" dirty="0"/>
              <a:t>his classes. I asked how he studied, and found he didn’t </a:t>
            </a:r>
            <a:r>
              <a:rPr lang="en-US" sz="1800" dirty="0" smtClean="0"/>
              <a:t>have </a:t>
            </a:r>
            <a:r>
              <a:rPr lang="en-US" sz="1800" dirty="0"/>
              <a:t>good study </a:t>
            </a:r>
            <a:r>
              <a:rPr lang="en-US" sz="1800" dirty="0" smtClean="0"/>
              <a:t>habits. </a:t>
            </a:r>
            <a:r>
              <a:rPr lang="en-US" sz="1800" b="1" dirty="0"/>
              <a:t>I </a:t>
            </a:r>
            <a:r>
              <a:rPr lang="en-US" sz="1800" b="1" dirty="0">
                <a:solidFill>
                  <a:srgbClr val="FF0000"/>
                </a:solidFill>
              </a:rPr>
              <a:t>shared the PPT with him on August 21, 2018, and also emphasized the </a:t>
            </a:r>
            <a:r>
              <a:rPr lang="en-US" sz="1800" b="1" dirty="0" smtClean="0">
                <a:solidFill>
                  <a:srgbClr val="FF0000"/>
                </a:solidFill>
              </a:rPr>
              <a:t>content </a:t>
            </a:r>
            <a:r>
              <a:rPr lang="en-US" sz="1800" b="1" dirty="0">
                <a:solidFill>
                  <a:srgbClr val="FF0000"/>
                </a:solidFill>
              </a:rPr>
              <a:t>in slide 32 (Bloom’s Taxonomy) and slide 45 (Study Cycle)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r>
              <a:rPr lang="en-US" sz="1800" dirty="0"/>
              <a:t> He wrote me an email today (September 7, 2018) and said: </a:t>
            </a:r>
          </a:p>
          <a:p>
            <a:pPr marL="0" indent="0">
              <a:buNone/>
            </a:pPr>
            <a:r>
              <a:rPr lang="en-US" sz="1800" dirty="0"/>
              <a:t> </a:t>
            </a:r>
            <a:r>
              <a:rPr lang="en-US" sz="1800" dirty="0" smtClean="0"/>
              <a:t>	</a:t>
            </a:r>
            <a:r>
              <a:rPr lang="en-US" sz="1800" b="1" dirty="0" smtClean="0">
                <a:solidFill>
                  <a:srgbClr val="FF0000"/>
                </a:solidFill>
              </a:rPr>
              <a:t>“</a:t>
            </a:r>
            <a:r>
              <a:rPr lang="en-US" sz="1800" b="1" dirty="0">
                <a:solidFill>
                  <a:srgbClr val="FF0000"/>
                </a:solidFill>
              </a:rPr>
              <a:t>I actually am applying myself and changed my study and planning habits </a:t>
            </a:r>
            <a:r>
              <a:rPr lang="en-US" sz="1800" dirty="0"/>
              <a:t>and it seems to be paying off already</a:t>
            </a:r>
            <a:r>
              <a:rPr lang="en-US" sz="1800" b="1" dirty="0"/>
              <a:t>. </a:t>
            </a:r>
            <a:r>
              <a:rPr lang="en-US" sz="1800" b="1" dirty="0">
                <a:solidFill>
                  <a:srgbClr val="FF0000"/>
                </a:solidFill>
              </a:rPr>
              <a:t>I scored 114% on the first and only graded homework assignment so far and took the first exam on Wednesday and got 100</a:t>
            </a:r>
            <a:r>
              <a:rPr lang="en-US" sz="1800" b="1" dirty="0"/>
              <a:t>%.”</a:t>
            </a:r>
          </a:p>
          <a:p>
            <a:pPr marL="0" indent="0">
              <a:buNone/>
            </a:pPr>
            <a:r>
              <a:rPr lang="en-US" sz="1800" dirty="0"/>
              <a:t> </a:t>
            </a:r>
            <a:r>
              <a:rPr lang="en-US" sz="1800" dirty="0" smtClean="0"/>
              <a:t>	I </a:t>
            </a:r>
            <a:r>
              <a:rPr lang="en-US" sz="1800" dirty="0"/>
              <a:t>also applied the suggestion in Slide 14 to my class, and </a:t>
            </a:r>
            <a:r>
              <a:rPr lang="en-US" sz="1800" b="1" dirty="0">
                <a:solidFill>
                  <a:srgbClr val="FF0000"/>
                </a:solidFill>
              </a:rPr>
              <a:t>invited students to co-teach some lectures with me.</a:t>
            </a:r>
            <a:r>
              <a:rPr lang="en-US" sz="1800" dirty="0"/>
              <a:t> They did a fantastic job by adding much more </a:t>
            </a:r>
            <a:r>
              <a:rPr lang="en-US" sz="1800" dirty="0" smtClean="0"/>
              <a:t>content </a:t>
            </a:r>
            <a:r>
              <a:rPr lang="en-US" sz="1800" dirty="0"/>
              <a:t>and real world experience to the class. This is truly a wonderful experience for me because </a:t>
            </a:r>
            <a:r>
              <a:rPr lang="en-US" sz="1800" b="1" dirty="0">
                <a:solidFill>
                  <a:srgbClr val="FF0000"/>
                </a:solidFill>
              </a:rPr>
              <a:t>I saw students poured their passion and talent into the lecture. </a:t>
            </a:r>
          </a:p>
          <a:p>
            <a:pPr marL="0" indent="0">
              <a:buNone/>
            </a:pPr>
            <a:r>
              <a:rPr lang="en-US" sz="1800" dirty="0"/>
              <a:t> </a:t>
            </a:r>
            <a:r>
              <a:rPr lang="en-US" sz="1800" dirty="0" smtClean="0"/>
              <a:t>	Please </a:t>
            </a:r>
            <a:r>
              <a:rPr lang="en-US" sz="1800" dirty="0"/>
              <a:t>extend my appreciation to Dr. McGuire.   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1800" dirty="0"/>
              <a:t>Thanks, </a:t>
            </a:r>
          </a:p>
          <a:p>
            <a:pPr marL="0" indent="0">
              <a:buNone/>
            </a:pPr>
            <a:r>
              <a:rPr lang="en-US" sz="1800" dirty="0"/>
              <a:t>Xinhua </a:t>
            </a:r>
            <a:r>
              <a:rPr lang="en-US" sz="1800" dirty="0" err="1"/>
              <a:t>Jia</a:t>
            </a:r>
            <a:r>
              <a:rPr lang="en-US" sz="1800" dirty="0"/>
              <a:t>, Ph.D., P.E. Associate Professor, </a:t>
            </a:r>
            <a:r>
              <a:rPr lang="en-US" sz="1800" dirty="0" smtClean="0"/>
              <a:t>Agricultural </a:t>
            </a:r>
            <a:r>
              <a:rPr lang="en-US" sz="1800" dirty="0"/>
              <a:t>and Biosystems Engineering</a:t>
            </a:r>
          </a:p>
          <a:p>
            <a:pPr marL="0" indent="0">
              <a:buNone/>
            </a:pPr>
            <a:r>
              <a:rPr lang="en-US" sz="1800" dirty="0"/>
              <a:t>North Dakota State University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75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58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“Strategies to prevent cognitive overload: A team-based approach to improving student success and persistence in </a:t>
            </a:r>
            <a:r>
              <a:rPr lang="en-US" sz="2700" b="1" dirty="0" smtClean="0"/>
              <a:t>a gateway </a:t>
            </a:r>
            <a:r>
              <a:rPr lang="en-US" sz="2700" b="1" dirty="0"/>
              <a:t>introductory chemistry course</a:t>
            </a:r>
            <a:r>
              <a:rPr lang="en-US" sz="2700" b="1" dirty="0" smtClean="0"/>
              <a:t>”*</a:t>
            </a:r>
            <a:br>
              <a:rPr lang="en-US" sz="2700" b="1" dirty="0" smtClean="0"/>
            </a:br>
            <a:r>
              <a:rPr lang="en-US" sz="2000" dirty="0">
                <a:solidFill>
                  <a:prstClr val="black"/>
                </a:solidFill>
              </a:rPr>
              <a:t>Marguerite H. Benko*,  Keith M. Vogelsang,  Kristin C. Johnson,  and Allison R. </a:t>
            </a:r>
            <a:r>
              <a:rPr lang="en-US" sz="2000" dirty="0" smtClean="0">
                <a:solidFill>
                  <a:prstClr val="black"/>
                </a:solidFill>
              </a:rPr>
              <a:t>Babij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Department of Science, Ivy Tech Community College, Central Indiana, Indianapolis, Indiana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36120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Until Fall 2013, the student success rate of a large introductory chemistry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class…was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…We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implemented a face-to-face class format based on The Study Cycle concepts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presented by Dr. Saundra McGuire in her book “Teach Students How to Learn”.   Curriculum revisions enabled faculty to deliver well-focused lectures, with access to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problems and labs that connected clearly with each week’s learning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objective… Starting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Fall 2016, some sections introduced active and cooperative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led to a steady improvement in the overall success rate, ending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Fall of 2018.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256" y="6392525"/>
            <a:ext cx="879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*Manuscript accepted for publication.  Personal communication April 19,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/>
          <a:stretch/>
        </p:blipFill>
        <p:spPr>
          <a:xfrm>
            <a:off x="2985652" y="2124708"/>
            <a:ext cx="3144416" cy="21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555" y="156088"/>
            <a:ext cx="8598090" cy="1295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LSU Analytical Chemistry Graduate Student’s Cumulative Exam Record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1295400" y="1905000"/>
            <a:ext cx="243840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u="sng" dirty="0">
                <a:solidFill>
                  <a:srgbClr val="000000"/>
                </a:solidFill>
                <a:latin typeface="Arial" pitchFamily="34" charset="0"/>
              </a:rPr>
              <a:t>2004 – 2005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9/04   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10/04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11/04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12/04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1/05	Passed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2/05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3/05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4/05	Failed</a:t>
            </a:r>
          </a:p>
          <a:p>
            <a:pPr eaLnBrk="0" hangingPunct="0">
              <a:spcBef>
                <a:spcPct val="50000"/>
              </a:spcBef>
            </a:pPr>
            <a:endParaRPr lang="en-US" b="1" dirty="0">
              <a:latin typeface="Arial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105400" y="2438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dirty="0">
              <a:latin typeface="Arial" pitchFamily="34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28956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dirty="0">
              <a:latin typeface="Arial" pitchFamily="34" charset="0"/>
            </a:endParaRP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5334000" y="1981200"/>
            <a:ext cx="381000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     </a:t>
            </a:r>
            <a:r>
              <a:rPr lang="en-US" sz="2000" b="1" u="sng" dirty="0">
                <a:solidFill>
                  <a:srgbClr val="000000"/>
                </a:solidFill>
                <a:latin typeface="Arial" pitchFamily="34" charset="0"/>
              </a:rPr>
              <a:t>2005 – 2006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10/05	Passed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11/05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12/05	Passed best in group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1/06	Passed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2/06	Passed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3/06	Failed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4/06	Passed last one!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5/06	N/A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3505200" y="3124200"/>
            <a:ext cx="1676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Began work with CAS and the Writing Center in October 2005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50374"/>
            <a:ext cx="9144000" cy="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9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/>
      <p:bldP spid="284678" grpId="0"/>
      <p:bldP spid="2846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7400"/>
            <a:ext cx="8153400" cy="762000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Dr. Algernon Kelley, December 2009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2195" r="1829" b="1219"/>
          <a:stretch>
            <a:fillRect/>
          </a:stretch>
        </p:blipFill>
        <p:spPr bwMode="auto">
          <a:xfrm>
            <a:off x="457200" y="457200"/>
            <a:ext cx="8229600" cy="544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9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698863" y="762000"/>
            <a:ext cx="8478672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b="1" dirty="0" smtClean="0">
                <a:solidFill>
                  <a:schemeClr val="tx1"/>
                </a:solidFill>
              </a:rPr>
              <a:t>Oct</a:t>
            </a:r>
            <a:r>
              <a:rPr lang="en-US" sz="4200" b="1" dirty="0">
                <a:solidFill>
                  <a:schemeClr val="tx1"/>
                </a:solidFill>
              </a:rPr>
              <a:t>. 17, </a:t>
            </a:r>
            <a:r>
              <a:rPr lang="en-US" sz="4200" b="1" dirty="0" smtClean="0">
                <a:solidFill>
                  <a:schemeClr val="tx1"/>
                </a:solidFill>
              </a:rPr>
              <a:t>2011</a:t>
            </a:r>
            <a:endParaRPr lang="en-US" sz="4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800" b="1" i="1" dirty="0" smtClean="0">
                <a:solidFill>
                  <a:srgbClr val="FF0000"/>
                </a:solidFill>
              </a:rPr>
              <a:t>Hello Dr. Kelley.    </a:t>
            </a:r>
            <a:r>
              <a:rPr lang="en-US" sz="3800" b="1" dirty="0" smtClean="0">
                <a:solidFill>
                  <a:srgbClr val="FF0000"/>
                </a:solidFill>
              </a:rPr>
              <a:t>… </a:t>
            </a:r>
            <a:r>
              <a:rPr lang="en-US" sz="3800" b="1" dirty="0">
                <a:solidFill>
                  <a:srgbClr val="FF0000"/>
                </a:solidFill>
              </a:rPr>
              <a:t>I am struggling at Xavier and I </a:t>
            </a:r>
            <a:r>
              <a:rPr lang="en-US" sz="3800" b="1" u="sng" dirty="0">
                <a:solidFill>
                  <a:srgbClr val="FF0000"/>
                </a:solidFill>
              </a:rPr>
              <a:t>REALLY</a:t>
            </a:r>
            <a:r>
              <a:rPr lang="en-US" sz="3800" b="1" dirty="0">
                <a:solidFill>
                  <a:srgbClr val="FF0000"/>
                </a:solidFill>
              </a:rPr>
              <a:t> want to succeed, but everything I've tried seems to end with a "decent" grade. </a:t>
            </a:r>
            <a:r>
              <a:rPr lang="en-US" sz="3800" b="1" dirty="0">
                <a:solidFill>
                  <a:schemeClr val="tx1"/>
                </a:solidFill>
              </a:rPr>
              <a:t>I’m not the type of person that settles for decent. What you preached during the time you were in Dr. Privett's class last week is still ringing in my head. I really want to know how you were able to do really well even despite your circumstances growing up.  </a:t>
            </a:r>
            <a:r>
              <a:rPr lang="en-US" sz="3800" b="1" dirty="0">
                <a:solidFill>
                  <a:srgbClr val="FF0000"/>
                </a:solidFill>
              </a:rPr>
              <a:t>I was hoping you could mentor me and guide me down the path that will help me realize my true potential while here at Xavier. </a:t>
            </a:r>
            <a:r>
              <a:rPr lang="en-US" sz="3800" b="1" dirty="0">
                <a:solidFill>
                  <a:schemeClr val="tx1"/>
                </a:solidFill>
              </a:rPr>
              <a:t>Honestly I want to do what you did, but I seriously can't find a way how to. Can I please set up a meeting with you as soon as you’re available so I can learn how to get a handle grades and classes</a:t>
            </a:r>
            <a:r>
              <a:rPr lang="en-US" sz="3800" b="1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US" sz="3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tx1"/>
                </a:solidFill>
              </a:rPr>
              <a:t>Oct. 24, 2011</a:t>
            </a:r>
          </a:p>
          <a:p>
            <a:pPr marL="0" indent="0">
              <a:buNone/>
            </a:pPr>
            <a:r>
              <a:rPr lang="en-US" sz="3800" b="1" i="1" dirty="0">
                <a:solidFill>
                  <a:srgbClr val="FF0000"/>
                </a:solidFill>
              </a:rPr>
              <a:t>Hey Dr. Kelley, </a:t>
            </a:r>
            <a:r>
              <a:rPr lang="en-US" sz="3800" b="1" dirty="0" smtClean="0">
                <a:solidFill>
                  <a:srgbClr val="FF0000"/>
                </a:solidFill>
              </a:rPr>
              <a:t>I </a:t>
            </a:r>
            <a:r>
              <a:rPr lang="en-US" sz="3800" b="1" dirty="0">
                <a:solidFill>
                  <a:srgbClr val="FF0000"/>
                </a:solidFill>
              </a:rPr>
              <a:t>made an 84 on my chemistry exam (compared to the 56 on my first one) using your method for 2 days (without prior intense studying).  </a:t>
            </a:r>
            <a:r>
              <a:rPr lang="en-US" sz="3800" b="1" dirty="0">
                <a:solidFill>
                  <a:schemeClr val="tx1"/>
                </a:solidFill>
              </a:rPr>
              <a:t>Thanks for pointing me in the right direction. I’ll come by your office Friday and talk to you about the test</a:t>
            </a:r>
            <a:r>
              <a:rPr lang="en-US" sz="38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sz="3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tx1"/>
                </a:solidFill>
              </a:rPr>
              <a:t>Nov 3, </a:t>
            </a:r>
            <a:r>
              <a:rPr lang="en-US" sz="4200" b="1" dirty="0" smtClean="0">
                <a:solidFill>
                  <a:schemeClr val="tx1"/>
                </a:solidFill>
              </a:rPr>
              <a:t>2011</a:t>
            </a:r>
            <a:endParaRPr lang="en-US" sz="4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800" b="1" i="1" dirty="0">
                <a:solidFill>
                  <a:srgbClr val="FF0000"/>
                </a:solidFill>
              </a:rPr>
              <a:t>Hey Dr. </a:t>
            </a:r>
            <a:r>
              <a:rPr lang="en-US" sz="3800" b="1" i="1" dirty="0" smtClean="0">
                <a:solidFill>
                  <a:srgbClr val="FF0000"/>
                </a:solidFill>
              </a:rPr>
              <a:t>Kelley!  </a:t>
            </a:r>
            <a:r>
              <a:rPr lang="en-US" sz="3800" b="1" dirty="0" smtClean="0">
                <a:solidFill>
                  <a:srgbClr val="FF0000"/>
                </a:solidFill>
              </a:rPr>
              <a:t>I </a:t>
            </a:r>
            <a:r>
              <a:rPr lang="en-US" sz="3800" b="1" dirty="0">
                <a:solidFill>
                  <a:srgbClr val="FF0000"/>
                </a:solidFill>
              </a:rPr>
              <a:t>have increased my Bio exam grade from a 76% to a 91.5% using your system. </a:t>
            </a:r>
            <a:r>
              <a:rPr lang="en-US" sz="3800" b="1" dirty="0">
                <a:solidFill>
                  <a:schemeClr val="tx1"/>
                </a:solidFill>
              </a:rPr>
              <a:t>Ever since I started your study cycle program, my grades have significantly improved. I have honestly gained a sense of hope and confidence here at Xavier. </a:t>
            </a:r>
            <a:r>
              <a:rPr lang="en-US" sz="3800" b="1" dirty="0">
                <a:solidFill>
                  <a:srgbClr val="FF0000"/>
                </a:solidFill>
              </a:rPr>
              <a:t>My family and I are really grateful that you have taken time to get me back on track.</a:t>
            </a:r>
          </a:p>
          <a:p>
            <a:pPr algn="r">
              <a:buFont typeface="Wingdings" pitchFamily="2" charset="2"/>
              <a:buNone/>
            </a:pPr>
            <a:r>
              <a:rPr lang="en-US" sz="2800" dirty="0" smtClean="0"/>
              <a:t>		</a:t>
            </a:r>
            <a:endParaRPr lang="en-US" sz="2800" i="1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013899" y="15240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Technical" pitchFamily="66" charset="0"/>
              </a:rPr>
              <a:t>From  a Xavier University student to Dr. Kelley in Fall 2011</a:t>
            </a:r>
            <a:endParaRPr lang="en-US" sz="2000" b="1" dirty="0">
              <a:latin typeface="Technical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8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Conclusion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3100" dirty="0" smtClean="0">
                <a:solidFill>
                  <a:schemeClr val="tx1"/>
                </a:solidFill>
                <a:latin typeface="+mn-lt"/>
              </a:rPr>
              <a:t>We </a:t>
            </a:r>
            <a:r>
              <a:rPr lang="en-US" sz="3100" i="1" dirty="0" smtClean="0">
                <a:solidFill>
                  <a:schemeClr val="tx1"/>
                </a:solidFill>
                <a:latin typeface="+mn-lt"/>
              </a:rPr>
              <a:t>can</a:t>
            </a:r>
            <a:r>
              <a:rPr lang="en-US" sz="3100" dirty="0" smtClean="0">
                <a:solidFill>
                  <a:schemeClr val="tx1"/>
                </a:solidFill>
                <a:latin typeface="+mn-lt"/>
              </a:rPr>
              <a:t> significantly increase learning by…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38300"/>
            <a:ext cx="81534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teaching students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how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to learn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making 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learning </a:t>
            </a:r>
            <a:r>
              <a:rPr lang="en-US" i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visible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 smtClean="0">
                <a:solidFill>
                  <a:schemeClr val="tx1"/>
                </a:solidFill>
                <a:latin typeface="+mn-lt"/>
              </a:rPr>
              <a:t>not judging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student potential on initial performance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encouraging students to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persist in the face of initial failure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encouraging the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use of metacognitive tools  for </a:t>
            </a:r>
            <a:r>
              <a:rPr lang="en-US" i="1" dirty="0" smtClean="0"/>
              <a:t>deep and integrative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 learning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3074" name="Picture 2" descr="http://t3.gstatic.com/images?q=tbn:ANd9GcRqSpfHAP___-1bZWTwN8dNL8hmEinLgYU48lY4OEQxucMVL0l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5562600"/>
            <a:ext cx="1828799" cy="11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8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Additional References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8382000" cy="6172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Bruer, John T. , 2000.  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Schools For Thought:  A Science of Learning in the Classroom. MIT Press.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Bransford, J.D., Brown, A.L., Cocking, R.R. (Eds.), 2000.  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How people learn:  Brain, Mind, Experience, and School.  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Washington, DC:  National Academy Press.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Christ, F. L., 1997. 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Seven Steps to Better Management of Your Study Time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.  Clearwater, FL: H &amp; H 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Publishing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Cromley, Jennifer, 2000.  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Learning to Think, Learning to Learn:   What the Science of Thinking and Learning Has to Offer Adult Education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.  Washington, DC: National Institute for Literacy.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Ellis, David, 2014.  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Becoming a Master Student*. 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Boston:  Cengage Learning.</a:t>
            </a: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Hoffman, Roald and Saundra Y. McGuire. (2010).  Learning and Teaching Strategies. 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 American Scientist , 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vol. 98, pp. 378-382.</a:t>
            </a:r>
            <a:endParaRPr lang="en-US" sz="2200" i="1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Nilson, Linda, 2004.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  Teaching at Its Best:  A Research-Based Resource for College Instructors.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 Bolton, MA:  Anker Publishing Company.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Pierce, William, 2004.  Metacognition:  Study Strategies, Monitoring, and Motivation.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i="1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2200" i="1" dirty="0" smtClean="0">
                <a:solidFill>
                  <a:schemeClr val="tx1"/>
                </a:solidFill>
                <a:latin typeface="+mn-lt"/>
                <a:hlinkClick r:id="rId2"/>
              </a:rPr>
              <a:t>http://academic.pg.cc.md.us/~wpeirce/MCCCTR/metacognition.htm</a:t>
            </a:r>
            <a:endParaRPr lang="en-US" sz="2200" i="1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						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*Excellent student reference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i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1189630" y="6184613"/>
            <a:ext cx="7907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McGuire, S.Y. (2015). Teach Students How to Learn: Strategies You Can Incorporate into Any Course to Improve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Metacognition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Study Skills, and Motivation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Sterling, VA: Stylus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525121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9275" y="103257"/>
            <a:ext cx="83661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Book for Faculty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Co-published in association with  NISOD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1713440"/>
            <a:ext cx="2794000" cy="419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0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365125" y="107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717682" y="6184613"/>
            <a:ext cx="7907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dirty="0"/>
              <a:t>McGuire, S.Y. (</a:t>
            </a:r>
            <a:r>
              <a:rPr lang="en-US" sz="1600" b="1" i="1" dirty="0" smtClean="0"/>
              <a:t>2018). </a:t>
            </a:r>
            <a:r>
              <a:rPr lang="en-US" sz="1600" b="1" i="1" dirty="0"/>
              <a:t>Teach </a:t>
            </a:r>
            <a:r>
              <a:rPr lang="en-US" sz="1600" b="1" i="1" dirty="0" smtClean="0"/>
              <a:t>Yourself </a:t>
            </a:r>
            <a:r>
              <a:rPr lang="en-US" sz="1600" b="1" i="1" dirty="0"/>
              <a:t>How to Learn: Strategies You Can </a:t>
            </a:r>
            <a:r>
              <a:rPr lang="en-US" sz="1600" b="1" i="1" dirty="0" smtClean="0"/>
              <a:t>Use to Ace </a:t>
            </a:r>
            <a:r>
              <a:rPr lang="en-US" sz="1600" b="1" i="1" dirty="0"/>
              <a:t>Any Course </a:t>
            </a:r>
            <a:r>
              <a:rPr lang="en-US" sz="1600" b="1" i="1" dirty="0" smtClean="0"/>
              <a:t>at Any Level</a:t>
            </a:r>
            <a:r>
              <a:rPr lang="en-US" sz="1600" b="1" dirty="0" smtClean="0"/>
              <a:t>. </a:t>
            </a:r>
            <a:r>
              <a:rPr lang="en-US" sz="1600" b="1" dirty="0"/>
              <a:t>Sterling, VA: Stylus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9552" y="1169968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95913" y="365883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The Book for Students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756"/>
            <a:ext cx="46037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656262"/>
              </p:ext>
            </p:extLst>
          </p:nvPr>
        </p:nvGraphicFramePr>
        <p:xfrm>
          <a:off x="3414252" y="1451883"/>
          <a:ext cx="2865362" cy="4298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Acrobat Document" r:id="rId5" imgW="2514289" imgH="3771900" progId="AcroExch.Document.DC">
                  <p:embed/>
                </p:oleObj>
              </mc:Choice>
              <mc:Fallback>
                <p:oleObj name="Acrobat Document" r:id="rId5" imgW="2514289" imgH="3771900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4252" y="1451883"/>
                        <a:ext cx="2865362" cy="4298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57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"/>
            <a:ext cx="9144000" cy="12192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Why the Bumblebee CAN fly…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09159"/>
            <a:ext cx="240339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168717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4968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9609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mages.sciencedaily.com/2009/05/090507194511-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8026"/>
            <a:ext cx="2768535" cy="37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i.telegraph.co.uk/multimedia/archive/01396/bumblebee_13969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0" y="-15241"/>
            <a:ext cx="9144000" cy="6873241"/>
          </a:xfrm>
          <a:prstGeom prst="rect">
            <a:avLst/>
          </a:prstGeom>
          <a:solidFill>
            <a:srgbClr val="313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0" name="Picture 2" descr="http://t1.gstatic.com/images?q=tbn:ANd9GcTGeGO4jrZ09RRROmyCOUqW9ZrwAr_2mI_N3tNOD7euQw5Jd5L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1" y="6245"/>
            <a:ext cx="4836077" cy="33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t2.gstatic.com/images?q=tbn:ANd9GcTgLFDkekZOeQdZUrlbYWT9ua9u8wnV5xLg78cLzZsec46O1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97" y="3364808"/>
            <a:ext cx="4419616" cy="34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t3.gstatic.com/images?q=tbn:ANd9GcShvYv39fApzpZEuoprrXp-UaHx5YJVm2dOiebeJ4hrCLyfRDzb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36" y="775257"/>
            <a:ext cx="4261661" cy="25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airplane-pictures.net/images/uploaded-images/2008-9/26/251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" t="-25031" r="-10835" b="11725"/>
          <a:stretch/>
        </p:blipFill>
        <p:spPr bwMode="auto">
          <a:xfrm>
            <a:off x="-50616" y="2590800"/>
            <a:ext cx="537337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686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68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0" y="-15241"/>
            <a:ext cx="9144000" cy="6873241"/>
          </a:xfrm>
          <a:prstGeom prst="rect">
            <a:avLst/>
          </a:prstGeom>
          <a:solidFill>
            <a:srgbClr val="313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 descr="http://images.sciencedaily.com/2009/05/090507194511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11" y="726183"/>
            <a:ext cx="4114800" cy="53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2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99" t="20679" r="34585" b="13193"/>
          <a:stretch/>
        </p:blipFill>
        <p:spPr>
          <a:xfrm>
            <a:off x="1084263" y="0"/>
            <a:ext cx="7075469" cy="4689987"/>
          </a:xfrm>
          <a:prstGeom prst="rect">
            <a:avLst/>
          </a:prstGeom>
        </p:spPr>
      </p:pic>
      <p:pic>
        <p:nvPicPr>
          <p:cNvPr id="12290" name="Picture 2" descr="2019 Suanne Davis Roueche Awar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41" y="4689986"/>
            <a:ext cx="2104835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998" y="4671938"/>
            <a:ext cx="2186061" cy="21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97424" y="4005031"/>
            <a:ext cx="8446576" cy="348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Saundra Y. McGuire, Ph.D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.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Ret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. Assistant Vice Chancellor &amp; Professor of Chemistry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Director Emerita, Center for Academic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Success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Louisiana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State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University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>Fellow, American Chemical Society &amp; AAAS </a:t>
            </a: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cs typeface="Tahoma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en-US" sz="2400" b="1" dirty="0" smtClean="0">
              <a:solidFill>
                <a:srgbClr val="461D7C"/>
              </a:solidFill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en-US" sz="2400" b="1" dirty="0" smtClean="0">
              <a:cs typeface="Arial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ctrTitle"/>
          </p:nvPr>
        </p:nvSpPr>
        <p:spPr>
          <a:xfrm>
            <a:off x="457201" y="219365"/>
            <a:ext cx="8675174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Metacognition: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The Key to Equity and Excellence for All Students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36" y="1974473"/>
            <a:ext cx="3820702" cy="2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35845"/>
            <a:ext cx="8821270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What Do </a:t>
            </a:r>
            <a:r>
              <a:rPr lang="en-US" sz="4000" b="1" dirty="0">
                <a:solidFill>
                  <a:schemeClr val="tx2"/>
                </a:solidFill>
                <a:latin typeface="+mn-lt"/>
              </a:rPr>
              <a:t>T</a:t>
            </a:r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he Terms Equity </a:t>
            </a:r>
            <a:br>
              <a:rPr lang="en-US" sz="40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and Excellence Mean?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824" y="1173892"/>
            <a:ext cx="8101201" cy="54451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Equity</a:t>
            </a:r>
            <a:endParaRPr lang="en-US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reducing </a:t>
            </a:r>
            <a:r>
              <a:rPr lang="en-US" dirty="0"/>
              <a:t>the discrepancy in educational </a:t>
            </a:r>
            <a:r>
              <a:rPr lang="en-US" dirty="0" smtClean="0"/>
              <a:t>	outcomes </a:t>
            </a:r>
            <a:r>
              <a:rPr lang="en-US" dirty="0"/>
              <a:t>between low-income </a:t>
            </a:r>
            <a:r>
              <a:rPr lang="en-US" dirty="0" smtClean="0"/>
              <a:t>and high-	income students and between minority 	versus majority students. 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	</a:t>
            </a:r>
            <a:r>
              <a:rPr lang="en-US" b="1" dirty="0" smtClean="0">
                <a:solidFill>
                  <a:schemeClr val="tx1"/>
                </a:solidFill>
              </a:rPr>
              <a:t>Excellence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fostering among all students a high level of </a:t>
            </a:r>
            <a:r>
              <a:rPr lang="en-US" dirty="0" smtClean="0"/>
              <a:t>	knowledge </a:t>
            </a:r>
            <a:r>
              <a:rPr lang="en-US" dirty="0"/>
              <a:t>and skills necessary for success in </a:t>
            </a:r>
            <a:r>
              <a:rPr lang="en-US" dirty="0" smtClean="0"/>
              <a:t>	the </a:t>
            </a:r>
            <a:r>
              <a:rPr lang="en-US" dirty="0"/>
              <a:t>21st Century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Goudy Old Style" pitchFamily="18" charset="0"/>
              </a:rPr>
              <a:t>	</a:t>
            </a:r>
            <a:endParaRPr lang="en-US" sz="2400" dirty="0" smtClean="0">
              <a:solidFill>
                <a:srgbClr val="461D7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173892"/>
            <a:ext cx="9144000" cy="0"/>
          </a:xfrm>
          <a:prstGeom prst="line">
            <a:avLst/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6824" y="6254234"/>
            <a:ext cx="833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https://www.kaganonline.com/grants/Excellence&amp;Equity.pdf</a:t>
            </a:r>
            <a:endParaRPr lang="en-US" sz="2400" dirty="0">
              <a:solidFill>
                <a:srgbClr val="461D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What is Metacognition?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571" y="1050245"/>
            <a:ext cx="7933087" cy="5445120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ability to: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think about your own thinking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 consciously aware of yourself as a problem solver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onitor, plan, and control your mental processing (e.g. “Am I </a:t>
            </a:r>
            <a:r>
              <a:rPr lang="en-US" sz="3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understanding</a:t>
            </a: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this material, or just </a:t>
            </a:r>
            <a:r>
              <a:rPr lang="en-US" sz="35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memorizing</a:t>
            </a: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it?”)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accurately judge your level of learning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500" dirty="0">
                <a:latin typeface="Calibri" pitchFamily="34" charset="0"/>
                <a:cs typeface="Calibri" pitchFamily="34" charset="0"/>
              </a:rPr>
              <a:t>k</a:t>
            </a:r>
            <a:r>
              <a:rPr lang="en-US" sz="35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now what you know and what you don’t know</a:t>
            </a:r>
          </a:p>
          <a:p>
            <a:pPr marL="0" indent="0" eaLnBrk="1" hangingPunct="1">
              <a:buNone/>
            </a:pPr>
            <a:endParaRPr lang="en-US" sz="1100" dirty="0" smtClean="0">
              <a:solidFill>
                <a:srgbClr val="461D7C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Goudy Old Style" pitchFamily="18" charset="0"/>
              </a:rPr>
              <a:t>					</a:t>
            </a:r>
            <a:endParaRPr lang="en-US" sz="2400" dirty="0" smtClean="0">
              <a:solidFill>
                <a:srgbClr val="461D7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38260" y="6086816"/>
            <a:ext cx="734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Flavell, J. H. (1976). Metacognitive aspects of problem solving. In L. B. Resnick (Ed.), The nature of intelligence (pp.231-236). Hillsdale, NJ: Erlbaum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31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458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Why haven’t most students developed metacognitive skills?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34715"/>
            <a:ext cx="1752599" cy="218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5800" y="5477560"/>
            <a:ext cx="84581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1D7C"/>
                </a:solidFill>
                <a:latin typeface="Goudy Old Style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b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It wasn’t necessary in high school </a:t>
            </a:r>
          </a:p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(or in some cases not even in college)</a:t>
            </a:r>
            <a:r>
              <a:rPr lang="en-US" sz="4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+mn-lt"/>
              </a:rPr>
            </a:b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8674" name="Picture 2" descr="https://encrypted-tbn2.gstatic.com/images?q=tbn:ANd9GcQrM3Wq7lIk2A0RaXy_ZCWK02tz8spmafTxVAdk95GjzTCH3fZC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87607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0.gstatic.com/images?q=tbn:ANd9GcRuYkN-r4aoEHHWbFy8MviYyEMWOhtnVYakh7g6EJo5qNKq-1p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29" y="3637458"/>
            <a:ext cx="25717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127000" dist="50800" dir="27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9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5497</TotalTime>
  <Words>1909</Words>
  <Application>Microsoft Office PowerPoint</Application>
  <PresentationFormat>On-screen Show (4:3)</PresentationFormat>
  <Paragraphs>273</Paragraphs>
  <Slides>44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8" baseType="lpstr">
      <vt:lpstr>Arial</vt:lpstr>
      <vt:lpstr>Arial Black</vt:lpstr>
      <vt:lpstr>Calibri</vt:lpstr>
      <vt:lpstr>Calibri Light</vt:lpstr>
      <vt:lpstr>Garamond</vt:lpstr>
      <vt:lpstr>Goudy Old Style</vt:lpstr>
      <vt:lpstr>Helvetica Neue Medium</vt:lpstr>
      <vt:lpstr>Kabel Bk BT</vt:lpstr>
      <vt:lpstr>Kabel Ult BT</vt:lpstr>
      <vt:lpstr>Tahoma</vt:lpstr>
      <vt:lpstr>Technical</vt:lpstr>
      <vt:lpstr>Times</vt:lpstr>
      <vt:lpstr>Times New Roman</vt:lpstr>
      <vt:lpstr>Wingdings</vt:lpstr>
      <vt:lpstr>Office Theme</vt:lpstr>
      <vt:lpstr>3_Office Theme</vt:lpstr>
      <vt:lpstr>4_Office Theme</vt:lpstr>
      <vt:lpstr>6_Office Theme</vt:lpstr>
      <vt:lpstr>1_Office Theme</vt:lpstr>
      <vt:lpstr>2_Office Theme</vt:lpstr>
      <vt:lpstr>7_Office Theme</vt:lpstr>
      <vt:lpstr>8_Office Theme</vt:lpstr>
      <vt:lpstr>Global</vt:lpstr>
      <vt:lpstr>Acrobat Document</vt:lpstr>
      <vt:lpstr> Metacognition: The Key to Equity and Excellence for All Students</vt:lpstr>
      <vt:lpstr>PowerPoint Presentation</vt:lpstr>
      <vt:lpstr>PowerPoint Presentation</vt:lpstr>
      <vt:lpstr>PowerPoint Presentation</vt:lpstr>
      <vt:lpstr>PowerPoint Presentation</vt:lpstr>
      <vt:lpstr> Metacognition: The Key to Equity and Excellence for All Students</vt:lpstr>
      <vt:lpstr>What Do The Terms Equity  and Excellence Mean?</vt:lpstr>
      <vt:lpstr>What is Metacognition?</vt:lpstr>
      <vt:lpstr>Why haven’t most students developed metacognitive skills?</vt:lpstr>
      <vt:lpstr>PowerPoint Presentation</vt:lpstr>
      <vt:lpstr>What did most of your teachers in high school do the day before the test?</vt:lpstr>
      <vt:lpstr>PowerPoint Presentation</vt:lpstr>
      <vt:lpstr>    </vt:lpstr>
      <vt:lpstr>The Power of Metacognitive Learning Strategies</vt:lpstr>
      <vt:lpstr>PowerPoint Presentation</vt:lpstr>
      <vt:lpstr>Reflection Questions</vt:lpstr>
      <vt:lpstr> When Ty Taught His Betta Fish </vt:lpstr>
      <vt:lpstr> Impact of Teaching as a Learning Strategy  Ty, LSU First Year Student </vt:lpstr>
      <vt:lpstr>Dana, first year physics student  80, 54, 91, 97, 90 (final)</vt:lpstr>
      <vt:lpstr>Effective Homework Strategy</vt:lpstr>
      <vt:lpstr>Dana Lewis –  Master’s Degree in Medical Physics  Univ of Texas MD Anderson Cancer Center   </vt:lpstr>
      <vt:lpstr>What we know about increasing learning</vt:lpstr>
      <vt:lpstr>PowerPoint Presentation</vt:lpstr>
      <vt:lpstr>How do we teach students to move higher on Bloom’s Taxonomy?      Teach them the Study Cycle*   </vt:lpstr>
      <vt:lpstr>PowerPoint Presentation</vt:lpstr>
      <vt:lpstr>Brea Manuel, BS in Chemistry, 2018 Entered PhD Program at  Emory University on Full Fellowship in Fall 2018</vt:lpstr>
      <vt:lpstr>David Hall, BA in Psychology, May 2019 Westmont College, Santa Barbara, CA Final Semester GPA: 4.00 (2.70 cum before using strategies; ≥ 3.20 each semester after using strategies; 3.06 final cum GPA)  </vt:lpstr>
      <vt:lpstr>PowerPoint Presentation</vt:lpstr>
      <vt:lpstr>Teach Yourself How to Learn vs Success Course    </vt:lpstr>
      <vt:lpstr>Sharing Bloom’s and The Study Cycle Improved Learning</vt:lpstr>
      <vt:lpstr>“Strategies to prevent cognitive overload: A team-based approach to improving student success and persistence in a gateway introductory chemistry course”* Marguerite H. Benko*,  Keith M. Vogelsang,  Kristin C. Johnson,  and Allison R. Babij Department of Science, Ivy Tech Community College, Central Indiana, Indianapolis, Indiana    </vt:lpstr>
      <vt:lpstr>LSU Analytical Chemistry Graduate Student’s Cumulative Exam Record   </vt:lpstr>
      <vt:lpstr>Dr. Algernon Kelley, December 2009</vt:lpstr>
      <vt:lpstr>PowerPoint Presentation</vt:lpstr>
      <vt:lpstr>Conclusion We can significantly increase learning by… </vt:lpstr>
      <vt:lpstr>Additional References</vt:lpstr>
      <vt:lpstr>PowerPoint Presentation</vt:lpstr>
      <vt:lpstr>PowerPoint Presentation</vt:lpstr>
      <vt:lpstr>Why the Bumblebee CAN fly…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cornpalace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Zakrajsek</dc:creator>
  <cp:lastModifiedBy>Edward Leach</cp:lastModifiedBy>
  <cp:revision>175</cp:revision>
  <cp:lastPrinted>2019-05-12T02:31:39Z</cp:lastPrinted>
  <dcterms:created xsi:type="dcterms:W3CDTF">2016-03-09T19:44:29Z</dcterms:created>
  <dcterms:modified xsi:type="dcterms:W3CDTF">2019-05-29T19:25:22Z</dcterms:modified>
</cp:coreProperties>
</file>