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1"/>
  </p:sldMasterIdLst>
  <p:sldIdLst>
    <p:sldId id="256" r:id="rId2"/>
    <p:sldId id="265" r:id="rId3"/>
    <p:sldId id="257" r:id="rId4"/>
    <p:sldId id="260" r:id="rId5"/>
    <p:sldId id="261" r:id="rId6"/>
    <p:sldId id="263" r:id="rId7"/>
    <p:sldId id="264" r:id="rId8"/>
    <p:sldId id="25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38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503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0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79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98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6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14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9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2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87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9B482E8-6E0E-1B4F-B1FD-C69DB9E858D9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12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1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od.org/archives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www.nisod.org/forms/NISODirec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isod.org/2019/02/07/innovation-abstracts-411/" TargetMode="External"/><Relationship Id="rId5" Type="http://schemas.openxmlformats.org/officeDocument/2006/relationships/hyperlink" Target="https://www.nisod.org/publications/writing-innovation-abstracts/" TargetMode="External"/><Relationship Id="rId4" Type="http://schemas.openxmlformats.org/officeDocument/2006/relationships/hyperlink" Target="https://conta.cc/2JBJ3M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od.org/forms/NISODirec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isod.org/nisod-papers-author/" TargetMode="External"/><Relationship Id="rId5" Type="http://schemas.openxmlformats.org/officeDocument/2006/relationships/hyperlink" Target="https://conta.cc/2DEqxwG" TargetMode="External"/><Relationship Id="rId4" Type="http://schemas.openxmlformats.org/officeDocument/2006/relationships/hyperlink" Target="https://www.nisod.org/archiv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od.org/nisodprofiles/" TargetMode="External"/><Relationship Id="rId2" Type="http://schemas.openxmlformats.org/officeDocument/2006/relationships/hyperlink" Target="http://instagram.com/nisod_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od.org/forms/NISODirect/" TargetMode="External"/><Relationship Id="rId2" Type="http://schemas.openxmlformats.org/officeDocument/2006/relationships/hyperlink" Target="https://www.nisod.org/blog-box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hyperlink" Target="https://www.nisod.org/2019/03/13/edmonds-community-college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isitor.constantcontact.com/manage/optin?v=001teuQlcKoWkj5K2jbz9dix8fjJevaHEsSgoXrWFNcy5JVVzQMumViRjBIVEyNsZSAvaizCEY8tGjSUfNZvDnhM9GY1oR-uk4-gNc--sKqY1DFms5f3mrqKUbogDJIrbC6lc9LOXdKiDqylpa-W5R8rKNUBYkSgO0DcrWjYwSUrxkFLzvESooa3PE5EqqEXzJk" TargetMode="External"/><Relationship Id="rId3" Type="http://schemas.openxmlformats.org/officeDocument/2006/relationships/hyperlink" Target="https://www.nisod.org/nisod-papers-author/" TargetMode="External"/><Relationship Id="rId7" Type="http://schemas.openxmlformats.org/officeDocument/2006/relationships/hyperlink" Target="https://www.nisod.org/forms/NISODirect/" TargetMode="External"/><Relationship Id="rId2" Type="http://schemas.openxmlformats.org/officeDocument/2006/relationships/hyperlink" Target="https://www.nisod.org/publications/writing-innovation-abstrac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rigitte@nisod.org" TargetMode="External"/><Relationship Id="rId5" Type="http://schemas.openxmlformats.org/officeDocument/2006/relationships/hyperlink" Target="https://www.nisod.org/2019/03/13/edmonds-community-college/" TargetMode="External"/><Relationship Id="rId4" Type="http://schemas.openxmlformats.org/officeDocument/2006/relationships/hyperlink" Target="https://www.nisod.org/nisodprofil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CE7D-51DB-8444-A860-27B44A01F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0391"/>
            <a:ext cx="8991600" cy="378116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br>
              <a:rPr lang="en-US" dirty="0">
                <a:latin typeface="BentonSans Book" panose="02000503000000020004" pitchFamily="2" charset="77"/>
              </a:rPr>
            </a:br>
            <a:br>
              <a:rPr lang="en-US" dirty="0">
                <a:latin typeface="BentonSans Book" panose="02000503000000020004" pitchFamily="2" charset="77"/>
              </a:rPr>
            </a:br>
            <a:r>
              <a:rPr lang="en-US" dirty="0">
                <a:solidFill>
                  <a:schemeClr val="bg2"/>
                </a:solidFill>
                <a:latin typeface="BentonSans Book" panose="02000503000000020004" pitchFamily="2" charset="77"/>
              </a:rPr>
              <a:t>Informational Webinar: </a:t>
            </a:r>
            <a:br>
              <a:rPr lang="en-US" dirty="0">
                <a:latin typeface="BentonSans Book" panose="02000503000000020004" pitchFamily="2" charset="77"/>
              </a:rPr>
            </a:br>
            <a:r>
              <a:rPr lang="en-US" b="1" dirty="0">
                <a:solidFill>
                  <a:schemeClr val="bg1"/>
                </a:solidFill>
                <a:latin typeface="BentonSans" panose="02000503000000020004" pitchFamily="2" charset="77"/>
              </a:rPr>
              <a:t>NISOD 101: How to Engage </a:t>
            </a:r>
            <a:br>
              <a:rPr lang="en-US" b="1" dirty="0">
                <a:solidFill>
                  <a:schemeClr val="bg1"/>
                </a:solidFill>
                <a:latin typeface="BentonSans" panose="02000503000000020004" pitchFamily="2" charset="77"/>
              </a:rPr>
            </a:br>
            <a:r>
              <a:rPr lang="en-US" b="1" dirty="0">
                <a:solidFill>
                  <a:schemeClr val="bg1"/>
                </a:solidFill>
                <a:latin typeface="BentonSans" panose="02000503000000020004" pitchFamily="2" charset="77"/>
              </a:rPr>
              <a:t>With NISOD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21A67-36F4-3548-A145-E869E6DF0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2932" y="5021211"/>
            <a:ext cx="7326136" cy="1239894"/>
          </a:xfrm>
        </p:spPr>
        <p:txBody>
          <a:bodyPr>
            <a:normAutofit lnSpcReduction="10000"/>
          </a:bodyPr>
          <a:lstStyle/>
          <a:p>
            <a:endParaRPr lang="en-US" b="1" dirty="0"/>
          </a:p>
          <a:p>
            <a:r>
              <a:rPr lang="en-US" dirty="0">
                <a:latin typeface="BentonSans Book" panose="02000503000000020004" pitchFamily="2" charset="77"/>
              </a:rPr>
              <a:t>Brigitte Pentecost, </a:t>
            </a:r>
            <a:r>
              <a:rPr lang="en-US" i="1" dirty="0">
                <a:latin typeface="Nunito Sans" pitchFamily="2" charset="77"/>
              </a:rPr>
              <a:t>Publications and Communications Manager</a:t>
            </a:r>
          </a:p>
          <a:p>
            <a:r>
              <a:rPr lang="en-US" dirty="0">
                <a:latin typeface="BentonSans Light" panose="02000503000000020004" pitchFamily="2" charset="77"/>
              </a:rPr>
              <a:t>National Institute for Staff and Organizational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F6152-9205-7A45-8BCB-D658AA795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-1458095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4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71B60E5-716B-474F-AD6F-2F0E975D5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320" y="1284174"/>
            <a:ext cx="10577384" cy="4919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Nunito Sans" pitchFamily="2" charset="77"/>
              </a:rPr>
              <a:t>AGENDA</a:t>
            </a:r>
          </a:p>
          <a:p>
            <a:pPr marL="0" indent="0">
              <a:buNone/>
            </a:pPr>
            <a:r>
              <a:rPr lang="en-US" sz="2800" i="1" dirty="0">
                <a:latin typeface="Nunito Sans" pitchFamily="2" charset="77"/>
              </a:rPr>
              <a:t>Innovation Abstracts </a:t>
            </a:r>
          </a:p>
          <a:p>
            <a:pPr marL="0" indent="0">
              <a:buNone/>
            </a:pPr>
            <a:r>
              <a:rPr lang="en-US" sz="2800" i="1" dirty="0">
                <a:latin typeface="Nunito Sans" pitchFamily="2" charset="77"/>
              </a:rPr>
              <a:t>The NISOD Papers</a:t>
            </a:r>
          </a:p>
          <a:p>
            <a:pPr marL="0" indent="0">
              <a:buNone/>
            </a:pPr>
            <a:r>
              <a:rPr lang="en-US" sz="2800" dirty="0">
                <a:latin typeface="Nunito Sans" pitchFamily="2" charset="77"/>
              </a:rPr>
              <a:t>#</a:t>
            </a:r>
            <a:r>
              <a:rPr lang="en-US" sz="2800" dirty="0" err="1">
                <a:latin typeface="Nunito Sans" pitchFamily="2" charset="77"/>
              </a:rPr>
              <a:t>NISODProfiles</a:t>
            </a:r>
            <a:endParaRPr lang="en-US" sz="2800" dirty="0">
              <a:latin typeface="Nunito Sans" pitchFamily="2" charset="77"/>
            </a:endParaRPr>
          </a:p>
          <a:p>
            <a:pPr marL="0" indent="0">
              <a:buNone/>
            </a:pPr>
            <a:r>
              <a:rPr lang="en-US" sz="2800" dirty="0">
                <a:latin typeface="Nunito Sans" pitchFamily="2" charset="77"/>
              </a:rPr>
              <a:t>Member Spotlight</a:t>
            </a:r>
          </a:p>
          <a:p>
            <a:endParaRPr lang="en-US" dirty="0">
              <a:latin typeface="Nunito Sans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7E81C6-A1FE-6544-BA5E-14B00D830FA3}"/>
              </a:ext>
            </a:extLst>
          </p:cNvPr>
          <p:cNvSpPr/>
          <p:nvPr/>
        </p:nvSpPr>
        <p:spPr>
          <a:xfrm>
            <a:off x="321276" y="5436973"/>
            <a:ext cx="11541209" cy="11738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8770F5-EBDA-0444-8756-38A76125016D}"/>
              </a:ext>
            </a:extLst>
          </p:cNvPr>
          <p:cNvSpPr/>
          <p:nvPr/>
        </p:nvSpPr>
        <p:spPr>
          <a:xfrm>
            <a:off x="321276" y="531341"/>
            <a:ext cx="11541210" cy="6079524"/>
          </a:xfrm>
          <a:prstGeom prst="rect">
            <a:avLst/>
          </a:prstGeom>
          <a:noFill/>
          <a:ln w="38100">
            <a:solidFill>
              <a:srgbClr val="D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46771-C987-0E4A-AB17-8F4D7E990569}"/>
              </a:ext>
            </a:extLst>
          </p:cNvPr>
          <p:cNvSpPr txBox="1"/>
          <p:nvPr/>
        </p:nvSpPr>
        <p:spPr>
          <a:xfrm>
            <a:off x="5882640" y="5603453"/>
            <a:ext cx="622706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Benton Sans" panose="02000504020000020004" pitchFamily="2" charset="77"/>
              </a:rPr>
              <a:t>National Institute for Staff and Organizational Development</a:t>
            </a:r>
          </a:p>
          <a:p>
            <a:r>
              <a:rPr lang="en-US" sz="1400" dirty="0">
                <a:solidFill>
                  <a:schemeClr val="bg1"/>
                </a:solidFill>
                <a:latin typeface="BentonSans Book" panose="02000503000000020004" pitchFamily="2" charset="77"/>
              </a:rPr>
              <a:t>The University of Texas at Austin</a:t>
            </a:r>
          </a:p>
          <a:p>
            <a:r>
              <a:rPr lang="en-US" sz="1400" b="1" dirty="0" err="1">
                <a:solidFill>
                  <a:schemeClr val="bg1"/>
                </a:solidFill>
                <a:latin typeface="Benton Sans" panose="02000504020000020004" pitchFamily="2" charset="77"/>
              </a:rPr>
              <a:t>nisod.org</a:t>
            </a:r>
            <a:endParaRPr lang="en-US" sz="1400" b="1" dirty="0">
              <a:solidFill>
                <a:schemeClr val="bg1"/>
              </a:solidFill>
              <a:latin typeface="Benton Sans" panose="02000504020000020004" pitchFamily="2" charset="77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172AB-1ADB-0E4E-A194-DBF6954E8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380" y="3908282"/>
            <a:ext cx="3579125" cy="463180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B603FE-DDBA-C74F-829A-56CB74B738A9}"/>
              </a:ext>
            </a:extLst>
          </p:cNvPr>
          <p:cNvCxnSpPr/>
          <p:nvPr/>
        </p:nvCxnSpPr>
        <p:spPr>
          <a:xfrm>
            <a:off x="1618488" y="1856232"/>
            <a:ext cx="632764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49A9CA-282E-4744-BD15-A424C572429A}"/>
              </a:ext>
            </a:extLst>
          </p:cNvPr>
          <p:cNvSpPr txBox="1"/>
          <p:nvPr/>
        </p:nvSpPr>
        <p:spPr>
          <a:xfrm>
            <a:off x="6605080" y="4941649"/>
            <a:ext cx="4280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BentonSans Book" panose="02000503000000020004" pitchFamily="2" charset="77"/>
              </a:rPr>
              <a:t>Brigitte Pentecost, </a:t>
            </a:r>
            <a:r>
              <a:rPr lang="en-US" sz="1200" i="1" dirty="0">
                <a:latin typeface="Nunito Sans" pitchFamily="2" charset="77"/>
              </a:rPr>
              <a:t>Publications and Communications Manager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D13466-E2D9-1D42-8DCF-3C1C31B44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180" y="1876910"/>
            <a:ext cx="2149021" cy="3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9211D-29E9-074D-AD68-1E50C023C1D0}"/>
              </a:ext>
            </a:extLst>
          </p:cNvPr>
          <p:cNvSpPr/>
          <p:nvPr/>
        </p:nvSpPr>
        <p:spPr>
          <a:xfrm>
            <a:off x="321276" y="531341"/>
            <a:ext cx="11541210" cy="607952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71B60E5-716B-474F-AD6F-2F0E975D5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59" y="2638044"/>
            <a:ext cx="10577384" cy="3552691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latin typeface="Nunito Sans" pitchFamily="2" charset="77"/>
              </a:rPr>
              <a:t>Innovation Abstracts </a:t>
            </a:r>
            <a:r>
              <a:rPr lang="en-US" dirty="0">
                <a:latin typeface="Nunito Sans" pitchFamily="2" charset="77"/>
              </a:rPr>
              <a:t>is NISOD’s flagship publication.</a:t>
            </a:r>
          </a:p>
          <a:p>
            <a:r>
              <a:rPr lang="en-US" dirty="0">
                <a:latin typeface="Nunito Sans" pitchFamily="2" charset="77"/>
              </a:rPr>
              <a:t>Pieces present ideas about programs, projects, and strategies that will improve your students’ learning and engagement.</a:t>
            </a:r>
          </a:p>
          <a:p>
            <a:pPr lvl="1"/>
            <a:r>
              <a:rPr lang="en-US" dirty="0">
                <a:latin typeface="Nunito Sans" pitchFamily="2" charset="77"/>
              </a:rPr>
              <a:t>Pieces are faculty-focused</a:t>
            </a:r>
          </a:p>
          <a:p>
            <a:r>
              <a:rPr lang="en-US" dirty="0">
                <a:latin typeface="Nunito Sans" pitchFamily="2" charset="77"/>
              </a:rPr>
              <a:t>Accessed through the link in our weekly member newsletter, </a:t>
            </a:r>
            <a:r>
              <a:rPr lang="en-US" b="1" i="1" dirty="0">
                <a:latin typeface="Nunito Sans Black" pitchFamily="2" charset="77"/>
                <a:hlinkClick r:id="rId2"/>
              </a:rPr>
              <a:t>NISODirect</a:t>
            </a:r>
            <a:r>
              <a:rPr lang="en-US" dirty="0">
                <a:latin typeface="Nunito Sans" pitchFamily="2" charset="77"/>
              </a:rPr>
              <a:t>, and the </a:t>
            </a:r>
            <a:r>
              <a:rPr lang="en-US" b="1" dirty="0">
                <a:latin typeface="Nunito Sans Black" pitchFamily="2" charset="77"/>
                <a:hlinkClick r:id="rId3"/>
              </a:rPr>
              <a:t>archives section</a:t>
            </a:r>
            <a:r>
              <a:rPr lang="en-US" dirty="0">
                <a:latin typeface="Nunito Sans" pitchFamily="2" charset="77"/>
              </a:rPr>
              <a:t> of our website.</a:t>
            </a:r>
          </a:p>
          <a:p>
            <a:pPr lvl="1"/>
            <a:r>
              <a:rPr lang="en-US" dirty="0">
                <a:latin typeface="Nunito Sans" pitchFamily="2" charset="77"/>
              </a:rPr>
              <a:t>Example of our weekly newsletter: </a:t>
            </a:r>
            <a:r>
              <a:rPr lang="en-US" dirty="0">
                <a:hlinkClick r:id="rId4"/>
              </a:rPr>
              <a:t>https://conta.cc/2JBJ3MC</a:t>
            </a:r>
            <a:r>
              <a:rPr lang="en-US" dirty="0"/>
              <a:t> </a:t>
            </a:r>
            <a:r>
              <a:rPr lang="en-US" dirty="0">
                <a:latin typeface="Nunito Sans" pitchFamily="2" charset="77"/>
              </a:rPr>
              <a:t>(must be at a member college to receive)</a:t>
            </a:r>
          </a:p>
          <a:p>
            <a:r>
              <a:rPr lang="en-US" b="1" dirty="0">
                <a:latin typeface="Nunito Sans Black" pitchFamily="2" charset="77"/>
                <a:hlinkClick r:id="rId5"/>
              </a:rPr>
              <a:t>Author Guidelines</a:t>
            </a:r>
            <a:r>
              <a:rPr lang="en-US" dirty="0">
                <a:latin typeface="Nunito Sans" pitchFamily="2" charset="77"/>
              </a:rPr>
              <a:t> for submitting to </a:t>
            </a:r>
            <a:r>
              <a:rPr lang="en-US" i="1" dirty="0">
                <a:latin typeface="Nunito Sans" pitchFamily="2" charset="77"/>
              </a:rPr>
              <a:t>Innovation Abstracts </a:t>
            </a:r>
            <a:r>
              <a:rPr lang="en-US" dirty="0">
                <a:latin typeface="Nunito Sans" pitchFamily="2" charset="77"/>
              </a:rPr>
              <a:t>(there are also samples at the bottom of this page).</a:t>
            </a:r>
            <a:endParaRPr lang="en-US" i="1" dirty="0">
              <a:latin typeface="Nunito Sans" pitchFamily="2" charset="77"/>
            </a:endParaRPr>
          </a:p>
          <a:p>
            <a:r>
              <a:rPr lang="en-US" dirty="0">
                <a:latin typeface="Nunito Sans" pitchFamily="2" charset="77"/>
              </a:rPr>
              <a:t>Useful blog piece: </a:t>
            </a:r>
            <a:r>
              <a:rPr lang="en-US" b="1" i="1" dirty="0">
                <a:latin typeface="Nunito Sans Black" pitchFamily="2" charset="77"/>
                <a:hlinkClick r:id="rId6"/>
              </a:rPr>
              <a:t>Innovation Abstracts </a:t>
            </a:r>
            <a:r>
              <a:rPr lang="en-US" b="1" dirty="0">
                <a:latin typeface="Nunito Sans Black" pitchFamily="2" charset="77"/>
                <a:hlinkClick r:id="rId6"/>
              </a:rPr>
              <a:t>- The 411</a:t>
            </a:r>
            <a:endParaRPr lang="en-US" b="1" dirty="0">
              <a:latin typeface="Nunito Sans Black" pitchFamily="2" charset="77"/>
            </a:endParaRPr>
          </a:p>
          <a:p>
            <a:pPr lvl="1"/>
            <a:r>
              <a:rPr lang="en-US" dirty="0">
                <a:latin typeface="Nunito Sans" pitchFamily="2" charset="77"/>
              </a:rPr>
              <a:t>Note: </a:t>
            </a:r>
            <a:r>
              <a:rPr lang="en-US" i="1" dirty="0">
                <a:latin typeface="Nunito Sans" pitchFamily="2" charset="77"/>
              </a:rPr>
              <a:t>Innovation Abstracts </a:t>
            </a:r>
            <a:r>
              <a:rPr lang="en-US" dirty="0">
                <a:latin typeface="Nunito Sans" pitchFamily="2" charset="77"/>
              </a:rPr>
              <a:t>authors receive $50 towards registration for our annual conference</a:t>
            </a:r>
            <a:endParaRPr lang="en-US" b="1" dirty="0">
              <a:latin typeface="Nunito Sans Black" pitchFamily="2" charset="77"/>
            </a:endParaRPr>
          </a:p>
          <a:p>
            <a:pPr marL="0" indent="0">
              <a:buNone/>
            </a:pPr>
            <a:endParaRPr lang="en-US" dirty="0">
              <a:latin typeface="Nunito Sans" pitchFamily="2" charset="77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A62D3298-83F1-3949-9184-B9A40E966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881" y="247133"/>
            <a:ext cx="762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3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9211D-29E9-074D-AD68-1E50C023C1D0}"/>
              </a:ext>
            </a:extLst>
          </p:cNvPr>
          <p:cNvSpPr/>
          <p:nvPr/>
        </p:nvSpPr>
        <p:spPr>
          <a:xfrm>
            <a:off x="321276" y="531341"/>
            <a:ext cx="11541210" cy="607952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FC24B-7655-F24E-A851-59C03D78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64635"/>
            <a:ext cx="7620000" cy="1905000"/>
          </a:xfrm>
          <a:prstGeom prst="rect">
            <a:avLst/>
          </a:prstGeom>
        </p:spPr>
      </p:pic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A2A85CFE-875D-1A4C-BB78-AB88F0890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59" y="2638044"/>
            <a:ext cx="10577384" cy="3552691"/>
          </a:xfrm>
        </p:spPr>
        <p:txBody>
          <a:bodyPr>
            <a:normAutofit/>
          </a:bodyPr>
          <a:lstStyle/>
          <a:p>
            <a:r>
              <a:rPr lang="en-US" i="1" dirty="0">
                <a:latin typeface="Nunito Sans" pitchFamily="2" charset="77"/>
              </a:rPr>
              <a:t>The NISOD Papers </a:t>
            </a:r>
            <a:r>
              <a:rPr lang="en-US" dirty="0">
                <a:latin typeface="Nunito Sans" pitchFamily="2" charset="77"/>
              </a:rPr>
              <a:t>is NISOD’s version of a white paper series and educates our audience or explains a particular issue relevant to community and technical college educators. </a:t>
            </a:r>
          </a:p>
          <a:p>
            <a:r>
              <a:rPr lang="en-US" dirty="0">
                <a:latin typeface="Nunito Sans" pitchFamily="2" charset="77"/>
              </a:rPr>
              <a:t>Pieces present ideas about professional development, emerging technologies, crisis communication, education reform, and more.</a:t>
            </a:r>
          </a:p>
          <a:p>
            <a:pPr lvl="1"/>
            <a:r>
              <a:rPr lang="en-US" dirty="0">
                <a:latin typeface="Nunito Sans" pitchFamily="2" charset="77"/>
              </a:rPr>
              <a:t>Pieces can be institution-focused </a:t>
            </a:r>
          </a:p>
          <a:p>
            <a:r>
              <a:rPr lang="en-US" dirty="0">
                <a:latin typeface="Nunito Sans" pitchFamily="2" charset="77"/>
              </a:rPr>
              <a:t>Accessed through the link in our weekly member newsletter, </a:t>
            </a:r>
            <a:r>
              <a:rPr lang="en-US" b="1" i="1" dirty="0">
                <a:latin typeface="Nunito Sans Black" pitchFamily="2" charset="77"/>
                <a:hlinkClick r:id="rId3"/>
              </a:rPr>
              <a:t>NISODirect</a:t>
            </a:r>
            <a:r>
              <a:rPr lang="en-US" dirty="0">
                <a:latin typeface="Nunito Sans" pitchFamily="2" charset="77"/>
              </a:rPr>
              <a:t>; the monthly nonmember email; and the </a:t>
            </a:r>
            <a:r>
              <a:rPr lang="en-US" b="1" dirty="0">
                <a:latin typeface="Nunito Sans Black" pitchFamily="2" charset="77"/>
                <a:hlinkClick r:id="rId4"/>
              </a:rPr>
              <a:t>archives section</a:t>
            </a:r>
            <a:r>
              <a:rPr lang="en-US" dirty="0">
                <a:latin typeface="Nunito Sans" pitchFamily="2" charset="77"/>
              </a:rPr>
              <a:t> of our website.</a:t>
            </a:r>
          </a:p>
          <a:p>
            <a:pPr lvl="1"/>
            <a:r>
              <a:rPr lang="en-US" dirty="0">
                <a:latin typeface="Nunito Sans" pitchFamily="2" charset="77"/>
              </a:rPr>
              <a:t>Example of our nonmember newsletter: </a:t>
            </a:r>
            <a:r>
              <a:rPr lang="en-US" dirty="0">
                <a:latin typeface="Nunito Sans" pitchFamily="2" charset="77"/>
                <a:hlinkClick r:id="rId5"/>
              </a:rPr>
              <a:t>https://conta.cc/2DEqxwG</a:t>
            </a:r>
            <a:r>
              <a:rPr lang="en-US" dirty="0">
                <a:latin typeface="Nunito Sans" pitchFamily="2" charset="77"/>
              </a:rPr>
              <a:t> (anyone at a nonmember college can receive)</a:t>
            </a:r>
          </a:p>
          <a:p>
            <a:r>
              <a:rPr lang="en-US" b="1" dirty="0">
                <a:latin typeface="Nunito Sans Black" pitchFamily="2" charset="77"/>
                <a:hlinkClick r:id="rId6"/>
              </a:rPr>
              <a:t>Author Guidelines</a:t>
            </a:r>
            <a:r>
              <a:rPr lang="en-US" dirty="0">
                <a:latin typeface="Nunito Sans" pitchFamily="2" charset="77"/>
              </a:rPr>
              <a:t> for submitting to </a:t>
            </a:r>
            <a:r>
              <a:rPr lang="en-US" i="1" dirty="0">
                <a:latin typeface="Nunito Sans" pitchFamily="2" charset="77"/>
              </a:rPr>
              <a:t>The NISOD Papers.</a:t>
            </a:r>
          </a:p>
        </p:txBody>
      </p:sp>
    </p:spTree>
    <p:extLst>
      <p:ext uri="{BB962C8B-B14F-4D97-AF65-F5344CB8AC3E}">
        <p14:creationId xmlns:p14="http://schemas.microsoft.com/office/powerpoint/2010/main" val="2731976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9211D-29E9-074D-AD68-1E50C023C1D0}"/>
              </a:ext>
            </a:extLst>
          </p:cNvPr>
          <p:cNvSpPr/>
          <p:nvPr/>
        </p:nvSpPr>
        <p:spPr>
          <a:xfrm>
            <a:off x="321276" y="531341"/>
            <a:ext cx="11541210" cy="607952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5B7F70F0-DD21-C041-96EE-DCA9EF90B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59" y="2638044"/>
            <a:ext cx="7893666" cy="3552691"/>
          </a:xfrm>
        </p:spPr>
        <p:txBody>
          <a:bodyPr>
            <a:normAutofit/>
          </a:bodyPr>
          <a:lstStyle/>
          <a:p>
            <a:r>
              <a:rPr lang="en-US" dirty="0">
                <a:latin typeface="Nunito Sans" pitchFamily="2" charset="77"/>
              </a:rPr>
              <a:t>#</a:t>
            </a:r>
            <a:r>
              <a:rPr lang="en-US" dirty="0" err="1">
                <a:latin typeface="Nunito Sans" pitchFamily="2" charset="77"/>
              </a:rPr>
              <a:t>NISODProfiles</a:t>
            </a:r>
            <a:r>
              <a:rPr lang="en-US" dirty="0">
                <a:latin typeface="Nunito Sans" pitchFamily="2" charset="77"/>
              </a:rPr>
              <a:t> are profile pieces of individuals, groups, or programs at NISOD member colleges.</a:t>
            </a:r>
          </a:p>
          <a:p>
            <a:r>
              <a:rPr lang="en-US" dirty="0">
                <a:latin typeface="Nunito Sans" pitchFamily="2" charset="77"/>
              </a:rPr>
              <a:t>They serve as a way to connect our audience to colleagues. </a:t>
            </a:r>
          </a:p>
          <a:p>
            <a:r>
              <a:rPr lang="en-US" dirty="0">
                <a:latin typeface="Nunito Sans" pitchFamily="2" charset="77"/>
              </a:rPr>
              <a:t>Posts and profiles are currently accessed through our </a:t>
            </a:r>
            <a:r>
              <a:rPr lang="en-US" b="1" dirty="0">
                <a:latin typeface="Nunito Sans Black" pitchFamily="2" charset="77"/>
                <a:hlinkClick r:id="rId2"/>
              </a:rPr>
              <a:t>Instagram</a:t>
            </a:r>
            <a:r>
              <a:rPr lang="en-US" dirty="0">
                <a:latin typeface="Nunito Sans" pitchFamily="2" charset="77"/>
              </a:rPr>
              <a:t> profile.</a:t>
            </a:r>
          </a:p>
          <a:p>
            <a:r>
              <a:rPr lang="en-US" dirty="0">
                <a:latin typeface="Nunito Sans" pitchFamily="2" charset="77"/>
              </a:rPr>
              <a:t>We just opened a </a:t>
            </a:r>
            <a:r>
              <a:rPr lang="en-US" b="1" dirty="0">
                <a:latin typeface="Nunito Sans Black" pitchFamily="2" charset="77"/>
                <a:hlinkClick r:id="rId3"/>
              </a:rPr>
              <a:t>submission page</a:t>
            </a:r>
            <a:r>
              <a:rPr lang="en-US" b="1" dirty="0">
                <a:latin typeface="Nunito Sans Black" pitchFamily="2" charset="77"/>
              </a:rPr>
              <a:t> </a:t>
            </a:r>
            <a:r>
              <a:rPr lang="en-US" dirty="0">
                <a:latin typeface="Nunito Sans" pitchFamily="2" charset="77"/>
              </a:rPr>
              <a:t>for public use.</a:t>
            </a:r>
          </a:p>
          <a:p>
            <a:endParaRPr lang="en-US" i="1" dirty="0">
              <a:latin typeface="Nunito Sans" pitchFamily="2" charset="77"/>
            </a:endParaRPr>
          </a:p>
          <a:p>
            <a:pPr marL="0" indent="0">
              <a:buNone/>
            </a:pPr>
            <a:r>
              <a:rPr lang="en-US" i="1" dirty="0" err="1">
                <a:latin typeface="Nunito Sans" pitchFamily="2" charset="77"/>
              </a:rPr>
              <a:t>Psst</a:t>
            </a:r>
            <a:r>
              <a:rPr lang="en-US" i="1" dirty="0">
                <a:latin typeface="Nunito Sans" pitchFamily="2" charset="77"/>
              </a:rPr>
              <a:t>! </a:t>
            </a:r>
            <a:r>
              <a:rPr lang="en-US" dirty="0">
                <a:latin typeface="Nunito Sans" pitchFamily="2" charset="77"/>
              </a:rPr>
              <a:t>Follow our Instagram (@</a:t>
            </a:r>
            <a:r>
              <a:rPr lang="en-US" b="1" dirty="0" err="1">
                <a:latin typeface="Nunito Sans" pitchFamily="2" charset="77"/>
              </a:rPr>
              <a:t>nisod_org</a:t>
            </a:r>
            <a:r>
              <a:rPr lang="en-US" dirty="0">
                <a:latin typeface="Nunito Sans" pitchFamily="2" charset="77"/>
              </a:rPr>
              <a:t>) for #</a:t>
            </a:r>
            <a:r>
              <a:rPr lang="en-US" dirty="0" err="1">
                <a:latin typeface="Nunito Sans" pitchFamily="2" charset="77"/>
              </a:rPr>
              <a:t>commcollegeviews</a:t>
            </a:r>
            <a:r>
              <a:rPr lang="en-US" dirty="0">
                <a:latin typeface="Nunito Sans" pitchFamily="2" charset="77"/>
              </a:rPr>
              <a:t>, giveaways, games, inspirational quotes, and more.</a:t>
            </a:r>
            <a:endParaRPr lang="en-US" i="1" dirty="0">
              <a:latin typeface="Nunito Sans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7E509-1660-8145-8425-C404087A2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59" y="185351"/>
            <a:ext cx="3808079" cy="2211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4D643-7779-E84A-BE3A-E89DD8D7C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215" y="-790956"/>
            <a:ext cx="3913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8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E935F0F-949D-7243-95D9-5ACAF9502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011" y="0"/>
            <a:ext cx="4500052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40DC67-6A22-4648-878C-9E247C2EC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98" y="0"/>
            <a:ext cx="4500052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8B7DAC-1795-1A48-B784-05C2BBA62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36822"/>
            <a:ext cx="4483767" cy="78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9211D-29E9-074D-AD68-1E50C023C1D0}"/>
              </a:ext>
            </a:extLst>
          </p:cNvPr>
          <p:cNvSpPr/>
          <p:nvPr/>
        </p:nvSpPr>
        <p:spPr>
          <a:xfrm>
            <a:off x="321276" y="531341"/>
            <a:ext cx="11541210" cy="607952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5B7F70F0-DD21-C041-96EE-DCA9EF90B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58" y="2638044"/>
            <a:ext cx="10429103" cy="3552691"/>
          </a:xfrm>
        </p:spPr>
        <p:txBody>
          <a:bodyPr>
            <a:normAutofit/>
          </a:bodyPr>
          <a:lstStyle/>
          <a:p>
            <a:r>
              <a:rPr lang="en-US" dirty="0">
                <a:latin typeface="Nunito Sans" pitchFamily="2" charset="77"/>
              </a:rPr>
              <a:t>Member Spotlights are are profile pieces of our member colleges.</a:t>
            </a:r>
          </a:p>
          <a:p>
            <a:r>
              <a:rPr lang="en-US" dirty="0">
                <a:latin typeface="Nunito Sans" pitchFamily="2" charset="77"/>
              </a:rPr>
              <a:t>They serve as a way to connect member colleges to our audience to share their experience with NISOD and any exciting news on campus. </a:t>
            </a:r>
          </a:p>
          <a:p>
            <a:r>
              <a:rPr lang="en-US" dirty="0">
                <a:latin typeface="Nunito Sans" pitchFamily="2" charset="77"/>
              </a:rPr>
              <a:t>Spotlight posts are accessed through our </a:t>
            </a:r>
            <a:r>
              <a:rPr lang="en-US" b="1" dirty="0">
                <a:latin typeface="Nunito Sans Black" pitchFamily="2" charset="77"/>
                <a:hlinkClick r:id="rId2"/>
              </a:rPr>
              <a:t>blog</a:t>
            </a:r>
            <a:r>
              <a:rPr lang="en-US" b="1" dirty="0">
                <a:latin typeface="Nunito Sans Black" pitchFamily="2" charset="77"/>
              </a:rPr>
              <a:t> </a:t>
            </a:r>
            <a:r>
              <a:rPr lang="en-US" dirty="0">
                <a:latin typeface="Nunito Sans" pitchFamily="2" charset="77"/>
              </a:rPr>
              <a:t>and the link in our weekly member newsletter, </a:t>
            </a:r>
            <a:r>
              <a:rPr lang="en-US" b="1" i="1" dirty="0">
                <a:latin typeface="Nunito Sans Black" pitchFamily="2" charset="77"/>
                <a:hlinkClick r:id="rId3"/>
              </a:rPr>
              <a:t>NISODirect</a:t>
            </a:r>
            <a:r>
              <a:rPr lang="en-US" dirty="0">
                <a:latin typeface="Nunito Sans" pitchFamily="2" charset="77"/>
              </a:rPr>
              <a:t>.</a:t>
            </a:r>
          </a:p>
          <a:p>
            <a:r>
              <a:rPr lang="en-US" dirty="0">
                <a:latin typeface="Nunito Sans" pitchFamily="2" charset="77"/>
              </a:rPr>
              <a:t>We actively solicit Member Spotlight submissions, but you are 100% welcome to email me if you’re interested in spotlighting your college and I’ll get in touch with your </a:t>
            </a:r>
            <a:r>
              <a:rPr lang="en-US">
                <a:latin typeface="Nunito Sans" pitchFamily="2" charset="77"/>
              </a:rPr>
              <a:t>campus Liaison.</a:t>
            </a:r>
            <a:endParaRPr lang="en-US" dirty="0">
              <a:latin typeface="Nunito Sans" pitchFamily="2" charset="77"/>
            </a:endParaRPr>
          </a:p>
          <a:p>
            <a:r>
              <a:rPr lang="en-US" dirty="0">
                <a:latin typeface="Nunito Sans" pitchFamily="2" charset="77"/>
              </a:rPr>
              <a:t>Here is a </a:t>
            </a:r>
            <a:r>
              <a:rPr lang="en-US" b="1" dirty="0">
                <a:latin typeface="Nunito Sans Black" pitchFamily="2" charset="77"/>
                <a:hlinkClick r:id="rId4"/>
              </a:rPr>
              <a:t>recent example</a:t>
            </a:r>
            <a:r>
              <a:rPr lang="en-US" b="1" dirty="0">
                <a:latin typeface="Nunito Sans Black" pitchFamily="2" charset="77"/>
              </a:rPr>
              <a:t> </a:t>
            </a:r>
            <a:r>
              <a:rPr lang="en-US" dirty="0">
                <a:latin typeface="Nunito Sans" pitchFamily="2" charset="77"/>
              </a:rPr>
              <a:t>of a NISOD Member Spotlight.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7E509-1660-8145-8425-C404087A2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59" y="185351"/>
            <a:ext cx="3808079" cy="2211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DAAD7-CE12-5349-9C4F-9B18A3031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259" y="185351"/>
            <a:ext cx="3808079" cy="221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71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5CD3-9B86-9F40-A177-7280DFAD532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>
                <a:latin typeface="BentonSans Book" panose="02000503000000020004" pitchFamily="2" charset="77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A7B58-84F6-C948-ABD7-3A31CA63E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184" y="2790444"/>
            <a:ext cx="3650680" cy="3696853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 b="1" dirty="0">
                <a:latin typeface="Nunito Sans" pitchFamily="2" charset="77"/>
              </a:rPr>
              <a:t>Quick Links</a:t>
            </a:r>
          </a:p>
          <a:p>
            <a:pPr marL="0" indent="0" algn="r">
              <a:buNone/>
            </a:pPr>
            <a:r>
              <a:rPr lang="en-US" i="1" dirty="0">
                <a:latin typeface="Nunito Sans" pitchFamily="2" charset="77"/>
              </a:rPr>
              <a:t>Innovation Abstracts</a:t>
            </a:r>
            <a:br>
              <a:rPr lang="en-US" i="1" dirty="0">
                <a:latin typeface="Nunito Sans" pitchFamily="2" charset="77"/>
              </a:rPr>
            </a:br>
            <a:r>
              <a:rPr lang="en-US" dirty="0">
                <a:latin typeface="Nunito Sans" pitchFamily="2" charset="77"/>
                <a:hlinkClick r:id="rId2"/>
              </a:rPr>
              <a:t>Author Guidelines</a:t>
            </a:r>
            <a:endParaRPr lang="en-US" dirty="0">
              <a:latin typeface="Nunito Sans" pitchFamily="2" charset="77"/>
            </a:endParaRPr>
          </a:p>
          <a:p>
            <a:pPr marL="0" indent="0" algn="r">
              <a:buNone/>
            </a:pPr>
            <a:endParaRPr lang="en-US" dirty="0">
              <a:latin typeface="Nunito Sans" pitchFamily="2" charset="77"/>
            </a:endParaRPr>
          </a:p>
          <a:p>
            <a:pPr marL="0" indent="0" algn="r">
              <a:buNone/>
            </a:pPr>
            <a:r>
              <a:rPr lang="en-US" i="1" dirty="0">
                <a:latin typeface="Nunito Sans" pitchFamily="2" charset="77"/>
              </a:rPr>
              <a:t>The NISOD Papers </a:t>
            </a:r>
            <a:br>
              <a:rPr lang="en-US" i="1" dirty="0">
                <a:latin typeface="Nunito Sans" pitchFamily="2" charset="77"/>
              </a:rPr>
            </a:br>
            <a:r>
              <a:rPr lang="en-US" dirty="0">
                <a:latin typeface="Nunito Sans" pitchFamily="2" charset="77"/>
                <a:hlinkClick r:id="rId3"/>
              </a:rPr>
              <a:t>Author Guidelines</a:t>
            </a:r>
            <a:endParaRPr lang="en-US" dirty="0">
              <a:latin typeface="Nunito Sans" pitchFamily="2" charset="77"/>
            </a:endParaRPr>
          </a:p>
          <a:p>
            <a:pPr marL="0" indent="0" algn="r">
              <a:buNone/>
            </a:pPr>
            <a:endParaRPr lang="en-US" dirty="0">
              <a:latin typeface="Nunito Sans" pitchFamily="2" charset="77"/>
            </a:endParaRPr>
          </a:p>
          <a:p>
            <a:pPr marL="0" indent="0" algn="r">
              <a:buNone/>
            </a:pPr>
            <a:r>
              <a:rPr lang="en-US" dirty="0">
                <a:latin typeface="Nunito Sans" pitchFamily="2" charset="77"/>
              </a:rPr>
              <a:t>#</a:t>
            </a:r>
            <a:r>
              <a:rPr lang="en-US" dirty="0" err="1">
                <a:latin typeface="Nunito Sans" pitchFamily="2" charset="77"/>
              </a:rPr>
              <a:t>NISODProfiles</a:t>
            </a:r>
            <a:br>
              <a:rPr lang="en-US" dirty="0">
                <a:latin typeface="Nunito Sans" pitchFamily="2" charset="77"/>
              </a:rPr>
            </a:br>
            <a:r>
              <a:rPr lang="en-US" dirty="0">
                <a:latin typeface="Nunito Sans" pitchFamily="2" charset="77"/>
                <a:hlinkClick r:id="rId4"/>
              </a:rPr>
              <a:t>Submission Page</a:t>
            </a:r>
            <a:endParaRPr lang="en-US" dirty="0">
              <a:latin typeface="Nunito Sans" pitchFamily="2" charset="77"/>
            </a:endParaRPr>
          </a:p>
          <a:p>
            <a:pPr marL="0" indent="0" algn="r">
              <a:buNone/>
            </a:pPr>
            <a:endParaRPr lang="en-US" dirty="0">
              <a:latin typeface="Nunito Sans" pitchFamily="2" charset="77"/>
            </a:endParaRPr>
          </a:p>
          <a:p>
            <a:pPr marL="0" indent="0" algn="r">
              <a:buNone/>
            </a:pPr>
            <a:r>
              <a:rPr lang="en-US" dirty="0">
                <a:latin typeface="Nunito Sans" pitchFamily="2" charset="77"/>
              </a:rPr>
              <a:t>Sample</a:t>
            </a:r>
            <a:br>
              <a:rPr lang="en-US" dirty="0">
                <a:latin typeface="Nunito Sans" pitchFamily="2" charset="77"/>
              </a:rPr>
            </a:br>
            <a:r>
              <a:rPr lang="en-US" dirty="0">
                <a:latin typeface="Nunito Sans" pitchFamily="2" charset="77"/>
                <a:hlinkClick r:id="rId5"/>
              </a:rPr>
              <a:t>Member Spotlight</a:t>
            </a:r>
            <a:endParaRPr lang="en-US" dirty="0">
              <a:latin typeface="Nunito Sans" pitchFamily="2" charset="77"/>
            </a:endParaRPr>
          </a:p>
          <a:p>
            <a:pPr marL="0" indent="0" algn="r">
              <a:buNone/>
            </a:pPr>
            <a:endParaRPr lang="en-US" dirty="0">
              <a:latin typeface="Nunito Sans" pitchFamily="2" charset="77"/>
            </a:endParaRPr>
          </a:p>
          <a:p>
            <a:pPr marL="0" indent="0" algn="r">
              <a:buNone/>
            </a:pPr>
            <a:endParaRPr lang="en-US" dirty="0">
              <a:latin typeface="Nunito Sans" pitchFamily="2" charset="77"/>
            </a:endParaRPr>
          </a:p>
          <a:p>
            <a:pPr marL="0" indent="0" algn="r">
              <a:buNone/>
            </a:pPr>
            <a:endParaRPr lang="en-US" dirty="0">
              <a:latin typeface="Nunito Sans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9D521A-FCBB-354B-80DE-150551F1F4A6}"/>
              </a:ext>
            </a:extLst>
          </p:cNvPr>
          <p:cNvSpPr txBox="1">
            <a:spLocks/>
          </p:cNvSpPr>
          <p:nvPr/>
        </p:nvSpPr>
        <p:spPr>
          <a:xfrm>
            <a:off x="2231136" y="2790444"/>
            <a:ext cx="3803080" cy="3523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Nunito Sans" pitchFamily="2" charset="77"/>
              </a:rPr>
              <a:t>Contact Information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Nunito Sans" pitchFamily="2" charset="77"/>
              </a:rPr>
              <a:t>Brigitte Pentecost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Nunito Sans" pitchFamily="2" charset="77"/>
                <a:hlinkClick r:id="rId6"/>
              </a:rPr>
              <a:t>brigitte@nisod.org</a:t>
            </a:r>
            <a:r>
              <a:rPr lang="en-US" dirty="0">
                <a:latin typeface="Nunito Sans" pitchFamily="2" charset="77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Nunito Sans" pitchFamily="2" charset="77"/>
              </a:rPr>
              <a:t>(512) 232-3867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Nunito Sans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Nunito Sans" pitchFamily="2" charset="77"/>
              </a:rPr>
              <a:t>Sign up for our…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Nunito Sans" pitchFamily="2" charset="77"/>
                <a:hlinkClick r:id="rId7"/>
              </a:rPr>
              <a:t>Member</a:t>
            </a:r>
            <a:r>
              <a:rPr lang="en-US" dirty="0">
                <a:latin typeface="Nunito Sans" pitchFamily="2" charset="77"/>
              </a:rPr>
              <a:t> email list</a:t>
            </a:r>
          </a:p>
          <a:p>
            <a:pPr marL="0" indent="0">
              <a:buNone/>
            </a:pPr>
            <a:r>
              <a:rPr lang="en-US" dirty="0">
                <a:latin typeface="Nunito Sans" pitchFamily="2" charset="77"/>
                <a:hlinkClick r:id="rId8"/>
              </a:rPr>
              <a:t>Nonmember</a:t>
            </a:r>
            <a:r>
              <a:rPr lang="en-US" dirty="0">
                <a:latin typeface="Nunito Sans" pitchFamily="2" charset="77"/>
              </a:rPr>
              <a:t> email list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660588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{4CC07608-CD51-7940-B369-A9B5836E540B}tf10001120</Template>
  <TotalTime>389</TotalTime>
  <Words>456</Words>
  <Application>Microsoft Macintosh PowerPoint</Application>
  <PresentationFormat>Widescreen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Benton Sans</vt:lpstr>
      <vt:lpstr>BentonSans</vt:lpstr>
      <vt:lpstr>BentonSans Book</vt:lpstr>
      <vt:lpstr>BentonSans Light</vt:lpstr>
      <vt:lpstr>Gill Sans MT</vt:lpstr>
      <vt:lpstr>Nunito Sans</vt:lpstr>
      <vt:lpstr>Nunito Sans Black</vt:lpstr>
      <vt:lpstr>Parcel</vt:lpstr>
      <vt:lpstr>  Informational Webinar:  NISOD 101: How to Engage  With NISOD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Informational Webinar:  NISOD 101: How to Engage With NISOD</dc:title>
  <dc:creator>Microsoft Office User</dc:creator>
  <cp:lastModifiedBy>Microsoft Office User</cp:lastModifiedBy>
  <cp:revision>37</cp:revision>
  <dcterms:created xsi:type="dcterms:W3CDTF">2019-03-11T16:25:59Z</dcterms:created>
  <dcterms:modified xsi:type="dcterms:W3CDTF">2019-03-27T17:48:08Z</dcterms:modified>
</cp:coreProperties>
</file>