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77" r:id="rId4"/>
    <p:sldId id="270" r:id="rId5"/>
    <p:sldId id="272" r:id="rId6"/>
    <p:sldId id="279" r:id="rId7"/>
    <p:sldId id="259" r:id="rId8"/>
    <p:sldId id="274" r:id="rId9"/>
    <p:sldId id="280" r:id="rId10"/>
    <p:sldId id="275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>
      <p:cViewPr varScale="1">
        <p:scale>
          <a:sx n="128" d="100"/>
          <a:sy n="128" d="100"/>
        </p:scale>
        <p:origin x="144" y="91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10/23/2018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10/23/2018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5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10/23/2018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10/23/2018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10/23/2018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10/23/2018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10/23/2018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452" y="1676400"/>
            <a:ext cx="5590160" cy="2514600"/>
          </a:xfrm>
        </p:spPr>
        <p:txBody>
          <a:bodyPr/>
          <a:lstStyle/>
          <a:p>
            <a:r>
              <a:rPr lang="en-US" sz="6600" dirty="0" smtClean="0"/>
              <a:t>2019 Call for Presentations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0024" y="5486400"/>
            <a:ext cx="6630988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Informational Webinar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Dr.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Edward J Leach,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Executive Director, NISOD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533400"/>
            <a:ext cx="3352800" cy="435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612" y="152400"/>
            <a:ext cx="9144000" cy="3505200"/>
          </a:xfrm>
        </p:spPr>
        <p:txBody>
          <a:bodyPr/>
          <a:lstStyle/>
          <a:p>
            <a:pPr algn="ctr"/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0612" y="373380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Dr. Edward J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Leach</a:t>
            </a:r>
          </a:p>
          <a:p>
            <a:pPr algn="ctr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Executive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Director, NISOD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ed@nisod.org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7012" y="457200"/>
            <a:ext cx="1158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National Institute for Staff and Organizational Development (NISOD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3212" y="1295400"/>
            <a:ext cx="7239000" cy="3048000"/>
          </a:xfrm>
        </p:spPr>
        <p:txBody>
          <a:bodyPr>
            <a:noAutofit/>
          </a:bodyPr>
          <a:lstStyle/>
          <a:p>
            <a:r>
              <a:rPr lang="en-US" sz="1400" dirty="0" smtClean="0"/>
              <a:t>Established in 1978</a:t>
            </a:r>
          </a:p>
          <a:p>
            <a:r>
              <a:rPr lang="en-US" sz="1400" dirty="0" smtClean="0"/>
              <a:t>The University of </a:t>
            </a:r>
            <a:r>
              <a:rPr lang="en-US" sz="1400" dirty="0"/>
              <a:t>Texas </a:t>
            </a:r>
            <a:r>
              <a:rPr lang="en-US" sz="1400" dirty="0" smtClean="0"/>
              <a:t>at Austin</a:t>
            </a:r>
          </a:p>
          <a:p>
            <a:r>
              <a:rPr lang="en-US" sz="1400" dirty="0" smtClean="0"/>
              <a:t>Mission</a:t>
            </a:r>
          </a:p>
          <a:p>
            <a:r>
              <a:rPr lang="en-US" sz="1400" dirty="0" smtClean="0"/>
              <a:t>Benefits and Resources</a:t>
            </a:r>
          </a:p>
          <a:p>
            <a:r>
              <a:rPr lang="en-US" sz="1400" dirty="0" smtClean="0"/>
              <a:t>www.nisod.org/benefits</a:t>
            </a:r>
            <a:endParaRPr lang="en-US" sz="1400" dirty="0"/>
          </a:p>
          <a:p>
            <a:r>
              <a:rPr lang="en-US" sz="1400" dirty="0" smtClean="0"/>
              <a:t>“</a:t>
            </a:r>
            <a:r>
              <a:rPr lang="en-US" sz="1400" dirty="0"/>
              <a:t>The country’s leading provider of professional development for community college faculty, staff, and administrators</a:t>
            </a:r>
            <a:r>
              <a:rPr lang="en-US" sz="1400" dirty="0" smtClean="0"/>
              <a:t>.” </a:t>
            </a:r>
            <a:r>
              <a:rPr lang="en-US" sz="1400" dirty="0"/>
              <a:t>American Association of Community </a:t>
            </a:r>
            <a:r>
              <a:rPr lang="en-US" sz="1400" dirty="0" smtClean="0"/>
              <a:t>Colleges (</a:t>
            </a:r>
            <a:r>
              <a:rPr lang="en-US" sz="1400" dirty="0"/>
              <a:t>February 8, 2016</a:t>
            </a:r>
            <a:r>
              <a:rPr lang="en-US" sz="1400" dirty="0" smtClean="0"/>
              <a:t>)</a:t>
            </a:r>
          </a:p>
        </p:txBody>
      </p:sp>
      <p:pic>
        <p:nvPicPr>
          <p:cNvPr id="3074" name="Picture 2" descr="NISOD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4648200"/>
            <a:ext cx="6191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12954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061" y="4619812"/>
            <a:ext cx="3535901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2812" y="1905000"/>
            <a:ext cx="10363200" cy="304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. . . the definitive </a:t>
            </a:r>
            <a:r>
              <a:rPr lang="en-US" sz="1400" dirty="0"/>
              <a:t>gathering of community and technical college educators passionate about teaching and </a:t>
            </a:r>
            <a:r>
              <a:rPr lang="en-US" sz="1400" dirty="0" smtClean="0"/>
              <a:t>learning!</a:t>
            </a:r>
          </a:p>
          <a:p>
            <a:pPr marL="0" indent="0">
              <a:buNone/>
            </a:pPr>
            <a:r>
              <a:rPr lang="en-US" sz="1400" dirty="0" smtClean="0"/>
              <a:t>Austin, Texas - Live </a:t>
            </a:r>
            <a:r>
              <a:rPr lang="en-US" sz="1400" dirty="0"/>
              <a:t>Music Capital of the World®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2971800"/>
            <a:ext cx="426027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2019 NISOD Conference Bann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417909"/>
            <a:ext cx="5033962" cy="1258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93882" y="2743200"/>
            <a:ext cx="668439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en-US" sz="1400" b="1" dirty="0" smtClean="0"/>
              <a:t>Conference Tracks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Career and Technical Education, Apprenticeships, and Internships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College Readiness, Remediation, ESL, and First-Generation Students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Competency-Based Education and Other Alternate Credentialing Strategies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Contemporary and Progressive Teaching, Counseling, and Advising Strategies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Emerging Issues and Trends at Community and Technical Colleges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Entrepreneurship, Strategic Alliances, and Collaborations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Evidence and Inquiry, Predictive Analytics, and Other Data Considerations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Faculty Hiring, Development, Support, and Governance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Guided Pathways and Other Completion and Transfer Efforts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Improving Diversity, Equity, and Inclusion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Libraries, Makerspaces, Fablabs, and Other Active-Learning Sites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Using Technology to Improve Student and Organizational Outcomes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457200"/>
            <a:ext cx="9601200" cy="609600"/>
          </a:xfrm>
        </p:spPr>
        <p:txBody>
          <a:bodyPr/>
          <a:lstStyle/>
          <a:p>
            <a:pPr algn="ctr"/>
            <a:r>
              <a:rPr lang="en-US" b="1" dirty="0" smtClean="0"/>
              <a:t>Presentation Types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79449" y="1379538"/>
            <a:ext cx="6553200" cy="5257800"/>
          </a:xfrm>
        </p:spPr>
        <p:txBody>
          <a:bodyPr/>
          <a:lstStyle/>
          <a:p>
            <a:r>
              <a:rPr lang="en-US" dirty="0"/>
              <a:t>Preconference seminars</a:t>
            </a:r>
          </a:p>
          <a:p>
            <a:pPr lvl="1"/>
            <a:r>
              <a:rPr lang="en-US" dirty="0"/>
              <a:t>Fee-based, three-hour workshops</a:t>
            </a:r>
          </a:p>
          <a:p>
            <a:pPr lvl="1"/>
            <a:r>
              <a:rPr lang="en-US" dirty="0"/>
              <a:t>Saturday, 1:00 – 4:00 p.m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Complimentary </a:t>
            </a:r>
            <a:r>
              <a:rPr lang="en-US" dirty="0" smtClean="0"/>
              <a:t>conference registration</a:t>
            </a:r>
          </a:p>
          <a:p>
            <a:r>
              <a:rPr lang="en-US" dirty="0" smtClean="0"/>
              <a:t>Breakout sessions</a:t>
            </a:r>
          </a:p>
          <a:p>
            <a:pPr lvl="1"/>
            <a:r>
              <a:rPr lang="en-US" dirty="0" smtClean="0"/>
              <a:t>Core </a:t>
            </a:r>
            <a:r>
              <a:rPr lang="en-US" dirty="0"/>
              <a:t>of the </a:t>
            </a:r>
            <a:r>
              <a:rPr lang="en-US" dirty="0" smtClean="0"/>
              <a:t>conference</a:t>
            </a:r>
          </a:p>
          <a:p>
            <a:pPr lvl="1"/>
            <a:r>
              <a:rPr lang="en-US" dirty="0"/>
              <a:t>60 </a:t>
            </a:r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Interactive </a:t>
            </a:r>
            <a:r>
              <a:rPr lang="en-US" dirty="0"/>
              <a:t>learning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$50 conference registration discount</a:t>
            </a:r>
            <a:endParaRPr lang="en-US" dirty="0" smtClean="0"/>
          </a:p>
          <a:p>
            <a:r>
              <a:rPr lang="en-US" dirty="0" smtClean="0"/>
              <a:t>Roundtable discussions</a:t>
            </a:r>
          </a:p>
          <a:p>
            <a:pPr lvl="1"/>
            <a:r>
              <a:rPr lang="en-US" dirty="0" smtClean="0"/>
              <a:t>Personal </a:t>
            </a:r>
            <a:r>
              <a:rPr lang="en-US" dirty="0"/>
              <a:t>and interactive </a:t>
            </a:r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Substantive </a:t>
            </a:r>
            <a:r>
              <a:rPr lang="en-US" dirty="0"/>
              <a:t>discussions </a:t>
            </a:r>
            <a:r>
              <a:rPr lang="en-US" dirty="0" smtClean="0"/>
              <a:t>and/or </a:t>
            </a:r>
            <a:r>
              <a:rPr lang="en-US" dirty="0"/>
              <a:t>small group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Battery-powered </a:t>
            </a:r>
            <a:r>
              <a:rPr lang="en-US" dirty="0"/>
              <a:t>laptop computer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1371600"/>
            <a:ext cx="3429000" cy="2388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onference Roundtable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2" y="3962399"/>
            <a:ext cx="3409950" cy="2289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601200" cy="609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Selection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371600"/>
            <a:ext cx="7162800" cy="449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Well-written, with clearly stated </a:t>
            </a:r>
            <a:r>
              <a:rPr lang="en-US" dirty="0" smtClean="0">
                <a:solidFill>
                  <a:srgbClr val="FF0000"/>
                </a:solidFill>
              </a:rPr>
              <a:t>learning outcomes</a:t>
            </a:r>
          </a:p>
          <a:p>
            <a:r>
              <a:rPr lang="en-US" dirty="0" smtClean="0"/>
              <a:t>Relevance </a:t>
            </a:r>
            <a:r>
              <a:rPr lang="en-US" dirty="0"/>
              <a:t>of the </a:t>
            </a:r>
            <a:r>
              <a:rPr lang="en-US" dirty="0" smtClean="0"/>
              <a:t>proposed solution </a:t>
            </a:r>
            <a:r>
              <a:rPr lang="en-US" dirty="0"/>
              <a:t>or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Potential </a:t>
            </a:r>
            <a:r>
              <a:rPr lang="en-US" dirty="0"/>
              <a:t>replicability of the proposed </a:t>
            </a:r>
            <a:r>
              <a:rPr lang="en-US" dirty="0" smtClean="0"/>
              <a:t>solution or practice</a:t>
            </a:r>
          </a:p>
          <a:p>
            <a:r>
              <a:rPr lang="en-US" dirty="0" smtClean="0"/>
              <a:t>Development/demonstration </a:t>
            </a:r>
            <a:r>
              <a:rPr lang="en-US" dirty="0"/>
              <a:t>of </a:t>
            </a:r>
            <a:r>
              <a:rPr lang="en-US" dirty="0" smtClean="0"/>
              <a:t>a promising </a:t>
            </a:r>
            <a:r>
              <a:rPr lang="en-US" dirty="0"/>
              <a:t>new </a:t>
            </a:r>
            <a:r>
              <a:rPr lang="en-US" dirty="0" smtClean="0"/>
              <a:t>strategy</a:t>
            </a:r>
          </a:p>
          <a:p>
            <a:r>
              <a:rPr lang="en-US" dirty="0"/>
              <a:t>Opportunities for active learning</a:t>
            </a:r>
            <a:endParaRPr lang="en-US" dirty="0" smtClean="0"/>
          </a:p>
          <a:p>
            <a:r>
              <a:rPr lang="en-US" dirty="0"/>
              <a:t>Contribution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smtClean="0"/>
              <a:t>purpose of </a:t>
            </a:r>
            <a:r>
              <a:rPr lang="en-US" dirty="0"/>
              <a:t>the </a:t>
            </a:r>
            <a:r>
              <a:rPr lang="en-US" dirty="0" smtClean="0"/>
              <a:t>conference</a:t>
            </a:r>
          </a:p>
          <a:p>
            <a:r>
              <a:rPr lang="en-US" dirty="0"/>
              <a:t>Overall standing among similar </a:t>
            </a:r>
            <a:r>
              <a:rPr lang="en-US" dirty="0" smtClean="0"/>
              <a:t>proposals</a:t>
            </a:r>
          </a:p>
          <a:p>
            <a:r>
              <a:rPr lang="en-US" dirty="0">
                <a:solidFill>
                  <a:srgbClr val="FF0000"/>
                </a:solidFill>
              </a:rPr>
              <a:t>Multiple </a:t>
            </a:r>
            <a:r>
              <a:rPr lang="en-US" dirty="0" smtClean="0">
                <a:solidFill>
                  <a:srgbClr val="FF0000"/>
                </a:solidFill>
              </a:rPr>
              <a:t>presenters/colleges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Sessions designed for classified staff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2541270"/>
            <a:ext cx="3429000" cy="2335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601200" cy="609600"/>
          </a:xfrm>
        </p:spPr>
        <p:txBody>
          <a:bodyPr/>
          <a:lstStyle/>
          <a:p>
            <a:pPr algn="ctr"/>
            <a:r>
              <a:rPr lang="en-US" b="1" dirty="0" smtClean="0"/>
              <a:t>Why Present?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2057400"/>
            <a:ext cx="7162800" cy="4191000"/>
          </a:xfrm>
        </p:spPr>
        <p:txBody>
          <a:bodyPr>
            <a:normAutofit/>
          </a:bodyPr>
          <a:lstStyle/>
          <a:p>
            <a:r>
              <a:rPr lang="en-US" dirty="0"/>
              <a:t>Presenters receive a $50 registration discount.</a:t>
            </a:r>
          </a:p>
          <a:p>
            <a:r>
              <a:rPr lang="en-US" dirty="0" smtClean="0"/>
              <a:t>Professional </a:t>
            </a:r>
            <a:r>
              <a:rPr lang="en-US" dirty="0"/>
              <a:t>development </a:t>
            </a:r>
            <a:r>
              <a:rPr lang="en-US" dirty="0" smtClean="0"/>
              <a:t>opportunity.</a:t>
            </a:r>
          </a:p>
          <a:p>
            <a:pPr lvl="1"/>
            <a:r>
              <a:rPr lang="en-US" dirty="0"/>
              <a:t>Expand your professional portfolio.</a:t>
            </a:r>
          </a:p>
          <a:p>
            <a:r>
              <a:rPr lang="en-US" dirty="0"/>
              <a:t>Collaborate with experts in the </a:t>
            </a:r>
            <a:r>
              <a:rPr lang="en-US" dirty="0" smtClean="0"/>
              <a:t>field.</a:t>
            </a:r>
            <a:endParaRPr lang="en-US" dirty="0"/>
          </a:p>
          <a:p>
            <a:r>
              <a:rPr lang="en-US" dirty="0" smtClean="0"/>
              <a:t>Receive </a:t>
            </a:r>
            <a:r>
              <a:rPr lang="en-US" dirty="0"/>
              <a:t>recognition for and feedback about your practice or program.</a:t>
            </a:r>
          </a:p>
          <a:p>
            <a:r>
              <a:rPr lang="en-US" dirty="0" smtClean="0"/>
              <a:t>Be </a:t>
            </a:r>
            <a:r>
              <a:rPr lang="en-US" dirty="0"/>
              <a:t>part of a dynamic community that has made NISOD’s conference the “must-attend” event for </a:t>
            </a:r>
            <a:r>
              <a:rPr lang="en-US" dirty="0" smtClean="0"/>
              <a:t>over 40 years!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6812" y="5638800"/>
            <a:ext cx="6781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latin typeface="+mn-lt"/>
                <a:ea typeface="+mn-ea"/>
                <a:cs typeface="+mn-cs"/>
              </a:rPr>
              <a:t>Submit your presentation proposal at www.nisod.org/cfp!</a:t>
            </a:r>
            <a:endParaRPr lang="en-US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2001012"/>
            <a:ext cx="3950070" cy="2723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20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Deadlines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January 25, 2019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Deadline to submit proposal</a:t>
            </a:r>
          </a:p>
          <a:p>
            <a:r>
              <a:rPr lang="en-US" b="1" dirty="0"/>
              <a:t>February 4-8, 2019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Presenters notified about proposal selections</a:t>
            </a:r>
          </a:p>
          <a:p>
            <a:r>
              <a:rPr lang="en-US" b="1" dirty="0"/>
              <a:t>February 19, 2019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Presenter agreement forms due back to NISOD</a:t>
            </a:r>
          </a:p>
          <a:p>
            <a:r>
              <a:rPr lang="en-US" b="1" dirty="0"/>
              <a:t>February 25-March 1, 2019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Presenters notified by email when their sessions are scheduled</a:t>
            </a:r>
          </a:p>
          <a:p>
            <a:r>
              <a:rPr lang="en-US" b="1" dirty="0">
                <a:solidFill>
                  <a:srgbClr val="FF0000"/>
                </a:solidFill>
              </a:rPr>
              <a:t>April 12, 2019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Super Early Bird Deadline ($100 Discount)</a:t>
            </a:r>
            <a:br>
              <a:rPr lang="en-US" dirty="0"/>
            </a:br>
            <a:r>
              <a:rPr lang="en-US" dirty="0"/>
              <a:t>Deadline to register to receive the $50 presenter discount</a:t>
            </a:r>
          </a:p>
          <a:p>
            <a:r>
              <a:rPr lang="en-US" b="1" dirty="0"/>
              <a:t>May 3, 2019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Early Bird Registration Deadline ($50 Discount)</a:t>
            </a:r>
            <a:br>
              <a:rPr lang="en-US" dirty="0"/>
            </a:br>
            <a:r>
              <a:rPr lang="en-US" dirty="0"/>
              <a:t>Hotel discount cut-off date</a:t>
            </a:r>
          </a:p>
          <a:p>
            <a:r>
              <a:rPr lang="en-US" b="1" dirty="0"/>
              <a:t>May 25-28, 2019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2019 International Conference on Teaching and Leadership Excellence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981200"/>
            <a:ext cx="4427166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10287000" cy="685800"/>
          </a:xfrm>
        </p:spPr>
        <p:txBody>
          <a:bodyPr/>
          <a:lstStyle/>
          <a:p>
            <a:pPr algn="ctr"/>
            <a:r>
              <a:rPr lang="en-US" b="1" dirty="0" smtClean="0"/>
              <a:t>Suanne Davis Roueche Faculty Scholarships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2438400"/>
            <a:ext cx="7010400" cy="2743200"/>
          </a:xfrm>
        </p:spPr>
        <p:txBody>
          <a:bodyPr>
            <a:normAutofit/>
          </a:bodyPr>
          <a:lstStyle/>
          <a:p>
            <a:r>
              <a:rPr lang="en-US" dirty="0"/>
              <a:t>NISOD’s director from 1985 to 2000</a:t>
            </a:r>
            <a:endParaRPr lang="en-US" dirty="0" smtClean="0"/>
          </a:p>
          <a:p>
            <a:r>
              <a:rPr lang="en-US" dirty="0" smtClean="0"/>
              <a:t>Faculty</a:t>
            </a:r>
          </a:p>
          <a:p>
            <a:r>
              <a:rPr lang="en-US" dirty="0" smtClean="0"/>
              <a:t>Registration, travel, lodging, and a conference excursion</a:t>
            </a:r>
          </a:p>
          <a:p>
            <a:r>
              <a:rPr lang="en-US" dirty="0" smtClean="0"/>
              <a:t>Application deadline: February 28, 2019</a:t>
            </a:r>
          </a:p>
          <a:p>
            <a:r>
              <a:rPr lang="en-US" dirty="0" smtClean="0"/>
              <a:t>www.nisod.org/scholarships/</a:t>
            </a:r>
          </a:p>
        </p:txBody>
      </p:sp>
      <p:pic>
        <p:nvPicPr>
          <p:cNvPr id="4098" name="Picture 2" descr="Dr. Suanne Davis Rouech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1905000"/>
            <a:ext cx="2713851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304800"/>
            <a:ext cx="9601200" cy="609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Conference </a:t>
            </a:r>
            <a:r>
              <a:rPr lang="en-US" b="1" dirty="0" smtClean="0"/>
              <a:t>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981200"/>
            <a:ext cx="71628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San Antonio and </a:t>
            </a:r>
            <a:r>
              <a:rPr lang="en-US" dirty="0"/>
              <a:t>LBJ Presidential Library </a:t>
            </a:r>
            <a:r>
              <a:rPr lang="en-US" dirty="0" smtClean="0"/>
              <a:t>Excursions</a:t>
            </a:r>
          </a:p>
          <a:p>
            <a:endParaRPr lang="en-US" dirty="0" smtClean="0"/>
          </a:p>
          <a:p>
            <a:r>
              <a:rPr lang="en-US" dirty="0" smtClean="0"/>
              <a:t>Excellence </a:t>
            </a:r>
            <a:r>
              <a:rPr lang="en-US" dirty="0"/>
              <a:t>Awards Dinner and </a:t>
            </a:r>
            <a:r>
              <a:rPr lang="en-US" dirty="0" smtClean="0"/>
              <a:t>Celebration</a:t>
            </a:r>
          </a:p>
          <a:p>
            <a:endParaRPr lang="en-US" dirty="0" smtClean="0"/>
          </a:p>
          <a:p>
            <a:r>
              <a:rPr lang="en-US" dirty="0" smtClean="0"/>
              <a:t>Exhibit Hall</a:t>
            </a:r>
          </a:p>
          <a:p>
            <a:pPr lvl="1"/>
            <a:r>
              <a:rPr lang="en-US" dirty="0"/>
              <a:t>Coffee breaks, refreshment breaks, receptions, and prize </a:t>
            </a:r>
            <a:r>
              <a:rPr lang="en-US" dirty="0" smtClean="0"/>
              <a:t>drawings</a:t>
            </a:r>
          </a:p>
          <a:p>
            <a:endParaRPr lang="en-US" dirty="0" smtClean="0"/>
          </a:p>
          <a:p>
            <a:r>
              <a:rPr lang="en-US" dirty="0" smtClean="0"/>
              <a:t>Administrator </a:t>
            </a:r>
            <a:r>
              <a:rPr lang="en-US" dirty="0"/>
              <a:t>Series</a:t>
            </a:r>
          </a:p>
        </p:txBody>
      </p:sp>
      <p:pic>
        <p:nvPicPr>
          <p:cNvPr id="5122" name="Picture 2" descr="https://www.nisod.org/wp-content/uploads/2016/01/LBJ_Libra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1143000"/>
            <a:ext cx="2286000" cy="152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San Antonio Riverwal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18" y="1142999"/>
            <a:ext cx="2286000" cy="152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918" y="2973294"/>
            <a:ext cx="2527694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65" y="4982881"/>
            <a:ext cx="2514600" cy="169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Image result for civitas learni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5334000"/>
            <a:ext cx="1905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315</TotalTime>
  <Words>433</Words>
  <Application>Microsoft Office PowerPoint</Application>
  <PresentationFormat>Custom</PresentationFormat>
  <Paragraphs>95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Palatino Linotype</vt:lpstr>
      <vt:lpstr>Watercolor_16x9</vt:lpstr>
      <vt:lpstr>2019 Call for Presentations</vt:lpstr>
      <vt:lpstr>National Institute for Staff and Organizational Development (NISOD)</vt:lpstr>
      <vt:lpstr>PowerPoint Presentation</vt:lpstr>
      <vt:lpstr>Presentation Types</vt:lpstr>
      <vt:lpstr>Selection Criteria</vt:lpstr>
      <vt:lpstr>Why Present?</vt:lpstr>
      <vt:lpstr>Deadlines</vt:lpstr>
      <vt:lpstr>Suanne Davis Roueche Faculty Scholarships</vt:lpstr>
      <vt:lpstr>Conference Features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Call for Presentations</dc:title>
  <dc:creator>Nicole Novelli (NISOD)</dc:creator>
  <cp:lastModifiedBy>Edward Leach</cp:lastModifiedBy>
  <cp:revision>32</cp:revision>
  <dcterms:created xsi:type="dcterms:W3CDTF">2018-10-17T20:22:52Z</dcterms:created>
  <dcterms:modified xsi:type="dcterms:W3CDTF">2018-10-23T17:51:03Z</dcterms:modified>
</cp:coreProperties>
</file>