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6" r:id="rId3"/>
    <p:sldId id="282" r:id="rId4"/>
    <p:sldId id="287" r:id="rId5"/>
    <p:sldId id="290" r:id="rId6"/>
    <p:sldId id="291" r:id="rId7"/>
    <p:sldId id="278" r:id="rId8"/>
    <p:sldId id="292" r:id="rId9"/>
    <p:sldId id="293" r:id="rId10"/>
    <p:sldId id="288" r:id="rId11"/>
    <p:sldId id="294" r:id="rId12"/>
    <p:sldId id="276" r:id="rId13"/>
    <p:sldId id="295" r:id="rId14"/>
    <p:sldId id="289" r:id="rId15"/>
    <p:sldId id="271" r:id="rId16"/>
    <p:sldId id="296" r:id="rId17"/>
    <p:sldId id="268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472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65534-498D-46A0-9C21-F2EAA9C6326B}" type="doc">
      <dgm:prSet loTypeId="urn:microsoft.com/office/officeart/2005/8/layout/rings+Icon" loCatId="relationship" qsTypeId="urn:microsoft.com/office/officeart/2005/8/quickstyle/simple5" qsCatId="simple" csTypeId="urn:microsoft.com/office/officeart/2005/8/colors/colorful5" csCatId="colorful" phldr="1"/>
      <dgm:spPr/>
    </dgm:pt>
    <dgm:pt modelId="{D10752E5-0398-4ED9-B856-520BCC09BE4D}">
      <dgm:prSet phldrT="[Text]"/>
      <dgm:spPr/>
      <dgm:t>
        <a:bodyPr/>
        <a:lstStyle/>
        <a:p>
          <a:r>
            <a:rPr lang="en-US" b="1" dirty="0"/>
            <a:t>Academic Success</a:t>
          </a:r>
        </a:p>
      </dgm:t>
    </dgm:pt>
    <dgm:pt modelId="{9B6A9C90-58DF-4C66-A93F-7E13A1ABD431}" type="parTrans" cxnId="{D9BDC50E-551D-4EDA-9BBE-E0BFBBC9777A}">
      <dgm:prSet/>
      <dgm:spPr/>
      <dgm:t>
        <a:bodyPr/>
        <a:lstStyle/>
        <a:p>
          <a:endParaRPr lang="en-US"/>
        </a:p>
      </dgm:t>
    </dgm:pt>
    <dgm:pt modelId="{D76CA5CA-83ED-4B7B-B40D-6432F10E8DC9}" type="sibTrans" cxnId="{D9BDC50E-551D-4EDA-9BBE-E0BFBBC9777A}">
      <dgm:prSet/>
      <dgm:spPr/>
      <dgm:t>
        <a:bodyPr/>
        <a:lstStyle/>
        <a:p>
          <a:endParaRPr lang="en-US"/>
        </a:p>
      </dgm:t>
    </dgm:pt>
    <dgm:pt modelId="{5733153C-3529-4BBF-9B8A-F3652A1D3CBC}">
      <dgm:prSet phldrT="[Text]"/>
      <dgm:spPr/>
      <dgm:t>
        <a:bodyPr/>
        <a:lstStyle/>
        <a:p>
          <a:r>
            <a:rPr lang="en-US" b="1" dirty="0"/>
            <a:t>Critical Consciousness</a:t>
          </a:r>
        </a:p>
      </dgm:t>
    </dgm:pt>
    <dgm:pt modelId="{30BC3343-5883-4D46-87B9-5C4A6D214EF6}" type="parTrans" cxnId="{FEBA4F19-F0D1-414E-8FB7-0480073B586E}">
      <dgm:prSet/>
      <dgm:spPr/>
      <dgm:t>
        <a:bodyPr/>
        <a:lstStyle/>
        <a:p>
          <a:endParaRPr lang="en-US"/>
        </a:p>
      </dgm:t>
    </dgm:pt>
    <dgm:pt modelId="{12754337-D70F-4EC2-B90C-BD0426FF39BD}" type="sibTrans" cxnId="{FEBA4F19-F0D1-414E-8FB7-0480073B586E}">
      <dgm:prSet/>
      <dgm:spPr/>
      <dgm:t>
        <a:bodyPr/>
        <a:lstStyle/>
        <a:p>
          <a:endParaRPr lang="en-US"/>
        </a:p>
      </dgm:t>
    </dgm:pt>
    <dgm:pt modelId="{B3AF2189-DEA6-45AF-AFFF-3362F970B409}">
      <dgm:prSet phldrT="[Text]"/>
      <dgm:spPr/>
      <dgm:t>
        <a:bodyPr/>
        <a:lstStyle/>
        <a:p>
          <a:r>
            <a:rPr lang="en-US" b="1" dirty="0"/>
            <a:t>Cultural Competence</a:t>
          </a:r>
        </a:p>
      </dgm:t>
    </dgm:pt>
    <dgm:pt modelId="{E4887898-660B-4FB4-BF4B-5A9166DB41D9}" type="parTrans" cxnId="{F791864F-C237-4844-8664-40FB6CEE25E3}">
      <dgm:prSet/>
      <dgm:spPr/>
      <dgm:t>
        <a:bodyPr/>
        <a:lstStyle/>
        <a:p>
          <a:endParaRPr lang="en-US"/>
        </a:p>
      </dgm:t>
    </dgm:pt>
    <dgm:pt modelId="{25D275D9-E3DD-4E4B-BDA5-36DEB1ACD4AC}" type="sibTrans" cxnId="{F791864F-C237-4844-8664-40FB6CEE25E3}">
      <dgm:prSet/>
      <dgm:spPr/>
      <dgm:t>
        <a:bodyPr/>
        <a:lstStyle/>
        <a:p>
          <a:endParaRPr lang="en-US"/>
        </a:p>
      </dgm:t>
    </dgm:pt>
    <dgm:pt modelId="{0BAD8C5E-FF70-41F5-B1E9-99C2A82F539D}" type="pres">
      <dgm:prSet presAssocID="{61065534-498D-46A0-9C21-F2EAA9C6326B}" presName="Name0" presStyleCnt="0">
        <dgm:presLayoutVars>
          <dgm:chMax val="7"/>
          <dgm:dir/>
          <dgm:resizeHandles val="exact"/>
        </dgm:presLayoutVars>
      </dgm:prSet>
      <dgm:spPr/>
    </dgm:pt>
    <dgm:pt modelId="{51A5A682-88DC-4DD6-8DB1-85FECEF3FDB9}" type="pres">
      <dgm:prSet presAssocID="{61065534-498D-46A0-9C21-F2EAA9C6326B}" presName="ellipse1" presStyleLbl="vennNode1" presStyleIdx="0" presStyleCnt="3">
        <dgm:presLayoutVars>
          <dgm:bulletEnabled val="1"/>
        </dgm:presLayoutVars>
      </dgm:prSet>
      <dgm:spPr/>
    </dgm:pt>
    <dgm:pt modelId="{18B39548-2303-40A4-A913-FE5247B1D350}" type="pres">
      <dgm:prSet presAssocID="{61065534-498D-46A0-9C21-F2EAA9C6326B}" presName="ellipse2" presStyleLbl="vennNode1" presStyleIdx="1" presStyleCnt="3">
        <dgm:presLayoutVars>
          <dgm:bulletEnabled val="1"/>
        </dgm:presLayoutVars>
      </dgm:prSet>
      <dgm:spPr/>
    </dgm:pt>
    <dgm:pt modelId="{05579B97-4453-4E83-9CEA-93D75A5A666F}" type="pres">
      <dgm:prSet presAssocID="{61065534-498D-46A0-9C21-F2EAA9C6326B}" presName="ellipse3" presStyleLbl="vennNode1" presStyleIdx="2" presStyleCnt="3" custLinFactNeighborX="-1723">
        <dgm:presLayoutVars>
          <dgm:bulletEnabled val="1"/>
        </dgm:presLayoutVars>
      </dgm:prSet>
      <dgm:spPr/>
    </dgm:pt>
  </dgm:ptLst>
  <dgm:cxnLst>
    <dgm:cxn modelId="{EBD7F802-8899-446A-9B49-AAB2B3EF48EE}" type="presOf" srcId="{B3AF2189-DEA6-45AF-AFFF-3362F970B409}" destId="{05579B97-4453-4E83-9CEA-93D75A5A666F}" srcOrd="0" destOrd="0" presId="urn:microsoft.com/office/officeart/2005/8/layout/rings+Icon"/>
    <dgm:cxn modelId="{D9BDC50E-551D-4EDA-9BBE-E0BFBBC9777A}" srcId="{61065534-498D-46A0-9C21-F2EAA9C6326B}" destId="{D10752E5-0398-4ED9-B856-520BCC09BE4D}" srcOrd="0" destOrd="0" parTransId="{9B6A9C90-58DF-4C66-A93F-7E13A1ABD431}" sibTransId="{D76CA5CA-83ED-4B7B-B40D-6432F10E8DC9}"/>
    <dgm:cxn modelId="{FEBA4F19-F0D1-414E-8FB7-0480073B586E}" srcId="{61065534-498D-46A0-9C21-F2EAA9C6326B}" destId="{5733153C-3529-4BBF-9B8A-F3652A1D3CBC}" srcOrd="1" destOrd="0" parTransId="{30BC3343-5883-4D46-87B9-5C4A6D214EF6}" sibTransId="{12754337-D70F-4EC2-B90C-BD0426FF39BD}"/>
    <dgm:cxn modelId="{F791864F-C237-4844-8664-40FB6CEE25E3}" srcId="{61065534-498D-46A0-9C21-F2EAA9C6326B}" destId="{B3AF2189-DEA6-45AF-AFFF-3362F970B409}" srcOrd="2" destOrd="0" parTransId="{E4887898-660B-4FB4-BF4B-5A9166DB41D9}" sibTransId="{25D275D9-E3DD-4E4B-BDA5-36DEB1ACD4AC}"/>
    <dgm:cxn modelId="{5CA33772-DC48-4118-B622-54CD8724598E}" type="presOf" srcId="{5733153C-3529-4BBF-9B8A-F3652A1D3CBC}" destId="{18B39548-2303-40A4-A913-FE5247B1D350}" srcOrd="0" destOrd="0" presId="urn:microsoft.com/office/officeart/2005/8/layout/rings+Icon"/>
    <dgm:cxn modelId="{FA7175C3-65B0-42D3-A382-BB1F227AE3E5}" type="presOf" srcId="{D10752E5-0398-4ED9-B856-520BCC09BE4D}" destId="{51A5A682-88DC-4DD6-8DB1-85FECEF3FDB9}" srcOrd="0" destOrd="0" presId="urn:microsoft.com/office/officeart/2005/8/layout/rings+Icon"/>
    <dgm:cxn modelId="{48FE51D4-9006-44C6-B422-5EF9F33934CC}" type="presOf" srcId="{61065534-498D-46A0-9C21-F2EAA9C6326B}" destId="{0BAD8C5E-FF70-41F5-B1E9-99C2A82F539D}" srcOrd="0" destOrd="0" presId="urn:microsoft.com/office/officeart/2005/8/layout/rings+Icon"/>
    <dgm:cxn modelId="{EEEC6734-63A7-4BAE-B451-DCF844938C8C}" type="presParOf" srcId="{0BAD8C5E-FF70-41F5-B1E9-99C2A82F539D}" destId="{51A5A682-88DC-4DD6-8DB1-85FECEF3FDB9}" srcOrd="0" destOrd="0" presId="urn:microsoft.com/office/officeart/2005/8/layout/rings+Icon"/>
    <dgm:cxn modelId="{72C951FC-7BBD-4D71-8D1C-667F59D0581E}" type="presParOf" srcId="{0BAD8C5E-FF70-41F5-B1E9-99C2A82F539D}" destId="{18B39548-2303-40A4-A913-FE5247B1D350}" srcOrd="1" destOrd="0" presId="urn:microsoft.com/office/officeart/2005/8/layout/rings+Icon"/>
    <dgm:cxn modelId="{2A887379-E16F-492A-87E1-705AAB4F925C}" type="presParOf" srcId="{0BAD8C5E-FF70-41F5-B1E9-99C2A82F539D}" destId="{05579B97-4453-4E83-9CEA-93D75A5A666F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25A0E-A183-44B7-84CD-C63E148484E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250390-DCDA-4328-92F6-E7727579C7D2}">
      <dgm:prSet phldrT="[Text]"/>
      <dgm:spPr/>
      <dgm:t>
        <a:bodyPr/>
        <a:lstStyle/>
        <a:p>
          <a:r>
            <a:rPr lang="en-US" dirty="0"/>
            <a:t>Mentors</a:t>
          </a:r>
        </a:p>
      </dgm:t>
    </dgm:pt>
    <dgm:pt modelId="{EB3E67FD-CA34-4588-8F97-528C14319C7A}" type="parTrans" cxnId="{C8C449FC-48BC-4F2D-8E75-5DA562FD66E6}">
      <dgm:prSet/>
      <dgm:spPr/>
      <dgm:t>
        <a:bodyPr/>
        <a:lstStyle/>
        <a:p>
          <a:endParaRPr lang="en-US"/>
        </a:p>
      </dgm:t>
    </dgm:pt>
    <dgm:pt modelId="{A0CB1577-2431-4830-B4EF-48756EC37666}" type="sibTrans" cxnId="{C8C449FC-48BC-4F2D-8E75-5DA562FD66E6}">
      <dgm:prSet/>
      <dgm:spPr/>
      <dgm:t>
        <a:bodyPr/>
        <a:lstStyle/>
        <a:p>
          <a:endParaRPr lang="en-US"/>
        </a:p>
      </dgm:t>
    </dgm:pt>
    <dgm:pt modelId="{D2A33921-4AC4-4C3B-B988-70DE61852557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Financial Aid</a:t>
          </a:r>
        </a:p>
      </dgm:t>
    </dgm:pt>
    <dgm:pt modelId="{61FE8039-345A-4B6C-AF79-B95DC01E50D7}" type="parTrans" cxnId="{4596F26A-7D41-4E08-A599-BED825FD57EB}">
      <dgm:prSet/>
      <dgm:spPr/>
      <dgm:t>
        <a:bodyPr/>
        <a:lstStyle/>
        <a:p>
          <a:endParaRPr lang="en-US"/>
        </a:p>
      </dgm:t>
    </dgm:pt>
    <dgm:pt modelId="{95FC6776-CD0B-4ABD-BB88-04C3F1537AB6}" type="sibTrans" cxnId="{4596F26A-7D41-4E08-A599-BED825FD57EB}">
      <dgm:prSet/>
      <dgm:spPr/>
      <dgm:t>
        <a:bodyPr/>
        <a:lstStyle/>
        <a:p>
          <a:endParaRPr lang="en-US"/>
        </a:p>
      </dgm:t>
    </dgm:pt>
    <dgm:pt modelId="{6B1019DC-1778-4076-BAD4-AE9F70B16F1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Spirituality and Religion</a:t>
          </a:r>
        </a:p>
      </dgm:t>
    </dgm:pt>
    <dgm:pt modelId="{6F1EF5B2-6F0B-477E-AF4F-E72CDAE5AEE2}" type="parTrans" cxnId="{87C8CFBF-8B62-41D9-8366-299B7D02A535}">
      <dgm:prSet/>
      <dgm:spPr/>
      <dgm:t>
        <a:bodyPr/>
        <a:lstStyle/>
        <a:p>
          <a:endParaRPr lang="en-US"/>
        </a:p>
      </dgm:t>
    </dgm:pt>
    <dgm:pt modelId="{07BA2A7C-4EEB-47AC-B9D3-ECE66A23339F}" type="sibTrans" cxnId="{87C8CFBF-8B62-41D9-8366-299B7D02A535}">
      <dgm:prSet/>
      <dgm:spPr/>
      <dgm:t>
        <a:bodyPr/>
        <a:lstStyle/>
        <a:p>
          <a:endParaRPr lang="en-US"/>
        </a:p>
      </dgm:t>
    </dgm:pt>
    <dgm:pt modelId="{8E17E6EE-AA62-47DE-8558-A29A97AAE36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Institutional Culture</a:t>
          </a:r>
        </a:p>
      </dgm:t>
    </dgm:pt>
    <dgm:pt modelId="{7D8882C0-5767-479D-AA3E-E2F0B11A371B}" type="parTrans" cxnId="{85E31111-E834-4E41-A576-48ED9AF8E742}">
      <dgm:prSet/>
      <dgm:spPr/>
      <dgm:t>
        <a:bodyPr/>
        <a:lstStyle/>
        <a:p>
          <a:endParaRPr lang="en-US"/>
        </a:p>
      </dgm:t>
    </dgm:pt>
    <dgm:pt modelId="{E09D3A94-5515-4042-9ADA-5F5A49D76739}" type="sibTrans" cxnId="{85E31111-E834-4E41-A576-48ED9AF8E742}">
      <dgm:prSet/>
      <dgm:spPr/>
      <dgm:t>
        <a:bodyPr/>
        <a:lstStyle/>
        <a:p>
          <a:endParaRPr lang="en-US"/>
        </a:p>
      </dgm:t>
    </dgm:pt>
    <dgm:pt modelId="{A3726998-CC28-4B81-AD93-2564F1F8D5A5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Family Support</a:t>
          </a:r>
        </a:p>
      </dgm:t>
    </dgm:pt>
    <dgm:pt modelId="{5F682D91-8A1D-4842-BE3D-EA58E0262215}" type="parTrans" cxnId="{48ADA645-0C4F-42EC-9825-60AEB1B8D31A}">
      <dgm:prSet/>
      <dgm:spPr/>
      <dgm:t>
        <a:bodyPr/>
        <a:lstStyle/>
        <a:p>
          <a:endParaRPr lang="en-US"/>
        </a:p>
      </dgm:t>
    </dgm:pt>
    <dgm:pt modelId="{393FDAE6-DB3C-44B2-98CA-8A8898598F26}" type="sibTrans" cxnId="{48ADA645-0C4F-42EC-9825-60AEB1B8D31A}">
      <dgm:prSet/>
      <dgm:spPr/>
      <dgm:t>
        <a:bodyPr/>
        <a:lstStyle/>
        <a:p>
          <a:endParaRPr lang="en-US"/>
        </a:p>
      </dgm:t>
    </dgm:pt>
    <dgm:pt modelId="{F8EAE1D8-F991-4BC7-BC08-0B37B69D9407}" type="pres">
      <dgm:prSet presAssocID="{2A325A0E-A183-44B7-84CD-C63E148484E4}" presName="diagram" presStyleCnt="0">
        <dgm:presLayoutVars>
          <dgm:dir/>
          <dgm:resizeHandles val="exact"/>
        </dgm:presLayoutVars>
      </dgm:prSet>
      <dgm:spPr/>
    </dgm:pt>
    <dgm:pt modelId="{DDAB4B8C-A492-46B3-9624-8D41094A9447}" type="pres">
      <dgm:prSet presAssocID="{97250390-DCDA-4328-92F6-E7727579C7D2}" presName="node" presStyleLbl="node1" presStyleIdx="0" presStyleCnt="5" custScaleX="67167" custLinFactNeighborX="5662" custLinFactNeighborY="14497">
        <dgm:presLayoutVars>
          <dgm:bulletEnabled val="1"/>
        </dgm:presLayoutVars>
      </dgm:prSet>
      <dgm:spPr/>
    </dgm:pt>
    <dgm:pt modelId="{85E37086-683F-4579-A205-C11DC1C80892}" type="pres">
      <dgm:prSet presAssocID="{A0CB1577-2431-4830-B4EF-48756EC37666}" presName="sibTrans" presStyleCnt="0"/>
      <dgm:spPr/>
    </dgm:pt>
    <dgm:pt modelId="{00C99DBE-A2A3-42B1-BEF5-28ECD53DD1F7}" type="pres">
      <dgm:prSet presAssocID="{D2A33921-4AC4-4C3B-B988-70DE61852557}" presName="node" presStyleLbl="node1" presStyleIdx="1" presStyleCnt="5" custScaleX="67988" custLinFactY="16672" custLinFactNeighborX="-23536" custLinFactNeighborY="100000">
        <dgm:presLayoutVars>
          <dgm:bulletEnabled val="1"/>
        </dgm:presLayoutVars>
      </dgm:prSet>
      <dgm:spPr/>
    </dgm:pt>
    <dgm:pt modelId="{32BA4CEA-01F0-4935-A1F3-BCFF9C191E50}" type="pres">
      <dgm:prSet presAssocID="{95FC6776-CD0B-4ABD-BB88-04C3F1537AB6}" presName="sibTrans" presStyleCnt="0"/>
      <dgm:spPr/>
    </dgm:pt>
    <dgm:pt modelId="{10D00B9B-184E-41A7-AA81-2ABB25A9FA99}" type="pres">
      <dgm:prSet presAssocID="{6B1019DC-1778-4076-BAD4-AE9F70B16F1C}" presName="node" presStyleLbl="node1" presStyleIdx="2" presStyleCnt="5" custScaleX="70450" custLinFactNeighborX="-44353" custLinFactNeighborY="16151">
        <dgm:presLayoutVars>
          <dgm:bulletEnabled val="1"/>
        </dgm:presLayoutVars>
      </dgm:prSet>
      <dgm:spPr/>
    </dgm:pt>
    <dgm:pt modelId="{0AC33940-A0A2-4CB6-B26E-CFFC7000C5F9}" type="pres">
      <dgm:prSet presAssocID="{07BA2A7C-4EEB-47AC-B9D3-ECE66A23339F}" presName="sibTrans" presStyleCnt="0"/>
      <dgm:spPr/>
    </dgm:pt>
    <dgm:pt modelId="{1E13E728-FEB8-4461-8F0E-C738128C87E7}" type="pres">
      <dgm:prSet presAssocID="{8E17E6EE-AA62-47DE-8558-A29A97AAE367}" presName="node" presStyleLbl="node1" presStyleIdx="3" presStyleCnt="5" custScaleX="67007" custLinFactY="16672" custLinFactNeighborX="-61610" custLinFactNeighborY="100000">
        <dgm:presLayoutVars>
          <dgm:bulletEnabled val="1"/>
        </dgm:presLayoutVars>
      </dgm:prSet>
      <dgm:spPr/>
    </dgm:pt>
    <dgm:pt modelId="{1DE7C560-3EDA-492D-9998-A55BA081F209}" type="pres">
      <dgm:prSet presAssocID="{E09D3A94-5515-4042-9ADA-5F5A49D76739}" presName="sibTrans" presStyleCnt="0"/>
      <dgm:spPr/>
    </dgm:pt>
    <dgm:pt modelId="{5775D70B-CE00-4F42-96B1-2178580C1614}" type="pres">
      <dgm:prSet presAssocID="{A3726998-CC28-4B81-AD93-2564F1F8D5A5}" presName="node" presStyleLbl="node1" presStyleIdx="4" presStyleCnt="5" custScaleX="73423" custLinFactX="14835" custLinFactY="-1182" custLinFactNeighborX="100000" custLinFactNeighborY="-100000">
        <dgm:presLayoutVars>
          <dgm:bulletEnabled val="1"/>
        </dgm:presLayoutVars>
      </dgm:prSet>
      <dgm:spPr/>
    </dgm:pt>
  </dgm:ptLst>
  <dgm:cxnLst>
    <dgm:cxn modelId="{85E31111-E834-4E41-A576-48ED9AF8E742}" srcId="{2A325A0E-A183-44B7-84CD-C63E148484E4}" destId="{8E17E6EE-AA62-47DE-8558-A29A97AAE367}" srcOrd="3" destOrd="0" parTransId="{7D8882C0-5767-479D-AA3E-E2F0B11A371B}" sibTransId="{E09D3A94-5515-4042-9ADA-5F5A49D76739}"/>
    <dgm:cxn modelId="{A5DF9719-8803-4BA0-8F3E-C45E4B56318D}" type="presOf" srcId="{2A325A0E-A183-44B7-84CD-C63E148484E4}" destId="{F8EAE1D8-F991-4BC7-BC08-0B37B69D9407}" srcOrd="0" destOrd="0" presId="urn:microsoft.com/office/officeart/2005/8/layout/default"/>
    <dgm:cxn modelId="{CEC3532B-CB4D-4374-BF26-92C94933D159}" type="presOf" srcId="{97250390-DCDA-4328-92F6-E7727579C7D2}" destId="{DDAB4B8C-A492-46B3-9624-8D41094A9447}" srcOrd="0" destOrd="0" presId="urn:microsoft.com/office/officeart/2005/8/layout/default"/>
    <dgm:cxn modelId="{48ADA645-0C4F-42EC-9825-60AEB1B8D31A}" srcId="{2A325A0E-A183-44B7-84CD-C63E148484E4}" destId="{A3726998-CC28-4B81-AD93-2564F1F8D5A5}" srcOrd="4" destOrd="0" parTransId="{5F682D91-8A1D-4842-BE3D-EA58E0262215}" sibTransId="{393FDAE6-DB3C-44B2-98CA-8A8898598F26}"/>
    <dgm:cxn modelId="{4596F26A-7D41-4E08-A599-BED825FD57EB}" srcId="{2A325A0E-A183-44B7-84CD-C63E148484E4}" destId="{D2A33921-4AC4-4C3B-B988-70DE61852557}" srcOrd="1" destOrd="0" parTransId="{61FE8039-345A-4B6C-AF79-B95DC01E50D7}" sibTransId="{95FC6776-CD0B-4ABD-BB88-04C3F1537AB6}"/>
    <dgm:cxn modelId="{189AAD4E-E0E5-49DE-A6DF-A82E33B25FB3}" type="presOf" srcId="{A3726998-CC28-4B81-AD93-2564F1F8D5A5}" destId="{5775D70B-CE00-4F42-96B1-2178580C1614}" srcOrd="0" destOrd="0" presId="urn:microsoft.com/office/officeart/2005/8/layout/default"/>
    <dgm:cxn modelId="{6F6C98AA-69D9-44D8-9766-336B9E9EF4A1}" type="presOf" srcId="{8E17E6EE-AA62-47DE-8558-A29A97AAE367}" destId="{1E13E728-FEB8-4461-8F0E-C738128C87E7}" srcOrd="0" destOrd="0" presId="urn:microsoft.com/office/officeart/2005/8/layout/default"/>
    <dgm:cxn modelId="{87C8CFBF-8B62-41D9-8366-299B7D02A535}" srcId="{2A325A0E-A183-44B7-84CD-C63E148484E4}" destId="{6B1019DC-1778-4076-BAD4-AE9F70B16F1C}" srcOrd="2" destOrd="0" parTransId="{6F1EF5B2-6F0B-477E-AF4F-E72CDAE5AEE2}" sibTransId="{07BA2A7C-4EEB-47AC-B9D3-ECE66A23339F}"/>
    <dgm:cxn modelId="{8CC8BDC3-1BEB-4769-8707-772D5C905E54}" type="presOf" srcId="{D2A33921-4AC4-4C3B-B988-70DE61852557}" destId="{00C99DBE-A2A3-42B1-BEF5-28ECD53DD1F7}" srcOrd="0" destOrd="0" presId="urn:microsoft.com/office/officeart/2005/8/layout/default"/>
    <dgm:cxn modelId="{29FF17E2-4B56-4D85-964B-F8BEA7D9D62E}" type="presOf" srcId="{6B1019DC-1778-4076-BAD4-AE9F70B16F1C}" destId="{10D00B9B-184E-41A7-AA81-2ABB25A9FA99}" srcOrd="0" destOrd="0" presId="urn:microsoft.com/office/officeart/2005/8/layout/default"/>
    <dgm:cxn modelId="{C8C449FC-48BC-4F2D-8E75-5DA562FD66E6}" srcId="{2A325A0E-A183-44B7-84CD-C63E148484E4}" destId="{97250390-DCDA-4328-92F6-E7727579C7D2}" srcOrd="0" destOrd="0" parTransId="{EB3E67FD-CA34-4588-8F97-528C14319C7A}" sibTransId="{A0CB1577-2431-4830-B4EF-48756EC37666}"/>
    <dgm:cxn modelId="{1D33C310-64F6-4254-9AC2-9109ADA1449C}" type="presParOf" srcId="{F8EAE1D8-F991-4BC7-BC08-0B37B69D9407}" destId="{DDAB4B8C-A492-46B3-9624-8D41094A9447}" srcOrd="0" destOrd="0" presId="urn:microsoft.com/office/officeart/2005/8/layout/default"/>
    <dgm:cxn modelId="{80872606-68B1-442A-A134-D32C0AA7E1BC}" type="presParOf" srcId="{F8EAE1D8-F991-4BC7-BC08-0B37B69D9407}" destId="{85E37086-683F-4579-A205-C11DC1C80892}" srcOrd="1" destOrd="0" presId="urn:microsoft.com/office/officeart/2005/8/layout/default"/>
    <dgm:cxn modelId="{EC5FFB87-63F1-4DB4-97BC-B7A1440EB0CB}" type="presParOf" srcId="{F8EAE1D8-F991-4BC7-BC08-0B37B69D9407}" destId="{00C99DBE-A2A3-42B1-BEF5-28ECD53DD1F7}" srcOrd="2" destOrd="0" presId="urn:microsoft.com/office/officeart/2005/8/layout/default"/>
    <dgm:cxn modelId="{BC8A02D8-8282-4AAB-AA01-CC1735986D94}" type="presParOf" srcId="{F8EAE1D8-F991-4BC7-BC08-0B37B69D9407}" destId="{32BA4CEA-01F0-4935-A1F3-BCFF9C191E50}" srcOrd="3" destOrd="0" presId="urn:microsoft.com/office/officeart/2005/8/layout/default"/>
    <dgm:cxn modelId="{88E2F6C0-E678-4DD0-8D92-C51F1D7C6CB1}" type="presParOf" srcId="{F8EAE1D8-F991-4BC7-BC08-0B37B69D9407}" destId="{10D00B9B-184E-41A7-AA81-2ABB25A9FA99}" srcOrd="4" destOrd="0" presId="urn:microsoft.com/office/officeart/2005/8/layout/default"/>
    <dgm:cxn modelId="{F3E0A5E6-D5BF-4216-9802-AAA92D298417}" type="presParOf" srcId="{F8EAE1D8-F991-4BC7-BC08-0B37B69D9407}" destId="{0AC33940-A0A2-4CB6-B26E-CFFC7000C5F9}" srcOrd="5" destOrd="0" presId="urn:microsoft.com/office/officeart/2005/8/layout/default"/>
    <dgm:cxn modelId="{BDB21D34-1533-4267-B5DF-98BF6BC8F43E}" type="presParOf" srcId="{F8EAE1D8-F991-4BC7-BC08-0B37B69D9407}" destId="{1E13E728-FEB8-4461-8F0E-C738128C87E7}" srcOrd="6" destOrd="0" presId="urn:microsoft.com/office/officeart/2005/8/layout/default"/>
    <dgm:cxn modelId="{CD4280E3-C913-4214-BFA2-5129C638F1C0}" type="presParOf" srcId="{F8EAE1D8-F991-4BC7-BC08-0B37B69D9407}" destId="{1DE7C560-3EDA-492D-9998-A55BA081F209}" srcOrd="7" destOrd="0" presId="urn:microsoft.com/office/officeart/2005/8/layout/default"/>
    <dgm:cxn modelId="{D4EFB195-D186-4BF5-B60E-B0691229B2CB}" type="presParOf" srcId="{F8EAE1D8-F991-4BC7-BC08-0B37B69D9407}" destId="{5775D70B-CE00-4F42-96B1-2178580C161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5A682-88DC-4DD6-8DB1-85FECEF3FDB9}">
      <dsp:nvSpPr>
        <dsp:cNvPr id="0" name=""/>
        <dsp:cNvSpPr/>
      </dsp:nvSpPr>
      <dsp:spPr>
        <a:xfrm>
          <a:off x="755430" y="0"/>
          <a:ext cx="2868936" cy="286889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Academic Success</a:t>
          </a:r>
        </a:p>
      </dsp:txBody>
      <dsp:txXfrm>
        <a:off x="1175576" y="420140"/>
        <a:ext cx="2028644" cy="2028615"/>
      </dsp:txXfrm>
    </dsp:sp>
    <dsp:sp modelId="{18B39548-2303-40A4-A913-FE5247B1D350}">
      <dsp:nvSpPr>
        <dsp:cNvPr id="0" name=""/>
        <dsp:cNvSpPr/>
      </dsp:nvSpPr>
      <dsp:spPr>
        <a:xfrm>
          <a:off x="2232098" y="1913394"/>
          <a:ext cx="2868936" cy="286889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Critical Consciousness</a:t>
          </a:r>
        </a:p>
      </dsp:txBody>
      <dsp:txXfrm>
        <a:off x="2652244" y="2333534"/>
        <a:ext cx="2028644" cy="2028615"/>
      </dsp:txXfrm>
    </dsp:sp>
    <dsp:sp modelId="{05579B97-4453-4E83-9CEA-93D75A5A666F}">
      <dsp:nvSpPr>
        <dsp:cNvPr id="0" name=""/>
        <dsp:cNvSpPr/>
      </dsp:nvSpPr>
      <dsp:spPr>
        <a:xfrm>
          <a:off x="3657587" y="0"/>
          <a:ext cx="2868936" cy="286889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Cultural Competence</a:t>
          </a:r>
        </a:p>
      </dsp:txBody>
      <dsp:txXfrm>
        <a:off x="4077733" y="420140"/>
        <a:ext cx="2028644" cy="2028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B4B8C-A492-46B3-9624-8D41094A9447}">
      <dsp:nvSpPr>
        <dsp:cNvPr id="0" name=""/>
        <dsp:cNvSpPr/>
      </dsp:nvSpPr>
      <dsp:spPr>
        <a:xfrm>
          <a:off x="359610" y="306583"/>
          <a:ext cx="2364334" cy="2112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Mentors</a:t>
          </a:r>
        </a:p>
      </dsp:txBody>
      <dsp:txXfrm>
        <a:off x="359610" y="306583"/>
        <a:ext cx="2364334" cy="2112049"/>
      </dsp:txXfrm>
    </dsp:sp>
    <dsp:sp modelId="{00C99DBE-A2A3-42B1-BEF5-28ECD53DD1F7}">
      <dsp:nvSpPr>
        <dsp:cNvPr id="0" name=""/>
        <dsp:cNvSpPr/>
      </dsp:nvSpPr>
      <dsp:spPr>
        <a:xfrm>
          <a:off x="2048159" y="2464570"/>
          <a:ext cx="2393234" cy="211204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Financial Aid</a:t>
          </a:r>
        </a:p>
      </dsp:txBody>
      <dsp:txXfrm>
        <a:off x="2048159" y="2464570"/>
        <a:ext cx="2393234" cy="2112049"/>
      </dsp:txXfrm>
    </dsp:sp>
    <dsp:sp modelId="{10D00B9B-184E-41A7-AA81-2ABB25A9FA99}">
      <dsp:nvSpPr>
        <dsp:cNvPr id="0" name=""/>
        <dsp:cNvSpPr/>
      </dsp:nvSpPr>
      <dsp:spPr>
        <a:xfrm>
          <a:off x="4060626" y="341516"/>
          <a:ext cx="2479898" cy="211204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Spirituality and Religion</a:t>
          </a:r>
        </a:p>
      </dsp:txBody>
      <dsp:txXfrm>
        <a:off x="4060626" y="341516"/>
        <a:ext cx="2479898" cy="2112049"/>
      </dsp:txXfrm>
    </dsp:sp>
    <dsp:sp modelId="{1E13E728-FEB8-4461-8F0E-C738128C87E7}">
      <dsp:nvSpPr>
        <dsp:cNvPr id="0" name=""/>
        <dsp:cNvSpPr/>
      </dsp:nvSpPr>
      <dsp:spPr>
        <a:xfrm>
          <a:off x="6285072" y="2464570"/>
          <a:ext cx="2358702" cy="2112049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Institutional Culture</a:t>
          </a:r>
        </a:p>
      </dsp:txBody>
      <dsp:txXfrm>
        <a:off x="6285072" y="2464570"/>
        <a:ext cx="2358702" cy="2112049"/>
      </dsp:txXfrm>
    </dsp:sp>
    <dsp:sp modelId="{5775D70B-CE00-4F42-96B1-2178580C1614}">
      <dsp:nvSpPr>
        <dsp:cNvPr id="0" name=""/>
        <dsp:cNvSpPr/>
      </dsp:nvSpPr>
      <dsp:spPr>
        <a:xfrm>
          <a:off x="8236412" y="327443"/>
          <a:ext cx="2584550" cy="2112049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Family Support</a:t>
          </a:r>
        </a:p>
      </dsp:txBody>
      <dsp:txXfrm>
        <a:off x="8236412" y="327443"/>
        <a:ext cx="2584550" cy="2112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CF0F1-1E54-4C29-8F69-77D90DB55A8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ECC82-2C37-40BC-8CDA-87CC865EC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6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75584-BAF5-463F-82AE-8682AE6BD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97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54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ECC82-2C37-40BC-8CDA-87CC865EC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3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05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2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3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46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ECC82-2C37-40BC-8CDA-87CC865EC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502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9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6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ECC82-2C37-40BC-8CDA-87CC865EC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4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1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25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85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 end to decades of racial segregation in America’s public schools.</a:t>
            </a:r>
          </a:p>
          <a:p>
            <a:r>
              <a:rPr lang="en-US" dirty="0"/>
              <a:t>Resolved six separate segregation cases from four states, consolidated under the name </a:t>
            </a:r>
            <a:r>
              <a:rPr lang="en-US" i="1" dirty="0"/>
              <a:t>Brown v. Board of Education (1954)</a:t>
            </a:r>
          </a:p>
          <a:p>
            <a:r>
              <a:rPr lang="en-US" dirty="0"/>
              <a:t>Overturned the “separate but equal” doctrine first articulated in the </a:t>
            </a:r>
            <a:r>
              <a:rPr lang="en-US" i="1" dirty="0"/>
              <a:t>Plessy v. Ferguson </a:t>
            </a:r>
            <a:r>
              <a:rPr lang="en-US" dirty="0"/>
              <a:t>decision of 1896, 58-year-long practice of legal racial segregation, paving the way for the integration of the public school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5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Gloria Ladson-Billings - Original Research (1992) - Aka culturally responsive teaching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i="1" dirty="0"/>
              <a:t>Students must experience </a:t>
            </a:r>
            <a:r>
              <a:rPr lang="en-US" b="1" i="1" dirty="0"/>
              <a:t>academic success. </a:t>
            </a:r>
            <a:r>
              <a:rPr lang="en-US" dirty="0"/>
              <a:t>Need for literacy, numeracy, technological, political, and social skills. “Choose” academic excellence</a:t>
            </a:r>
            <a:endParaRPr lang="en-US" i="0" dirty="0"/>
          </a:p>
          <a:p>
            <a:r>
              <a:rPr lang="en-US" i="1" dirty="0"/>
              <a:t>Students must develop and/or maintain </a:t>
            </a:r>
            <a:r>
              <a:rPr lang="en-US" b="1" i="1" dirty="0"/>
              <a:t>cultural competence. </a:t>
            </a:r>
            <a:r>
              <a:rPr lang="en-US" dirty="0"/>
              <a:t>“Burden of acting White” (Fordham and </a:t>
            </a:r>
            <a:r>
              <a:rPr lang="en-US" dirty="0" err="1"/>
              <a:t>Ogbu</a:t>
            </a:r>
            <a:r>
              <a:rPr lang="en-US" dirty="0"/>
              <a:t> 1986)</a:t>
            </a:r>
            <a:endParaRPr lang="en-US" i="0" dirty="0"/>
          </a:p>
          <a:p>
            <a:r>
              <a:rPr lang="en-US" i="1" dirty="0"/>
              <a:t>Students must develop a </a:t>
            </a:r>
            <a:r>
              <a:rPr lang="en-US" b="1" i="1" dirty="0"/>
              <a:t>critical consciousness. </a:t>
            </a:r>
            <a:r>
              <a:rPr lang="en-US" dirty="0"/>
              <a:t>Engage the world and others critically. Challenge negative narratives towards marginalized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C82-2C37-40BC-8CDA-87CC865ECE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3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ECC82-2C37-40BC-8CDA-87CC865ECE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92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A52EC-393D-47E4-9D15-E5C2F832A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B81C3-F395-434A-AAE8-53302586C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8C4D7-A681-4BF8-A62B-70FE7477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20559-DF13-49FE-A264-BC3921788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4153C-D038-4060-864D-FED470C3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98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ED40-3C76-4579-8663-7F598919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F4918-0C30-4B09-AAF8-C735294EA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1E83A-08BA-4C94-9C0A-61CE412E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9390-6288-4B77-85A3-C4F6D6AF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C4FCE-89FE-4C3A-936A-4520A5AD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4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241B8A-4DFC-4A88-ACE9-BB80D5BDD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4C499-3F8D-47DB-BC47-650EDCDB9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5D152-B495-4166-8731-E43906977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32F72-1F48-4EFB-B609-20F7BD1A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5B40-D3B4-4F7B-84BA-3704AFB1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68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33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46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64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04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86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42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91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1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65C6-1159-4DB3-B7E6-83F223C0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520CA-EAA9-43C9-B746-37C022483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4DC4F-1B6D-4BEC-9D07-86A7E2A7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F58DD-0A92-44BE-ACF7-72162AB0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07707-08CC-4DF8-8919-86F0741E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98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4/24/2018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55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35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8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B7A36-816F-44E7-9D91-2D6F64AC7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47791-99BD-4C44-9C32-07971DF25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B0102-EC46-4F69-9143-6190E642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C3CA-CCA3-4B93-B009-C8E6FF41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20CC3-D4CD-4D7B-A36B-705A7E68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7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CEE6-6280-4C38-8A71-362DF587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3265-F8B8-42A7-A42F-BB71FFD6B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2DBB3-F077-4517-832D-A2970F141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303FD-0E0E-4A9C-A042-420DA3B4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4F09D-B2EB-4B0E-B0F2-E8E19E43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7E8D1-4617-499D-BF8A-6C362E11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4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D6AE5-8984-40E6-90DE-9FCCE1CD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AB395-2153-4147-B231-B1AEB53B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CA4F3-E8B7-4517-BFFD-D20E6104D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32B51-B92F-4422-93D3-71D83CE12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8AAC48-6F51-4293-8006-6BF9AFE53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BD746D-EC33-453A-8057-4F716D99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1160B8-54C6-41E4-96A1-00E099B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8B26E-4E60-4BB7-B567-E615E5D4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6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53EC-3C8C-4426-8010-1D7BC336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5F147-DB38-45D6-89A8-A4E127FA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0B776-46C7-498E-B282-37C50ABCE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5E85C-8A30-4EBC-9A51-4CDE9EC8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7DE1C-FD84-49C3-A72D-0BAE24BE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C0FA4-1474-40F0-9786-72CB66B35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851C2-79CB-425D-B12A-F1C3A331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4161-5C1E-4CD7-AC51-986F12F6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62568-AA0E-4E0B-92B8-93F1D040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63B4C-60DD-4E18-B4A8-25A12EE1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7A4A4-7180-4CD0-B5C0-BBE19A12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3271E-9934-40BC-BFE4-ACC68AFA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8756B-3292-4EBA-B17D-0773E11F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6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7CE7-7984-4FEF-A377-C1D9557D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FB24D-809A-4950-94DF-94EAB468C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DA8B1-5D58-4A35-99C9-AEA0EA368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1E2ED-1604-4F0F-BB03-27084052A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397E2-85AB-4E8C-89BA-59B5D7C4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55243-D0EC-4FA3-8DDE-2FC8774B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9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62C6D-662F-475A-A00A-44394B10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3B625-6002-48ED-AF16-2464AE26D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2D53-80E9-4A3F-85BC-4EA5F484B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97A3-8E69-4094-B568-2A018E2CA441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4CFC7-6E66-455C-AAED-8C30CB530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16C2-68F3-46F5-AFAD-099DC7E87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D591-E3D2-4B52-A488-FD9472385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9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4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gjournals.org/doi/pdf/10.17763/haer.84.1.p2rj13148548475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F117C-75E3-4440-B081-C56D601E92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582" y="283788"/>
            <a:ext cx="11471182" cy="14716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6300" dirty="0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</a:rPr>
              <a:t>THE RETENTION DIVIDE: </a:t>
            </a:r>
            <a:br>
              <a:rPr lang="en-US" sz="6300" dirty="0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</a:rPr>
            </a:br>
            <a:r>
              <a:rPr lang="en-US" sz="6300" dirty="0">
                <a:solidFill>
                  <a:srgbClr val="FF0000"/>
                </a:solidFill>
              </a:rPr>
              <a:t>BUILDING NEW CULTURAL BRIDGES</a:t>
            </a:r>
            <a:endParaRPr lang="en-US" sz="6300" kern="1200" cap="all" baseline="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E692301-412F-446C-BA3C-9DCBB504BEB1}"/>
              </a:ext>
            </a:extLst>
          </p:cNvPr>
          <p:cNvSpPr txBox="1">
            <a:spLocks/>
          </p:cNvSpPr>
          <p:nvPr/>
        </p:nvSpPr>
        <p:spPr>
          <a:xfrm>
            <a:off x="2179608" y="6256424"/>
            <a:ext cx="7361971" cy="5243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49E39"/>
              </a:buClr>
              <a:buSzTx/>
              <a:buFont typeface="Wingdings 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NISOD Webinar | May 3, 2018 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47C213-60FE-4BEB-B256-CF240737D01B}"/>
              </a:ext>
            </a:extLst>
          </p:cNvPr>
          <p:cNvCxnSpPr>
            <a:cxnSpLocks/>
          </p:cNvCxnSpPr>
          <p:nvPr/>
        </p:nvCxnSpPr>
        <p:spPr>
          <a:xfrm>
            <a:off x="52551" y="6117192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F45BC3-9DA6-4273-8299-00AA82E603A7}"/>
              </a:ext>
            </a:extLst>
          </p:cNvPr>
          <p:cNvCxnSpPr>
            <a:cxnSpLocks/>
          </p:cNvCxnSpPr>
          <p:nvPr/>
        </p:nvCxnSpPr>
        <p:spPr>
          <a:xfrm>
            <a:off x="26275" y="1790257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https://images1.houstonpress.com/imager/u/original/10173473/https_3a_2f_2fcdn.evbuc.com_2fimages_2f40247342_2f55823446793_2f1_2foriginal.jpg_h_200_w_450_rect_0_2c11_2c562_2c281_s_93d749188b2ffd58080d926f0faa7bc2">
            <a:extLst>
              <a:ext uri="{FF2B5EF4-FFF2-40B4-BE49-F238E27FC236}">
                <a16:creationId xmlns:a16="http://schemas.microsoft.com/office/drawing/2014/main" id="{7D4FC6DD-447A-426E-AB6B-E2DF7CDF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39" y="2162458"/>
            <a:ext cx="7025640" cy="351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65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F20F-9386-4649-B9B1-877D0A14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Rockwell Condensed" panose="02060603050405020104" pitchFamily="18" charset="0"/>
              </a:rPr>
              <a:t>Retention Research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1BA1B0-82D4-48FD-8BFA-38AF15D39C97}"/>
              </a:ext>
            </a:extLst>
          </p:cNvPr>
          <p:cNvGraphicFramePr/>
          <p:nvPr>
            <p:extLst/>
          </p:nvPr>
        </p:nvGraphicFramePr>
        <p:xfrm>
          <a:off x="609599" y="1690688"/>
          <a:ext cx="10972801" cy="4576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D3FF3D-7304-40C4-B240-0DC007739482}"/>
              </a:ext>
            </a:extLst>
          </p:cNvPr>
          <p:cNvCxnSpPr>
            <a:cxnSpLocks/>
          </p:cNvCxnSpPr>
          <p:nvPr/>
        </p:nvCxnSpPr>
        <p:spPr>
          <a:xfrm>
            <a:off x="52551" y="1437331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940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F20F-9386-4649-B9B1-877D0A14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0277"/>
            <a:ext cx="10515600" cy="93409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Rockwell Condensed" panose="02060603050405020104" pitchFamily="18" charset="0"/>
              </a:rPr>
              <a:t>RETENTION STATISTICS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3499-CDCF-4F2B-A537-DEBA0CE2D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984" y="1599512"/>
            <a:ext cx="3479051" cy="82391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NATIONAL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6DC21-BBB9-4062-90EB-90F273D95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984" y="2423424"/>
            <a:ext cx="3835451" cy="3684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Full-Time Students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1"/>
                </a:solidFill>
              </a:rPr>
              <a:t>74.4% 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dirty="0"/>
              <a:t>Part-Time Students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1"/>
                </a:solidFill>
              </a:rPr>
              <a:t>44.9%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C71D29-CE6B-4464-B5B9-9FCBA320A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7871" y="1599512"/>
            <a:ext cx="2976619" cy="8239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STATE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543D71B-4BEC-4CB5-9ADD-4CF562B198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4471" y="2411923"/>
            <a:ext cx="3810691" cy="3684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Full-Time Students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2"/>
                </a:solidFill>
              </a:rPr>
              <a:t>73.3%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Part-Time Students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2"/>
                </a:solidFill>
              </a:rPr>
              <a:t>43.0%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D869B-E82C-473E-B9B0-5B356F2C086A}"/>
              </a:ext>
            </a:extLst>
          </p:cNvPr>
          <p:cNvSpPr txBox="1"/>
          <p:nvPr/>
        </p:nvSpPr>
        <p:spPr>
          <a:xfrm>
            <a:off x="1230633" y="6154366"/>
            <a:ext cx="1035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panose="020F0502020204030204"/>
              </a:rPr>
              <a:t>W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role, if any, does culture serve in the statistical findings?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152DCC-5ACF-43F4-B60D-58EAE10C4D2A}"/>
              </a:ext>
            </a:extLst>
          </p:cNvPr>
          <p:cNvSpPr txBox="1">
            <a:spLocks/>
          </p:cNvSpPr>
          <p:nvPr/>
        </p:nvSpPr>
        <p:spPr>
          <a:xfrm>
            <a:off x="8426322" y="2150090"/>
            <a:ext cx="2649691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5F5C51C-7699-4FD1-B376-3DA394AFF36A}"/>
              </a:ext>
            </a:extLst>
          </p:cNvPr>
          <p:cNvSpPr txBox="1">
            <a:spLocks/>
          </p:cNvSpPr>
          <p:nvPr/>
        </p:nvSpPr>
        <p:spPr>
          <a:xfrm>
            <a:off x="8338562" y="1568792"/>
            <a:ext cx="2976619" cy="8239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GTCC</a:t>
            </a:r>
            <a:r>
              <a:rPr lang="en-US" dirty="0"/>
              <a:t> 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F3E47BC-D5D7-49AE-BF48-CC394610E472}"/>
              </a:ext>
            </a:extLst>
          </p:cNvPr>
          <p:cNvSpPr txBox="1">
            <a:spLocks/>
          </p:cNvSpPr>
          <p:nvPr/>
        </p:nvSpPr>
        <p:spPr>
          <a:xfrm>
            <a:off x="8075198" y="2423424"/>
            <a:ext cx="3810691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Full-Time Students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6"/>
                </a:solidFill>
              </a:rPr>
              <a:t>52.0%</a:t>
            </a:r>
            <a:endParaRPr lang="en-US" sz="44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Part-Time Students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6"/>
                </a:solidFill>
              </a:rPr>
              <a:t>41.0%</a:t>
            </a:r>
            <a:endParaRPr lang="en-US" sz="4400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DAB10-E53A-4B29-B486-A7E8D1311929}"/>
              </a:ext>
            </a:extLst>
          </p:cNvPr>
          <p:cNvSpPr txBox="1"/>
          <p:nvPr/>
        </p:nvSpPr>
        <p:spPr>
          <a:xfrm>
            <a:off x="1882049" y="1017251"/>
            <a:ext cx="843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Retention Rates (Fall 2015/2016)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20360D-A9BD-46A1-8FF6-D0327DF24634}"/>
              </a:ext>
            </a:extLst>
          </p:cNvPr>
          <p:cNvSpPr/>
          <p:nvPr/>
        </p:nvSpPr>
        <p:spPr>
          <a:xfrm>
            <a:off x="8793480" y="3429000"/>
            <a:ext cx="2312569" cy="6553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4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9" grpId="0" uiExpand="1" build="p"/>
      <p:bldP spid="4" grpId="0"/>
      <p:bldP spid="11" grpId="0" animBg="1"/>
      <p:bldP spid="13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7F1C3-AE43-41D8-8680-0C3C2288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Rockwell Condensed" panose="02060603050405020104" pitchFamily="18" charset="0"/>
              </a:rPr>
              <a:t>Culturally Competent Preconditions</a:t>
            </a:r>
            <a:endParaRPr lang="en-US" sz="6000" u="sng" dirty="0">
              <a:latin typeface="Rockwell Condensed" panose="02060603050405020104" pitchFamily="18" charset="0"/>
            </a:endParaRPr>
          </a:p>
        </p:txBody>
      </p:sp>
      <p:pic>
        <p:nvPicPr>
          <p:cNvPr id="10" name="Picture 9" descr="Guilford Technical Community College" title="GTCC Logo">
            <a:extLst>
              <a:ext uri="{FF2B5EF4-FFF2-40B4-BE49-F238E27FC236}">
                <a16:creationId xmlns:a16="http://schemas.microsoft.com/office/drawing/2014/main" id="{12F7B840-8910-47AF-84C3-DC5746E8711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60" y="3679072"/>
            <a:ext cx="3002280" cy="1097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D95D61-0D2E-4144-9DB4-4BD6BE7D0F4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782600" y="4776353"/>
            <a:ext cx="0" cy="1349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F197EC-42B6-49FB-A23D-F6BACCADA8FD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782600" y="2229853"/>
            <a:ext cx="0" cy="14492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7E5560-7CBC-4E93-BE17-051950D17041}"/>
              </a:ext>
            </a:extLst>
          </p:cNvPr>
          <p:cNvCxnSpPr>
            <a:cxnSpLocks/>
          </p:cNvCxnSpPr>
          <p:nvPr/>
        </p:nvCxnSpPr>
        <p:spPr>
          <a:xfrm>
            <a:off x="7283740" y="4242785"/>
            <a:ext cx="23375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471F70-C4C9-4630-A845-F0C4903201FB}"/>
              </a:ext>
            </a:extLst>
          </p:cNvPr>
          <p:cNvCxnSpPr>
            <a:cxnSpLocks/>
          </p:cNvCxnSpPr>
          <p:nvPr/>
        </p:nvCxnSpPr>
        <p:spPr>
          <a:xfrm flipH="1">
            <a:off x="2031760" y="4227712"/>
            <a:ext cx="22497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48DC36C0-4745-499B-8447-DB998A7AA6C3}"/>
              </a:ext>
            </a:extLst>
          </p:cNvPr>
          <p:cNvSpPr txBox="1">
            <a:spLocks/>
          </p:cNvSpPr>
          <p:nvPr/>
        </p:nvSpPr>
        <p:spPr>
          <a:xfrm>
            <a:off x="6078278" y="2276862"/>
            <a:ext cx="3710148" cy="109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</a:rPr>
              <a:t>Racial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</a:rPr>
              <a:t>Classism </a:t>
            </a:r>
          </a:p>
        </p:txBody>
      </p: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1F9BF381-F681-485C-9940-988B5FF508E3}"/>
              </a:ext>
            </a:extLst>
          </p:cNvPr>
          <p:cNvSpPr txBox="1">
            <a:spLocks/>
          </p:cNvSpPr>
          <p:nvPr/>
        </p:nvSpPr>
        <p:spPr>
          <a:xfrm>
            <a:off x="6409401" y="5082159"/>
            <a:ext cx="3110947" cy="109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/>
              <a:t>Personal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/>
              <a:t>Biases</a:t>
            </a:r>
          </a:p>
        </p:txBody>
      </p:sp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4E4DCC7F-A671-4509-92CB-50882C57425B}"/>
              </a:ext>
            </a:extLst>
          </p:cNvPr>
          <p:cNvSpPr txBox="1">
            <a:spLocks/>
          </p:cNvSpPr>
          <p:nvPr/>
        </p:nvSpPr>
        <p:spPr>
          <a:xfrm>
            <a:off x="2031760" y="5128291"/>
            <a:ext cx="3710149" cy="1097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“Them” and “They” Language</a:t>
            </a:r>
          </a:p>
        </p:txBody>
      </p:sp>
      <p:sp>
        <p:nvSpPr>
          <p:cNvPr id="43" name="Content Placeholder 5">
            <a:extLst>
              <a:ext uri="{FF2B5EF4-FFF2-40B4-BE49-F238E27FC236}">
                <a16:creationId xmlns:a16="http://schemas.microsoft.com/office/drawing/2014/main" id="{A72A7CFE-E7FA-4A67-AFE5-79975FD93C0F}"/>
              </a:ext>
            </a:extLst>
          </p:cNvPr>
          <p:cNvSpPr txBox="1">
            <a:spLocks/>
          </p:cNvSpPr>
          <p:nvPr/>
        </p:nvSpPr>
        <p:spPr>
          <a:xfrm>
            <a:off x="1924614" y="2309110"/>
            <a:ext cx="3710148" cy="938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Race, Language, and Social Norms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66D04F-35A1-4555-BD79-0346B87F7952}"/>
              </a:ext>
            </a:extLst>
          </p:cNvPr>
          <p:cNvCxnSpPr>
            <a:cxnSpLocks/>
          </p:cNvCxnSpPr>
          <p:nvPr/>
        </p:nvCxnSpPr>
        <p:spPr>
          <a:xfrm>
            <a:off x="0" y="1421288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584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247AB924-1B87-43FC-B7C7-B112D5C51A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DAD2B705-4A9B-408D-AA80-4F41045E09D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9AE2756-0FC4-4155-83E7-58AAAB63E75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Burger and Drink">
            <a:extLst>
              <a:ext uri="{FF2B5EF4-FFF2-40B4-BE49-F238E27FC236}">
                <a16:creationId xmlns:a16="http://schemas.microsoft.com/office/drawing/2014/main" id="{84731EF7-5ADD-4A0D-8E41-2C0582E5B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1032" name="Picture 8" descr="Image result for music clef">
            <a:extLst>
              <a:ext uri="{FF2B5EF4-FFF2-40B4-BE49-F238E27FC236}">
                <a16:creationId xmlns:a16="http://schemas.microsoft.com/office/drawing/2014/main" id="{98513C2F-5E5A-45EC-9FD9-7D7EF8AC5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r="21591"/>
          <a:stretch/>
        </p:blipFill>
        <p:spPr bwMode="auto">
          <a:xfrm>
            <a:off x="4984272" y="307731"/>
            <a:ext cx="2236238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18DC98F-4057-4645-B948-F604F39A9CF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Money">
            <a:extLst>
              <a:ext uri="{FF2B5EF4-FFF2-40B4-BE49-F238E27FC236}">
                <a16:creationId xmlns:a16="http://schemas.microsoft.com/office/drawing/2014/main" id="{41DCEC44-754D-405C-A18B-4D3761838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9725" y="616905"/>
            <a:ext cx="3423916" cy="3423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7F1C3-AE43-41D8-8680-0C3C2288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Culturally Relevant Pedagogy Strategies</a:t>
            </a:r>
          </a:p>
        </p:txBody>
      </p:sp>
    </p:spTree>
    <p:extLst>
      <p:ext uri="{BB962C8B-B14F-4D97-AF65-F5344CB8AC3E}">
        <p14:creationId xmlns:p14="http://schemas.microsoft.com/office/powerpoint/2010/main" val="39104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-2.lifehack.org/wp-content/files/2012/07/weekly-review.jpg">
            <a:extLst>
              <a:ext uri="{FF2B5EF4-FFF2-40B4-BE49-F238E27FC236}">
                <a16:creationId xmlns:a16="http://schemas.microsoft.com/office/drawing/2014/main" id="{8CA61E17-4F71-480A-9DCB-353D2E3B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617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FED9D1-E672-44C9-ADDA-69E2DD4C0A64}"/>
              </a:ext>
            </a:extLst>
          </p:cNvPr>
          <p:cNvSpPr txBox="1"/>
          <p:nvPr/>
        </p:nvSpPr>
        <p:spPr>
          <a:xfrm>
            <a:off x="110660" y="195091"/>
            <a:ext cx="289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Brown vs. BOE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7C6A2-1909-4458-824A-A4FFF1908B36}"/>
              </a:ext>
            </a:extLst>
          </p:cNvPr>
          <p:cNvSpPr txBox="1"/>
          <p:nvPr/>
        </p:nvSpPr>
        <p:spPr>
          <a:xfrm>
            <a:off x="5207429" y="502852"/>
            <a:ext cx="289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CRP </a:t>
            </a:r>
            <a:r>
              <a:rPr lang="en-US" sz="2400" b="1" i="1" baseline="30000" dirty="0">
                <a:solidFill>
                  <a:srgbClr val="FF0000"/>
                </a:solidFill>
              </a:rPr>
              <a:t>3</a:t>
            </a:r>
            <a:r>
              <a:rPr lang="en-US" sz="2400" b="1" i="1" dirty="0">
                <a:solidFill>
                  <a:srgbClr val="FF0000"/>
                </a:solidFill>
              </a:rPr>
              <a:t>Propositions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1EF40-E958-4435-ACE4-C8E1FA90C1DE}"/>
              </a:ext>
            </a:extLst>
          </p:cNvPr>
          <p:cNvSpPr txBox="1"/>
          <p:nvPr/>
        </p:nvSpPr>
        <p:spPr>
          <a:xfrm>
            <a:off x="5055349" y="6134885"/>
            <a:ext cx="289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Retention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94C2F-67F3-476C-ACA6-67BB0E5F5494}"/>
              </a:ext>
            </a:extLst>
          </p:cNvPr>
          <p:cNvSpPr txBox="1"/>
          <p:nvPr/>
        </p:nvSpPr>
        <p:spPr>
          <a:xfrm>
            <a:off x="9467819" y="195090"/>
            <a:ext cx="289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Statistics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282E0-5807-4C84-AE25-BDB71CEB1BA5}"/>
              </a:ext>
            </a:extLst>
          </p:cNvPr>
          <p:cNvSpPr txBox="1"/>
          <p:nvPr/>
        </p:nvSpPr>
        <p:spPr>
          <a:xfrm>
            <a:off x="9061864" y="6184570"/>
            <a:ext cx="281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Strategies</a:t>
            </a:r>
          </a:p>
        </p:txBody>
      </p:sp>
    </p:spTree>
    <p:extLst>
      <p:ext uri="{BB962C8B-B14F-4D97-AF65-F5344CB8AC3E}">
        <p14:creationId xmlns:p14="http://schemas.microsoft.com/office/powerpoint/2010/main" val="712045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picture of a person holding a puzzle piece. The individual is trying to fit the puzzle piece to complete the puzzle.">
            <a:extLst>
              <a:ext uri="{FF2B5EF4-FFF2-40B4-BE49-F238E27FC236}">
                <a16:creationId xmlns:a16="http://schemas.microsoft.com/office/drawing/2014/main" id="{ADACFC19-0D72-4833-913B-4D821C46C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363" y="2081849"/>
            <a:ext cx="7025640" cy="351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AA4ED6-B0DB-474A-9EFC-FC5E78B6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83" y="540436"/>
            <a:ext cx="10515600" cy="854411"/>
          </a:xfrm>
        </p:spPr>
        <p:txBody>
          <a:bodyPr>
            <a:noAutofit/>
          </a:bodyPr>
          <a:lstStyle/>
          <a:p>
            <a:pPr algn="ctr"/>
            <a:r>
              <a:rPr lang="en-US" sz="5700" dirty="0">
                <a:latin typeface="Rockwell Condensed" panose="02060603050405020104" pitchFamily="18" charset="0"/>
              </a:rPr>
              <a:t>WHAT’S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6238FA-3A3F-4B48-91BA-B55E10943327}"/>
              </a:ext>
            </a:extLst>
          </p:cNvPr>
          <p:cNvSpPr txBox="1"/>
          <p:nvPr/>
        </p:nvSpPr>
        <p:spPr>
          <a:xfrm>
            <a:off x="320040" y="6049011"/>
            <a:ext cx="1187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Is CRP the bridge that will make your college the institution of choice for students?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18C94C-6A65-4D55-BB4A-E6E0033657C7}"/>
              </a:ext>
            </a:extLst>
          </p:cNvPr>
          <p:cNvSpPr txBox="1"/>
          <p:nvPr/>
        </p:nvSpPr>
        <p:spPr>
          <a:xfrm>
            <a:off x="5980176" y="2383155"/>
            <a:ext cx="289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Know your audience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6B759-A7C4-4A2E-A75E-98C7D3E2631A}"/>
              </a:ext>
            </a:extLst>
          </p:cNvPr>
          <p:cNvSpPr txBox="1"/>
          <p:nvPr/>
        </p:nvSpPr>
        <p:spPr>
          <a:xfrm>
            <a:off x="6096000" y="3300989"/>
            <a:ext cx="26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Remain teachable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71050-9AEF-47D9-9C76-42BA60E97321}"/>
              </a:ext>
            </a:extLst>
          </p:cNvPr>
          <p:cNvSpPr txBox="1"/>
          <p:nvPr/>
        </p:nvSpPr>
        <p:spPr>
          <a:xfrm>
            <a:off x="5812166" y="4216996"/>
            <a:ext cx="323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Develop new narratives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3919CE-BC5F-4C18-98F4-1135DAB75A6D}"/>
              </a:ext>
            </a:extLst>
          </p:cNvPr>
          <p:cNvCxnSpPr>
            <a:cxnSpLocks/>
          </p:cNvCxnSpPr>
          <p:nvPr/>
        </p:nvCxnSpPr>
        <p:spPr>
          <a:xfrm>
            <a:off x="26275" y="1394847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8F063-91EF-4234-9FBD-ED589828C968}"/>
              </a:ext>
            </a:extLst>
          </p:cNvPr>
          <p:cNvSpPr txBox="1"/>
          <p:nvPr/>
        </p:nvSpPr>
        <p:spPr>
          <a:xfrm>
            <a:off x="838200" y="1905506"/>
            <a:ext cx="1082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THANK YOU</a:t>
            </a:r>
          </a:p>
          <a:p>
            <a:pPr algn="ctr"/>
            <a:r>
              <a:rPr lang="en-US" sz="9600" b="1" dirty="0">
                <a:solidFill>
                  <a:schemeClr val="bg1">
                    <a:lumMod val="50000"/>
                  </a:schemeClr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590171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80AF-C3AB-4B07-B718-1AC475C8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latin typeface="Rockwell Condensed" panose="02060603050405020104" pitchFamily="18" charset="0"/>
              </a:rPr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744CA-F481-418E-9EFF-C7314549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19504" cy="460687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Howard, T. C. (2003). Culturally relevant pedagogy: Ingredients for critical teacher reflection. </a:t>
            </a:r>
            <a:r>
              <a:rPr lang="en-US" i="1" dirty="0"/>
              <a:t>Theory into practice</a:t>
            </a:r>
            <a:r>
              <a:rPr lang="en-US" dirty="0"/>
              <a:t>, </a:t>
            </a:r>
            <a:r>
              <a:rPr lang="en-US" i="1" dirty="0"/>
              <a:t>42</a:t>
            </a:r>
            <a:r>
              <a:rPr lang="en-US" dirty="0"/>
              <a:t>(3), 195-202.</a:t>
            </a:r>
          </a:p>
          <a:p>
            <a:r>
              <a:rPr lang="en-US" dirty="0"/>
              <a:t>Integrated Postsecondary Education Data System. (2017, October 11). Retrieved from https://nces.ed.gov/collegenavigator/?id=198622</a:t>
            </a:r>
          </a:p>
          <a:p>
            <a:r>
              <a:rPr lang="en-US" dirty="0"/>
              <a:t>Ladson‐Billings, G. (1995). But that's just good teaching! The case for culturally relevant pedagogy. </a:t>
            </a:r>
            <a:r>
              <a:rPr lang="en-US" i="1" dirty="0"/>
              <a:t>Theory into practice</a:t>
            </a:r>
            <a:r>
              <a:rPr lang="en-US" dirty="0"/>
              <a:t>, </a:t>
            </a:r>
            <a:r>
              <a:rPr lang="en-US" i="1" dirty="0"/>
              <a:t>34</a:t>
            </a:r>
            <a:r>
              <a:rPr lang="en-US" dirty="0"/>
              <a:t>(3), 159-165.</a:t>
            </a:r>
          </a:p>
          <a:p>
            <a:r>
              <a:rPr lang="en-US" dirty="0"/>
              <a:t>Ladson-Billings, G. (1995). Toward a theory of culturally relevant pedagogy. </a:t>
            </a:r>
            <a:r>
              <a:rPr lang="en-US" i="1" dirty="0"/>
              <a:t>American educational research journal</a:t>
            </a:r>
            <a:r>
              <a:rPr lang="en-US" dirty="0"/>
              <a:t>, </a:t>
            </a:r>
            <a:r>
              <a:rPr lang="en-US" i="1" dirty="0"/>
              <a:t>32</a:t>
            </a:r>
            <a:r>
              <a:rPr lang="en-US" dirty="0"/>
              <a:t>(3), 465-491.</a:t>
            </a:r>
          </a:p>
          <a:p>
            <a:r>
              <a:rPr lang="en-US" dirty="0"/>
              <a:t>Ladson-Billings, G. ( 2006). "Yes, but how do we do it? Practicing culturally relevant pedagogy." In J. Landsman &amp; C. W. Lewis (Eds.), White teachers/diverse classrooms: A guide to building inclusive schools, promoting high expectations, and eliminating racism (pp. 29-42). Sterling, VA: Stylus.</a:t>
            </a:r>
          </a:p>
          <a:p>
            <a:r>
              <a:rPr lang="en-US" dirty="0"/>
              <a:t>Ladson-Billings, G. (2014). Culturally relevant pedagogy 2.0: aka the remix. </a:t>
            </a:r>
            <a:r>
              <a:rPr lang="en-US" i="1" dirty="0"/>
              <a:t>Harvard Educational Review</a:t>
            </a:r>
            <a:r>
              <a:rPr lang="en-US" dirty="0"/>
              <a:t>, </a:t>
            </a:r>
            <a:r>
              <a:rPr lang="en-US" i="1" dirty="0"/>
              <a:t>84</a:t>
            </a:r>
            <a:r>
              <a:rPr lang="en-US" dirty="0"/>
              <a:t>(1), 74-84.</a:t>
            </a:r>
          </a:p>
          <a:p>
            <a:r>
              <a:rPr lang="en-US" dirty="0"/>
              <a:t>McBride, A. (2006, December). Brown v. Board of Education (1954). Retrieved October 07, 2017, from https://www.pbs.org/wnet/supremecourt/rights/landmark_brown.html</a:t>
            </a:r>
          </a:p>
          <a:p>
            <a:r>
              <a:rPr lang="en-US" dirty="0"/>
              <a:t>Young, E. (2010). Challenges to conceptualizing and actualizing culturally relevant pedagogy: How viable is the theory in classroom practice?. </a:t>
            </a:r>
            <a:r>
              <a:rPr lang="en-US" i="1" dirty="0"/>
              <a:t>Journal of Teacher Education</a:t>
            </a:r>
            <a:r>
              <a:rPr lang="en-US" dirty="0"/>
              <a:t>, </a:t>
            </a:r>
            <a:r>
              <a:rPr lang="en-US" i="1" dirty="0"/>
              <a:t>61</a:t>
            </a:r>
            <a:r>
              <a:rPr lang="en-US" dirty="0"/>
              <a:t>(3), 248-260.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3271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lford Technical Community College" title="GTCC Logo">
            <a:extLst>
              <a:ext uri="{FF2B5EF4-FFF2-40B4-BE49-F238E27FC236}">
                <a16:creationId xmlns:a16="http://schemas.microsoft.com/office/drawing/2014/main" id="{B4621DF9-276A-4B27-8E48-FF36247144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1021080"/>
            <a:ext cx="3002280" cy="109728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93E4398-44E6-4D82-BF7D-7D8520D48B94}"/>
              </a:ext>
            </a:extLst>
          </p:cNvPr>
          <p:cNvSpPr txBox="1">
            <a:spLocks/>
          </p:cNvSpPr>
          <p:nvPr/>
        </p:nvSpPr>
        <p:spPr>
          <a:xfrm>
            <a:off x="171834" y="4694951"/>
            <a:ext cx="6001665" cy="195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Jeremiah E. Shipp,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Ed.D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Adjunct Instructor, Academic Related (ACA)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 for Academic Engagement</a:t>
            </a:r>
          </a:p>
        </p:txBody>
      </p:sp>
      <p:pic>
        <p:nvPicPr>
          <p:cNvPr id="6" name="Picture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499CA114-D2FD-410F-BDE7-E15CB5F7F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1815"/>
          <a:stretch/>
        </p:blipFill>
        <p:spPr>
          <a:xfrm>
            <a:off x="1758575" y="619618"/>
            <a:ext cx="2610658" cy="38530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D675E-BAF4-4095-B489-656844B99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50" t="62006" r="16750" b="18874"/>
          <a:stretch/>
        </p:blipFill>
        <p:spPr>
          <a:xfrm>
            <a:off x="5929659" y="2118360"/>
            <a:ext cx="578411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379D-657E-4FC8-A284-DE0C404B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5BE56-04C0-4834-8198-60277D4F9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3959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what capacity do you serve at your college?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	Faculty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	Staff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	Administrator</a:t>
            </a:r>
          </a:p>
        </p:txBody>
      </p:sp>
    </p:spTree>
    <p:extLst>
      <p:ext uri="{BB962C8B-B14F-4D97-AF65-F5344CB8AC3E}">
        <p14:creationId xmlns:p14="http://schemas.microsoft.com/office/powerpoint/2010/main" val="1548345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D118-DA01-487E-A16B-A8D496E5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847" y="365124"/>
            <a:ext cx="5120148" cy="132556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Rockwell Condensed" panose="02060603050405020104" pitchFamily="18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477FD-9B68-4BAF-ABAA-5256865F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1690687"/>
            <a:ext cx="11338560" cy="4503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Upon completion of today’s webinar, participants will be able to: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sz="3200" dirty="0"/>
              <a:t>Define culturally relevant pedagogy (CRP).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Examine why culturally relevant pedagogy could be included in retention initiatives. 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Identify strategies to empower faculty to connect to a multicultural student population.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430800-F5A7-4546-BC6C-89E0CBA6D869}"/>
              </a:ext>
            </a:extLst>
          </p:cNvPr>
          <p:cNvCxnSpPr>
            <a:cxnSpLocks/>
          </p:cNvCxnSpPr>
          <p:nvPr/>
        </p:nvCxnSpPr>
        <p:spPr>
          <a:xfrm>
            <a:off x="0" y="1405246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324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041FF-A012-4E43-B96B-17FAD112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Rockwell Condensed" panose="02060603050405020104" pitchFamily="18" charset="0"/>
              </a:rPr>
              <a:t>Too Much Static</a:t>
            </a:r>
          </a:p>
        </p:txBody>
      </p:sp>
      <p:pic>
        <p:nvPicPr>
          <p:cNvPr id="2052" name="Picture 4" descr="Image result for person looking silhouette gif">
            <a:extLst>
              <a:ext uri="{FF2B5EF4-FFF2-40B4-BE49-F238E27FC236}">
                <a16:creationId xmlns:a16="http://schemas.microsoft.com/office/drawing/2014/main" id="{A7FDD010-5427-4344-B0AC-5691FC732D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16" y="2501281"/>
            <a:ext cx="3659537" cy="324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an silhouette looking">
            <a:extLst>
              <a:ext uri="{FF2B5EF4-FFF2-40B4-BE49-F238E27FC236}">
                <a16:creationId xmlns:a16="http://schemas.microsoft.com/office/drawing/2014/main" id="{38E30250-1655-416B-90D1-952802CFC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r="25809"/>
          <a:stretch/>
        </p:blipFill>
        <p:spPr bwMode="auto">
          <a:xfrm>
            <a:off x="7280328" y="2501281"/>
            <a:ext cx="2741603" cy="294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489C08-C31C-4444-9920-D78F4C1E14BD}"/>
              </a:ext>
            </a:extLst>
          </p:cNvPr>
          <p:cNvCxnSpPr/>
          <p:nvPr/>
        </p:nvCxnSpPr>
        <p:spPr>
          <a:xfrm>
            <a:off x="5782078" y="2133197"/>
            <a:ext cx="0" cy="422326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FEA35F-F440-4445-8450-AFB01F114EE3}"/>
              </a:ext>
            </a:extLst>
          </p:cNvPr>
          <p:cNvCxnSpPr>
            <a:cxnSpLocks/>
          </p:cNvCxnSpPr>
          <p:nvPr/>
        </p:nvCxnSpPr>
        <p:spPr>
          <a:xfrm>
            <a:off x="26275" y="1469415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33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9AE206-7EBA-4D33-8BC9-9D8158553F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8E38ED-369A-44C2-B635-0BED0E48A6E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672F332-AF08-46C6-94F0-77684310D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244EF8-D73A-40E1-BE73-D46E6B4B04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84D7E8-4ECB-42D7-ADBF-01689B0F2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37D937-A7F1-4011-92B4-328E5BE1B1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812DA2-5C69-4F9C-964F-3A62CC4C2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57" y="4236318"/>
            <a:ext cx="6939722" cy="2026389"/>
          </a:xfrm>
        </p:spPr>
        <p:txBody>
          <a:bodyPr anchor="ctr"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Are you a culturally competent instructor?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4636694-3072-414B-9479-704BFC751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8806" y="4525347"/>
            <a:ext cx="3805332" cy="1737360"/>
          </a:xfrm>
        </p:spPr>
        <p:txBody>
          <a:bodyPr anchor="ctr">
            <a:normAutofit/>
          </a:bodyPr>
          <a:lstStyle/>
          <a:p>
            <a:r>
              <a:rPr lang="en-US" sz="6600" b="1" dirty="0"/>
              <a:t>Poll #2</a:t>
            </a:r>
          </a:p>
        </p:txBody>
      </p:sp>
    </p:spTree>
    <p:extLst>
      <p:ext uri="{BB962C8B-B14F-4D97-AF65-F5344CB8AC3E}">
        <p14:creationId xmlns:p14="http://schemas.microsoft.com/office/powerpoint/2010/main" val="353771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90EA-5D3A-40F4-89CF-84156951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062" y="344906"/>
            <a:ext cx="6564824" cy="103156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Rockwell Condensed" panose="02060603050405020104" pitchFamily="18" charset="0"/>
              </a:rPr>
              <a:t>Cultural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61E92-77C9-4778-9506-BB34CCEF8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567" y="6079845"/>
            <a:ext cx="9363817" cy="693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i="1" dirty="0">
                <a:solidFill>
                  <a:srgbClr val="FF0000"/>
                </a:solidFill>
              </a:rPr>
              <a:t>Brown vs. Board of Education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www-tc.pbs.org/wnet/supremecourt/rights/images/brown.jpg">
            <a:extLst>
              <a:ext uri="{FF2B5EF4-FFF2-40B4-BE49-F238E27FC236}">
                <a16:creationId xmlns:a16="http://schemas.microsoft.com/office/drawing/2014/main" id="{8D4257F1-594A-4154-9DAC-FF36F92B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14" y="1469665"/>
            <a:ext cx="3779519" cy="4516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7FB047-8240-41A3-A0B3-8D9D7E8EE3DD}"/>
              </a:ext>
            </a:extLst>
          </p:cNvPr>
          <p:cNvCxnSpPr>
            <a:cxnSpLocks/>
          </p:cNvCxnSpPr>
          <p:nvPr/>
        </p:nvCxnSpPr>
        <p:spPr>
          <a:xfrm>
            <a:off x="0" y="1212741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145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D80D-B3FA-4224-B41E-86F5674B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0" y="277707"/>
            <a:ext cx="963865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Rockwell Condensed" panose="02060603050405020104" pitchFamily="18" charset="0"/>
              </a:rPr>
              <a:t>Bridging Cultures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90BF917-E58B-4336-83F4-93E01979381C}"/>
              </a:ext>
            </a:extLst>
          </p:cNvPr>
          <p:cNvGraphicFramePr/>
          <p:nvPr>
            <p:extLst/>
          </p:nvPr>
        </p:nvGraphicFramePr>
        <p:xfrm>
          <a:off x="2430306" y="1798003"/>
          <a:ext cx="7331387" cy="478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48D682-602C-49F4-A0A0-7FA80956582F}"/>
              </a:ext>
            </a:extLst>
          </p:cNvPr>
          <p:cNvCxnSpPr>
            <a:cxnSpLocks/>
          </p:cNvCxnSpPr>
          <p:nvPr/>
        </p:nvCxnSpPr>
        <p:spPr>
          <a:xfrm>
            <a:off x="26275" y="1325036"/>
            <a:ext cx="12139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235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379D-657E-4FC8-A284-DE0C404B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#3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5BE56-04C0-4834-8198-60277D4F9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9214" y="5096256"/>
            <a:ext cx="6688666" cy="1395984"/>
          </a:xfrm>
        </p:spPr>
        <p:txBody>
          <a:bodyPr>
            <a:normAutofit/>
          </a:bodyPr>
          <a:lstStyle/>
          <a:p>
            <a:r>
              <a:rPr lang="en-US" dirty="0"/>
              <a:t>What do you think influences the retention of students?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Mentors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Financial Aid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Family Support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EE005AA-A5E3-4974-AAED-400A35770DAA}"/>
              </a:ext>
            </a:extLst>
          </p:cNvPr>
          <p:cNvSpPr txBox="1">
            <a:spLocks/>
          </p:cNvSpPr>
          <p:nvPr/>
        </p:nvSpPr>
        <p:spPr>
          <a:xfrm>
            <a:off x="5167207" y="5385816"/>
            <a:ext cx="3564466" cy="1106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Institutional Culture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Spirituality and Religion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324879551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466</Words>
  <Application>Microsoft Office PowerPoint</Application>
  <PresentationFormat>Widescreen</PresentationFormat>
  <Paragraphs>119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Rockwell Condensed</vt:lpstr>
      <vt:lpstr>Wingdings</vt:lpstr>
      <vt:lpstr>Wingdings 2</vt:lpstr>
      <vt:lpstr>Office Theme</vt:lpstr>
      <vt:lpstr>Wood Type</vt:lpstr>
      <vt:lpstr>THE RETENTION DIVIDE:  BUILDING NEW CULTURAL BRIDGES</vt:lpstr>
      <vt:lpstr>PowerPoint Presentation</vt:lpstr>
      <vt:lpstr>Poll #1</vt:lpstr>
      <vt:lpstr>LEARNING OBJECTIVES</vt:lpstr>
      <vt:lpstr>Too Much Static</vt:lpstr>
      <vt:lpstr>Are you a culturally competent instructor? </vt:lpstr>
      <vt:lpstr>Cultural History</vt:lpstr>
      <vt:lpstr>Bridging Cultures</vt:lpstr>
      <vt:lpstr>Poll #3</vt:lpstr>
      <vt:lpstr>Retention Research </vt:lpstr>
      <vt:lpstr>RETENTION STATISTICS</vt:lpstr>
      <vt:lpstr>Culturally Competent Preconditions</vt:lpstr>
      <vt:lpstr>Culturally Relevant Pedagogy Strategies</vt:lpstr>
      <vt:lpstr>PowerPoint Presentation</vt:lpstr>
      <vt:lpstr>WHAT’S NEXT?</vt:lpstr>
      <vt:lpstr>PowerPoint Presentation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Culturally relevant pedagogy: helping students “Fit”</dc:title>
  <dc:creator>Jeremiah Shipp</dc:creator>
  <cp:lastModifiedBy>Jeremiah Shipp</cp:lastModifiedBy>
  <cp:revision>498</cp:revision>
  <dcterms:created xsi:type="dcterms:W3CDTF">2017-09-12T13:32:25Z</dcterms:created>
  <dcterms:modified xsi:type="dcterms:W3CDTF">2018-04-24T12:38:45Z</dcterms:modified>
</cp:coreProperties>
</file>