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334" r:id="rId3"/>
    <p:sldId id="286" r:id="rId4"/>
    <p:sldId id="287" r:id="rId5"/>
    <p:sldId id="288" r:id="rId6"/>
    <p:sldId id="289" r:id="rId7"/>
    <p:sldId id="290" r:id="rId8"/>
    <p:sldId id="291" r:id="rId9"/>
    <p:sldId id="310" r:id="rId10"/>
    <p:sldId id="307" r:id="rId11"/>
    <p:sldId id="308" r:id="rId12"/>
    <p:sldId id="311" r:id="rId13"/>
    <p:sldId id="292" r:id="rId14"/>
    <p:sldId id="312" r:id="rId15"/>
    <p:sldId id="332" r:id="rId16"/>
    <p:sldId id="293" r:id="rId17"/>
    <p:sldId id="325" r:id="rId18"/>
    <p:sldId id="331" r:id="rId19"/>
    <p:sldId id="326" r:id="rId20"/>
    <p:sldId id="328" r:id="rId21"/>
    <p:sldId id="324" r:id="rId22"/>
    <p:sldId id="330" r:id="rId23"/>
    <p:sldId id="316" r:id="rId24"/>
    <p:sldId id="333" r:id="rId25"/>
    <p:sldId id="327" r:id="rId26"/>
    <p:sldId id="329" r:id="rId27"/>
    <p:sldId id="318" r:id="rId28"/>
    <p:sldId id="319" r:id="rId29"/>
    <p:sldId id="320" r:id="rId30"/>
    <p:sldId id="321" r:id="rId31"/>
    <p:sldId id="322" r:id="rId32"/>
    <p:sldId id="323" r:id="rId33"/>
    <p:sldId id="294" r:id="rId34"/>
    <p:sldId id="317" r:id="rId35"/>
    <p:sldId id="313" r:id="rId36"/>
    <p:sldId id="314" r:id="rId37"/>
    <p:sldId id="315" r:id="rId38"/>
    <p:sldId id="295" r:id="rId39"/>
    <p:sldId id="33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6" autoAdjust="0"/>
    <p:restoredTop sz="94624" autoAdjust="0"/>
  </p:normalViewPr>
  <p:slideViewPr>
    <p:cSldViewPr>
      <p:cViewPr varScale="1">
        <p:scale>
          <a:sx n="105" d="100"/>
          <a:sy n="105" d="100"/>
        </p:scale>
        <p:origin x="12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05F1C91-B1BA-48B6-AD1D-D8F577A60802}" type="datetimeFigureOut">
              <a:rPr lang="en-US" smtClean="0"/>
              <a:pPr/>
              <a:t>3/2/2018</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E87D55A-84B4-4061-A973-E7A06D0D1BD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5F1C91-B1BA-48B6-AD1D-D8F577A60802}" type="datetimeFigureOut">
              <a:rPr lang="en-US" smtClean="0"/>
              <a:pPr/>
              <a:t>3/2/2018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7D55A-84B4-4061-A973-E7A06D0D1BD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5F1C91-B1BA-48B6-AD1D-D8F577A60802}" type="datetimeFigureOut">
              <a:rPr lang="en-US" smtClean="0"/>
              <a:pPr/>
              <a:t>3/2/2018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7D55A-84B4-4061-A973-E7A06D0D1BD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05F1C91-B1BA-48B6-AD1D-D8F577A60802}" type="datetimeFigureOut">
              <a:rPr lang="en-US" smtClean="0"/>
              <a:pPr/>
              <a:t>3/2/2018</a:t>
            </a:fld>
            <a:endParaRPr lang="en-US" dirty="0"/>
          </a:p>
        </p:txBody>
      </p:sp>
      <p:sp>
        <p:nvSpPr>
          <p:cNvPr id="9" name="Slide Number Placeholder 8"/>
          <p:cNvSpPr>
            <a:spLocks noGrp="1"/>
          </p:cNvSpPr>
          <p:nvPr>
            <p:ph type="sldNum" sz="quarter" idx="15"/>
          </p:nvPr>
        </p:nvSpPr>
        <p:spPr/>
        <p:txBody>
          <a:bodyPr rtlCol="0"/>
          <a:lstStyle/>
          <a:p>
            <a:fld id="{1E87D55A-84B4-4061-A973-E7A06D0D1BDA}"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05F1C91-B1BA-48B6-AD1D-D8F577A60802}" type="datetimeFigureOut">
              <a:rPr lang="en-US" smtClean="0"/>
              <a:pPr/>
              <a:t>3/2/2018</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1E87D55A-84B4-4061-A973-E7A06D0D1BD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05F1C91-B1BA-48B6-AD1D-D8F577A60802}" type="datetimeFigureOut">
              <a:rPr lang="en-US" smtClean="0"/>
              <a:pPr/>
              <a:t>3/2/2018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87D55A-84B4-4061-A973-E7A06D0D1BDA}"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05F1C91-B1BA-48B6-AD1D-D8F577A60802}" type="datetimeFigureOut">
              <a:rPr lang="en-US" smtClean="0"/>
              <a:pPr/>
              <a:t>3/2/2018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87D55A-84B4-4061-A973-E7A06D0D1BDA}"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05F1C91-B1BA-48B6-AD1D-D8F577A60802}" type="datetimeFigureOut">
              <a:rPr lang="en-US" smtClean="0"/>
              <a:pPr/>
              <a:t>3/2/2018</a:t>
            </a:fld>
            <a:endParaRPr lang="en-US" dirty="0"/>
          </a:p>
        </p:txBody>
      </p:sp>
      <p:sp>
        <p:nvSpPr>
          <p:cNvPr id="7" name="Slide Number Placeholder 6"/>
          <p:cNvSpPr>
            <a:spLocks noGrp="1"/>
          </p:cNvSpPr>
          <p:nvPr>
            <p:ph type="sldNum" sz="quarter" idx="11"/>
          </p:nvPr>
        </p:nvSpPr>
        <p:spPr/>
        <p:txBody>
          <a:bodyPr rtlCol="0"/>
          <a:lstStyle/>
          <a:p>
            <a:fld id="{1E87D55A-84B4-4061-A973-E7A06D0D1BDA}"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F1C91-B1BA-48B6-AD1D-D8F577A60802}" type="datetimeFigureOut">
              <a:rPr lang="en-US" smtClean="0"/>
              <a:pPr/>
              <a:t>3/2/2018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87D55A-84B4-4061-A973-E7A06D0D1BD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05F1C91-B1BA-48B6-AD1D-D8F577A60802}" type="datetimeFigureOut">
              <a:rPr lang="en-US" smtClean="0"/>
              <a:pPr/>
              <a:t>3/2/2018</a:t>
            </a:fld>
            <a:endParaRPr lang="en-US" dirty="0"/>
          </a:p>
        </p:txBody>
      </p:sp>
      <p:sp>
        <p:nvSpPr>
          <p:cNvPr id="22" name="Slide Number Placeholder 21"/>
          <p:cNvSpPr>
            <a:spLocks noGrp="1"/>
          </p:cNvSpPr>
          <p:nvPr>
            <p:ph type="sldNum" sz="quarter" idx="15"/>
          </p:nvPr>
        </p:nvSpPr>
        <p:spPr/>
        <p:txBody>
          <a:bodyPr rtlCol="0"/>
          <a:lstStyle/>
          <a:p>
            <a:fld id="{1E87D55A-84B4-4061-A973-E7A06D0D1BDA}"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05F1C91-B1BA-48B6-AD1D-D8F577A60802}" type="datetimeFigureOut">
              <a:rPr lang="en-US" smtClean="0"/>
              <a:pPr/>
              <a:t>3/2/2018</a:t>
            </a:fld>
            <a:endParaRPr lang="en-US" dirty="0"/>
          </a:p>
        </p:txBody>
      </p:sp>
      <p:sp>
        <p:nvSpPr>
          <p:cNvPr id="18" name="Slide Number Placeholder 17"/>
          <p:cNvSpPr>
            <a:spLocks noGrp="1"/>
          </p:cNvSpPr>
          <p:nvPr>
            <p:ph type="sldNum" sz="quarter" idx="11"/>
          </p:nvPr>
        </p:nvSpPr>
        <p:spPr/>
        <p:txBody>
          <a:bodyPr rtlCol="0"/>
          <a:lstStyle/>
          <a:p>
            <a:fld id="{1E87D55A-84B4-4061-A973-E7A06D0D1BDA}"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05F1C91-B1BA-48B6-AD1D-D8F577A60802}" type="datetimeFigureOut">
              <a:rPr lang="en-US" smtClean="0"/>
              <a:pPr/>
              <a:t>3/2/2018</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E87D55A-84B4-4061-A973-E7A06D0D1BD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LYECIjmnQs" TargetMode="External"/><Relationship Id="rId2" Type="http://schemas.openxmlformats.org/officeDocument/2006/relationships/hyperlink" Target="https://www.youtube.com/watch?v=sWctLEdIgi4" TargetMode="External"/><Relationship Id="rId1" Type="http://schemas.openxmlformats.org/officeDocument/2006/relationships/slideLayout" Target="../slideLayouts/slideLayout2.xml"/><Relationship Id="rId4" Type="http://schemas.openxmlformats.org/officeDocument/2006/relationships/hyperlink" Target="https://www.youtube.com/watch?v=UGKSb_dSZ1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jsherrod@richland.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Student Engagement in College: The Heartbeat of Student Success- Part I</a:t>
            </a:r>
            <a:endParaRPr lang="en-US" dirty="0">
              <a:solidFill>
                <a:schemeClr val="tx1"/>
              </a:solidFill>
            </a:endParaRPr>
          </a:p>
        </p:txBody>
      </p:sp>
      <p:sp>
        <p:nvSpPr>
          <p:cNvPr id="3" name="Subtitle 2"/>
          <p:cNvSpPr>
            <a:spLocks noGrp="1"/>
          </p:cNvSpPr>
          <p:nvPr>
            <p:ph type="subTitle" idx="1"/>
          </p:nvPr>
        </p:nvSpPr>
        <p:spPr/>
        <p:txBody>
          <a:bodyPr>
            <a:normAutofit lnSpcReduction="10000"/>
          </a:bodyPr>
          <a:lstStyle/>
          <a:p>
            <a:pPr algn="ctr"/>
            <a:endParaRPr lang="en-US" dirty="0" smtClean="0">
              <a:solidFill>
                <a:schemeClr val="tx1"/>
              </a:solidFill>
            </a:endParaRPr>
          </a:p>
          <a:p>
            <a:pPr algn="ctr"/>
            <a:r>
              <a:rPr lang="en-US" dirty="0" smtClean="0">
                <a:solidFill>
                  <a:schemeClr val="tx1"/>
                </a:solidFill>
              </a:rPr>
              <a:t>Dr. Jarmese Sherrod</a:t>
            </a:r>
          </a:p>
          <a:p>
            <a:pPr algn="ctr"/>
            <a:r>
              <a:rPr lang="en-US" dirty="0" smtClean="0">
                <a:solidFill>
                  <a:schemeClr val="tx1"/>
                </a:solidFill>
              </a:rPr>
              <a:t>Richland Community College </a:t>
            </a:r>
          </a:p>
          <a:p>
            <a:pPr algn="ctr"/>
            <a:r>
              <a:rPr lang="en-US" dirty="0" smtClean="0">
                <a:solidFill>
                  <a:schemeClr val="tx1"/>
                </a:solidFill>
              </a:rPr>
              <a:t>Decatur, IL</a:t>
            </a:r>
            <a:endParaRPr lang="en-US" dirty="0">
              <a:solidFill>
                <a:schemeClr val="tx1"/>
              </a:solidFill>
            </a:endParaRPr>
          </a:p>
        </p:txBody>
      </p:sp>
      <p:sp>
        <p:nvSpPr>
          <p:cNvPr id="47106" name="AutoShape 2" descr="Jarmese Sherr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7108" name="AutoShape 4" descr="Jarmese Sherr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descr="Richland pic.jpg"/>
          <p:cNvPicPr>
            <a:picLocks noChangeAspect="1"/>
          </p:cNvPicPr>
          <p:nvPr/>
        </p:nvPicPr>
        <p:blipFill>
          <a:blip r:embed="rId2"/>
          <a:stretch>
            <a:fillRect/>
          </a:stretch>
        </p:blipFill>
        <p:spPr>
          <a:xfrm>
            <a:off x="2362200" y="0"/>
            <a:ext cx="5486400" cy="4147718"/>
          </a:xfrm>
          <a:prstGeom prst="rect">
            <a:avLst/>
          </a:prstGeom>
        </p:spPr>
      </p:pic>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Giving emotional support</a:t>
            </a:r>
            <a:br>
              <a:rPr lang="en-US" dirty="0" smtClean="0">
                <a:solidFill>
                  <a:schemeClr val="tx1"/>
                </a:solidFill>
              </a:rPr>
            </a:br>
            <a:r>
              <a:rPr lang="en-US" dirty="0" smtClean="0">
                <a:solidFill>
                  <a:schemeClr val="tx1"/>
                </a:solidFill>
              </a:rPr>
              <a:t> It’s my job to…</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To give emotional support and encouragement to help them feel comfortable in class</a:t>
            </a:r>
          </a:p>
          <a:p>
            <a:r>
              <a:rPr lang="en-US" dirty="0" smtClean="0"/>
              <a:t>Give specific feedback and assist in improving students critical thinking abilities</a:t>
            </a:r>
          </a:p>
          <a:p>
            <a:r>
              <a:rPr lang="en-US" dirty="0" smtClean="0"/>
              <a:t>Communicate high expectations</a:t>
            </a:r>
          </a:p>
          <a:p>
            <a:r>
              <a:rPr lang="en-US" dirty="0" smtClean="0"/>
              <a:t>Be flexible, fair and positive at all times</a:t>
            </a:r>
            <a:br>
              <a:rPr lang="en-US" dirty="0" smtClean="0"/>
            </a:br>
            <a:endParaRPr lang="en-US" dirty="0"/>
          </a:p>
        </p:txBody>
      </p:sp>
      <p:pic>
        <p:nvPicPr>
          <p:cNvPr id="23554" name="Picture 2" descr="https://tse3.mm.bing.net/th?id=OIP.sALTOZ2nJJ37r5K_l3Eb6wHaF2&amp;pid=15.1&amp;P=0&amp;w=222&amp;h=176"/>
          <p:cNvPicPr>
            <a:picLocks noChangeAspect="1" noChangeArrowheads="1"/>
          </p:cNvPicPr>
          <p:nvPr/>
        </p:nvPicPr>
        <p:blipFill>
          <a:blip r:embed="rId2"/>
          <a:srcRect/>
          <a:stretch>
            <a:fillRect/>
          </a:stretch>
        </p:blipFill>
        <p:spPr bwMode="auto">
          <a:xfrm>
            <a:off x="3276600" y="4800600"/>
            <a:ext cx="2114550" cy="1676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Keeping things in perspective</a:t>
            </a:r>
            <a:br>
              <a:rPr lang="en-US" dirty="0" smtClean="0">
                <a:solidFill>
                  <a:schemeClr val="tx1"/>
                </a:solidFill>
              </a:rPr>
            </a:br>
            <a:r>
              <a:rPr lang="en-US" dirty="0" smtClean="0">
                <a:solidFill>
                  <a:schemeClr val="tx1"/>
                </a:solidFill>
              </a:rPr>
              <a:t> It’s my job to…</a:t>
            </a:r>
            <a:endParaRPr lang="en-US" dirty="0">
              <a:solidFill>
                <a:schemeClr val="tx1"/>
              </a:solidFill>
            </a:endParaRPr>
          </a:p>
        </p:txBody>
      </p:sp>
      <p:sp>
        <p:nvSpPr>
          <p:cNvPr id="3" name="Content Placeholder 2"/>
          <p:cNvSpPr>
            <a:spLocks noGrp="1"/>
          </p:cNvSpPr>
          <p:nvPr>
            <p:ph sz="quarter" idx="1"/>
          </p:nvPr>
        </p:nvSpPr>
        <p:spPr>
          <a:xfrm>
            <a:off x="457200" y="1600200"/>
            <a:ext cx="7620000" cy="3352800"/>
          </a:xfrm>
        </p:spPr>
        <p:txBody>
          <a:bodyPr>
            <a:normAutofit fontScale="92500" lnSpcReduction="20000"/>
          </a:bodyPr>
          <a:lstStyle/>
          <a:p>
            <a:r>
              <a:rPr lang="en-US" dirty="0" smtClean="0"/>
              <a:t>Understand that some students may have been out of school or transferring into college</a:t>
            </a:r>
          </a:p>
          <a:p>
            <a:r>
              <a:rPr lang="en-US" dirty="0" smtClean="0"/>
              <a:t>Sympathize with busy work schedules and family life</a:t>
            </a:r>
          </a:p>
          <a:p>
            <a:r>
              <a:rPr lang="en-US" dirty="0" smtClean="0"/>
              <a:t>To be aware that I am here to help and encourage them through this process of learning</a:t>
            </a:r>
          </a:p>
          <a:p>
            <a:r>
              <a:rPr lang="en-US" dirty="0" smtClean="0"/>
              <a:t>To state "Don't feel intimidated by working face-to-face because we are in a community of successors and you hold the key to success"</a:t>
            </a:r>
          </a:p>
          <a:p>
            <a:pPr>
              <a:buNone/>
            </a:pPr>
            <a:r>
              <a:rPr lang="en-US" dirty="0" smtClean="0"/>
              <a:t/>
            </a:r>
            <a:br>
              <a:rPr lang="en-US" dirty="0" smtClean="0"/>
            </a:br>
            <a:endParaRPr lang="en-US" dirty="0"/>
          </a:p>
        </p:txBody>
      </p:sp>
      <p:pic>
        <p:nvPicPr>
          <p:cNvPr id="22532" name="Picture 4" descr="http://understandmag.com/wp-content/uploads/2013/05/understand.jpg"/>
          <p:cNvPicPr>
            <a:picLocks noChangeAspect="1" noChangeArrowheads="1"/>
          </p:cNvPicPr>
          <p:nvPr/>
        </p:nvPicPr>
        <p:blipFill>
          <a:blip r:embed="rId2"/>
          <a:srcRect/>
          <a:stretch>
            <a:fillRect/>
          </a:stretch>
        </p:blipFill>
        <p:spPr bwMode="auto">
          <a:xfrm>
            <a:off x="1066800" y="4191000"/>
            <a:ext cx="6629400" cy="152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tx1"/>
                </a:solidFill>
              </a:rPr>
              <a:t>My Motto for all Richland Scholars</a:t>
            </a:r>
            <a:r>
              <a:rPr lang="en-US" dirty="0" smtClean="0"/>
              <a:t/>
            </a:r>
            <a:br>
              <a:rPr lang="en-US" dirty="0" smtClean="0"/>
            </a:br>
            <a:endParaRPr lang="en-US" dirty="0"/>
          </a:p>
        </p:txBody>
      </p:sp>
      <p:sp>
        <p:nvSpPr>
          <p:cNvPr id="3" name="Content Placeholder 2"/>
          <p:cNvSpPr>
            <a:spLocks noGrp="1"/>
          </p:cNvSpPr>
          <p:nvPr>
            <p:ph sz="quarter" idx="1"/>
          </p:nvPr>
        </p:nvSpPr>
        <p:spPr>
          <a:xfrm>
            <a:off x="152400" y="1143000"/>
            <a:ext cx="3886200" cy="5330952"/>
          </a:xfrm>
        </p:spPr>
        <p:txBody>
          <a:bodyPr>
            <a:normAutofit/>
          </a:bodyPr>
          <a:lstStyle/>
          <a:p>
            <a:r>
              <a:rPr lang="en-US" dirty="0" smtClean="0"/>
              <a:t> You hold the key to your door of success.  No matter where you come from or what you go through and if you believe in yourself, you can achieve your goals and reach for success!</a:t>
            </a:r>
          </a:p>
          <a:p>
            <a:endParaRPr lang="en-US" dirty="0" smtClean="0"/>
          </a:p>
          <a:p>
            <a:r>
              <a:rPr lang="en-US" dirty="0" smtClean="0"/>
              <a:t>I tell them that I am their biggest cheerleader </a:t>
            </a:r>
            <a:r>
              <a:rPr lang="en-US" dirty="0" smtClean="0">
                <a:sym typeface="Wingdings" pitchFamily="2" charset="2"/>
              </a:rPr>
              <a:t></a:t>
            </a:r>
            <a:endParaRPr lang="en-US" dirty="0" smtClean="0"/>
          </a:p>
          <a:p>
            <a:endParaRPr lang="en-US" dirty="0"/>
          </a:p>
        </p:txBody>
      </p:sp>
      <p:pic>
        <p:nvPicPr>
          <p:cNvPr id="5" name="Picture 4" descr="20180206_154718.jpg"/>
          <p:cNvPicPr>
            <a:picLocks noChangeAspect="1"/>
          </p:cNvPicPr>
          <p:nvPr/>
        </p:nvPicPr>
        <p:blipFill>
          <a:blip r:embed="rId2" cstate="print"/>
          <a:stretch>
            <a:fillRect/>
          </a:stretch>
        </p:blipFill>
        <p:spPr>
          <a:xfrm>
            <a:off x="4343400" y="990600"/>
            <a:ext cx="4165185" cy="472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G.R.I.T. @ Richland</a:t>
            </a:r>
            <a:endParaRPr lang="en-US" dirty="0">
              <a:solidFill>
                <a:schemeClr val="tx1"/>
              </a:solidFill>
            </a:endParaRPr>
          </a:p>
        </p:txBody>
      </p:sp>
      <p:sp>
        <p:nvSpPr>
          <p:cNvPr id="3" name="Content Placeholder 2"/>
          <p:cNvSpPr>
            <a:spLocks noGrp="1"/>
          </p:cNvSpPr>
          <p:nvPr>
            <p:ph sz="quarter" idx="1"/>
          </p:nvPr>
        </p:nvSpPr>
        <p:spPr>
          <a:xfrm>
            <a:off x="457200" y="1981200"/>
            <a:ext cx="7620000" cy="4492752"/>
          </a:xfrm>
        </p:spPr>
        <p:txBody>
          <a:bodyPr>
            <a:normAutofit/>
          </a:bodyPr>
          <a:lstStyle/>
          <a:p>
            <a:r>
              <a:rPr lang="en-US" dirty="0" smtClean="0"/>
              <a:t>Growth Mindset- to develop/ to grow</a:t>
            </a:r>
          </a:p>
          <a:p>
            <a:r>
              <a:rPr lang="en-US" dirty="0" smtClean="0"/>
              <a:t>Resilience-ability to become strong after something bad happens</a:t>
            </a:r>
          </a:p>
          <a:p>
            <a:r>
              <a:rPr lang="en-US" dirty="0" smtClean="0"/>
              <a:t>Integrity/Instinct- adherence to moral or ethical principles/being honest or fair and a way of behaving, thinking, or feeling that is not learned</a:t>
            </a:r>
          </a:p>
          <a:p>
            <a:r>
              <a:rPr lang="en-US" dirty="0" smtClean="0"/>
              <a:t>Tenacity- extremely persistent in adhering to or doing something</a:t>
            </a:r>
            <a:endParaRPr lang="en-US" dirty="0"/>
          </a:p>
        </p:txBody>
      </p:sp>
      <p:pic>
        <p:nvPicPr>
          <p:cNvPr id="38914" name="Picture 2" descr="https://tse3.mm.bing.net/th?id=OIP.HtyMhOP1_0eiUX27lqYjygHaFj&amp;pid=15.1&amp;P=0&amp;w=244&amp;h=184"/>
          <p:cNvPicPr>
            <a:picLocks noChangeAspect="1" noChangeArrowheads="1"/>
          </p:cNvPicPr>
          <p:nvPr/>
        </p:nvPicPr>
        <p:blipFill>
          <a:blip r:embed="rId2"/>
          <a:srcRect/>
          <a:stretch>
            <a:fillRect/>
          </a:stretch>
        </p:blipFill>
        <p:spPr bwMode="auto">
          <a:xfrm>
            <a:off x="6019800" y="228600"/>
            <a:ext cx="2324100" cy="17430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GRIT in the classroom-Resources &amp; Assignment</a:t>
            </a:r>
            <a:endParaRPr lang="en-US"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dirty="0" smtClean="0"/>
              <a:t>GRIT by Angela Duckworth | Animated CORE Message: </a:t>
            </a:r>
          </a:p>
          <a:p>
            <a:pPr lvl="1"/>
            <a:r>
              <a:rPr lang="en-US" dirty="0" smtClean="0">
                <a:hlinkClick r:id="rId2"/>
              </a:rPr>
              <a:t>https://www.youtube.com/watch?v=sWctLEdIgi4</a:t>
            </a:r>
            <a:endParaRPr lang="en-US" dirty="0" smtClean="0"/>
          </a:p>
          <a:p>
            <a:r>
              <a:rPr lang="en-US" dirty="0" smtClean="0"/>
              <a:t>Famous Failures</a:t>
            </a:r>
          </a:p>
          <a:p>
            <a:pPr lvl="1"/>
            <a:r>
              <a:rPr lang="en-US" dirty="0" smtClean="0">
                <a:hlinkClick r:id="rId3"/>
              </a:rPr>
              <a:t>https://www.youtube.com/watch?v=zLYECIjmnQs</a:t>
            </a:r>
            <a:r>
              <a:rPr lang="en-US" dirty="0" smtClean="0"/>
              <a:t> </a:t>
            </a:r>
          </a:p>
          <a:p>
            <a:r>
              <a:rPr lang="en-US" dirty="0" smtClean="0"/>
              <a:t>Inspirational movie about the meaning of "Grit“</a:t>
            </a:r>
          </a:p>
          <a:p>
            <a:pPr lvl="1"/>
            <a:r>
              <a:rPr lang="en-US" dirty="0" smtClean="0">
                <a:hlinkClick r:id="rId4"/>
              </a:rPr>
              <a:t>https://www.youtube.com/watch?v=UGKSb_dSZ1I</a:t>
            </a:r>
            <a:r>
              <a:rPr lang="en-US" dirty="0" smtClean="0"/>
              <a:t> </a:t>
            </a:r>
          </a:p>
          <a:p>
            <a:pPr lvl="1"/>
            <a:endParaRPr lang="en-US" dirty="0" smtClean="0"/>
          </a:p>
          <a:p>
            <a:r>
              <a:rPr lang="en-US" b="1" dirty="0" smtClean="0"/>
              <a:t>Prompt:</a:t>
            </a:r>
            <a:r>
              <a:rPr lang="en-US" dirty="0" smtClean="0"/>
              <a:t> What Talents or Efforts (G.R.I.T.) do you need to apply to the Exit Exam to pass with a 7/7?  </a:t>
            </a:r>
            <a:r>
              <a:rPr lang="en-US" b="1" dirty="0" smtClean="0"/>
              <a:t> You can use first person (the use of I) in this essay.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solidFill>
                  <a:schemeClr val="tx1"/>
                </a:solidFill>
              </a:rPr>
              <a:t>G.r.i.t.Power</a:t>
            </a:r>
            <a:endParaRPr lang="en-US" dirty="0">
              <a:solidFill>
                <a:schemeClr val="tx1"/>
              </a:solidFill>
            </a:endParaRPr>
          </a:p>
        </p:txBody>
      </p:sp>
      <p:sp>
        <p:nvSpPr>
          <p:cNvPr id="3" name="Content Placeholder 2"/>
          <p:cNvSpPr>
            <a:spLocks noGrp="1"/>
          </p:cNvSpPr>
          <p:nvPr>
            <p:ph sz="quarter" idx="1"/>
          </p:nvPr>
        </p:nvSpPr>
        <p:spPr>
          <a:xfrm>
            <a:off x="457200" y="1600200"/>
            <a:ext cx="5562600" cy="4873752"/>
          </a:xfrm>
        </p:spPr>
        <p:txBody>
          <a:bodyPr>
            <a:normAutofit fontScale="92500"/>
          </a:bodyPr>
          <a:lstStyle/>
          <a:p>
            <a:pPr algn="ctr"/>
            <a:r>
              <a:rPr lang="en-US" sz="4400" dirty="0" smtClean="0"/>
              <a:t>Do you have G.R.I.T.?</a:t>
            </a:r>
          </a:p>
          <a:p>
            <a:pPr algn="ctr"/>
            <a:r>
              <a:rPr lang="en-US" sz="4400" dirty="0" smtClean="0"/>
              <a:t>What are your G.R.I.T. strengths?</a:t>
            </a:r>
          </a:p>
          <a:p>
            <a:pPr algn="ctr"/>
            <a:r>
              <a:rPr lang="en-US" sz="4400" dirty="0" smtClean="0"/>
              <a:t>How do you apply it to your daily routine?</a:t>
            </a:r>
            <a:endParaRPr lang="en-US" sz="4400" dirty="0"/>
          </a:p>
        </p:txBody>
      </p:sp>
      <p:pic>
        <p:nvPicPr>
          <p:cNvPr id="14340" name="Picture 4" descr="https://tse2.mm.bing.net/th?id=OIP.c4PRs7wcHP6VK8EHDh4-iQHaHa&amp;pid=15.1&amp;P=0&amp;w=300&amp;h=300"/>
          <p:cNvPicPr>
            <a:picLocks noChangeAspect="1" noChangeArrowheads="1"/>
          </p:cNvPicPr>
          <p:nvPr/>
        </p:nvPicPr>
        <p:blipFill>
          <a:blip r:embed="rId2"/>
          <a:srcRect/>
          <a:stretch>
            <a:fillRect/>
          </a:stretch>
        </p:blipFill>
        <p:spPr bwMode="auto">
          <a:xfrm>
            <a:off x="5867400" y="1905000"/>
            <a:ext cx="2857500" cy="2857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Inside the classroom (Overview)</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First Week</a:t>
            </a:r>
          </a:p>
          <a:p>
            <a:r>
              <a:rPr lang="en-US" dirty="0" smtClean="0"/>
              <a:t>Exit Exam &amp; Exit Exam Success Modules</a:t>
            </a:r>
          </a:p>
          <a:p>
            <a:pPr lvl="1"/>
            <a:r>
              <a:rPr lang="en-US" dirty="0" smtClean="0"/>
              <a:t>Writing and Grammar Daily</a:t>
            </a:r>
          </a:p>
          <a:p>
            <a:r>
              <a:rPr lang="en-US" dirty="0" smtClean="0"/>
              <a:t>Modularized Learning</a:t>
            </a:r>
          </a:p>
          <a:p>
            <a:pPr lvl="1"/>
            <a:r>
              <a:rPr lang="en-US" dirty="0" smtClean="0"/>
              <a:t>Hybrid Developmental Courses</a:t>
            </a:r>
          </a:p>
          <a:p>
            <a:r>
              <a:rPr lang="en-US" dirty="0" smtClean="0"/>
              <a:t>Critical thinking, Peer Editing &amp; Grading</a:t>
            </a:r>
          </a:p>
          <a:p>
            <a:r>
              <a:rPr lang="en-US" dirty="0" smtClean="0"/>
              <a:t>Active Learning (peer groups) </a:t>
            </a:r>
          </a:p>
          <a:p>
            <a:pPr lvl="1"/>
            <a:r>
              <a:rPr lang="en-US" dirty="0" smtClean="0"/>
              <a:t>Grammar Group Exercises</a:t>
            </a:r>
          </a:p>
          <a:p>
            <a:pPr lvl="1"/>
            <a:r>
              <a:rPr lang="en-US" dirty="0" smtClean="0"/>
              <a:t>Grammar Throw Down Competition</a:t>
            </a:r>
          </a:p>
          <a:p>
            <a:pPr lvl="1">
              <a:buNone/>
            </a:pPr>
            <a:endParaRPr lang="en-US" dirty="0" smtClean="0"/>
          </a:p>
          <a:p>
            <a:pPr algn="ctr">
              <a:buNone/>
            </a:pPr>
            <a:r>
              <a:rPr lang="en-US" i="1" dirty="0" smtClean="0"/>
              <a:t>All of these help set students up for Success!</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First Week</a:t>
            </a:r>
            <a:endParaRPr lang="en-US" dirty="0">
              <a:solidFill>
                <a:schemeClr val="tx1"/>
              </a:solidFill>
            </a:endParaRPr>
          </a:p>
        </p:txBody>
      </p:sp>
      <p:sp>
        <p:nvSpPr>
          <p:cNvPr id="3" name="Content Placeholder 2"/>
          <p:cNvSpPr>
            <a:spLocks noGrp="1"/>
          </p:cNvSpPr>
          <p:nvPr>
            <p:ph sz="quarter" idx="1"/>
          </p:nvPr>
        </p:nvSpPr>
        <p:spPr>
          <a:xfrm>
            <a:off x="457200" y="1600200"/>
            <a:ext cx="5791200" cy="4873752"/>
          </a:xfrm>
        </p:spPr>
        <p:txBody>
          <a:bodyPr/>
          <a:lstStyle/>
          <a:p>
            <a:r>
              <a:rPr lang="en-US" dirty="0" smtClean="0"/>
              <a:t>Writing Assessment on First day</a:t>
            </a:r>
          </a:p>
          <a:p>
            <a:r>
              <a:rPr lang="en-US" dirty="0" smtClean="0"/>
              <a:t>7/7 Promotion</a:t>
            </a:r>
          </a:p>
          <a:p>
            <a:r>
              <a:rPr lang="en-US" dirty="0" smtClean="0"/>
              <a:t>Get to Know Your Professor Group Game</a:t>
            </a:r>
          </a:p>
          <a:p>
            <a:r>
              <a:rPr lang="en-US" dirty="0" smtClean="0"/>
              <a:t>Student Introductions</a:t>
            </a:r>
          </a:p>
          <a:p>
            <a:r>
              <a:rPr lang="en-US" dirty="0" smtClean="0"/>
              <a:t>Student Expectations</a:t>
            </a:r>
          </a:p>
          <a:p>
            <a:r>
              <a:rPr lang="en-US" dirty="0" smtClean="0"/>
              <a:t>Student-Teacher Agreement</a:t>
            </a:r>
          </a:p>
          <a:p>
            <a:r>
              <a:rPr lang="en-US" dirty="0" smtClean="0"/>
              <a:t>Plagiarism Chat</a:t>
            </a:r>
          </a:p>
          <a:p>
            <a:r>
              <a:rPr lang="en-US" dirty="0" smtClean="0"/>
              <a:t>Name to Picture Memorization</a:t>
            </a:r>
          </a:p>
          <a:p>
            <a:r>
              <a:rPr lang="en-US" dirty="0" smtClean="0"/>
              <a:t>Technology Help with Canvas</a:t>
            </a:r>
          </a:p>
          <a:p>
            <a:r>
              <a:rPr lang="en-US" dirty="0" smtClean="0"/>
              <a:t>The Goal Set Up</a:t>
            </a:r>
          </a:p>
          <a:p>
            <a:endParaRPr lang="en-US" dirty="0" smtClean="0"/>
          </a:p>
          <a:p>
            <a:endParaRPr lang="en-US" dirty="0"/>
          </a:p>
        </p:txBody>
      </p:sp>
      <p:pic>
        <p:nvPicPr>
          <p:cNvPr id="32770" name="Picture 2" descr="https://tse4.mm.bing.net/th?id=OIP.6o9aXf29eopj_o-FzfPL0wHaKe&amp;pid=15.1&amp;P=0&amp;w=300&amp;h=300"/>
          <p:cNvPicPr>
            <a:picLocks noChangeAspect="1" noChangeArrowheads="1"/>
          </p:cNvPicPr>
          <p:nvPr/>
        </p:nvPicPr>
        <p:blipFill>
          <a:blip r:embed="rId2"/>
          <a:srcRect/>
          <a:stretch>
            <a:fillRect/>
          </a:stretch>
        </p:blipFill>
        <p:spPr bwMode="auto">
          <a:xfrm>
            <a:off x="6172200" y="2057400"/>
            <a:ext cx="2028825" cy="28575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The Look students give you when they fail without a rubric</a:t>
            </a:r>
            <a:endParaRPr lang="en-US" b="1" dirty="0">
              <a:solidFill>
                <a:schemeClr val="tx1"/>
              </a:solidFill>
            </a:endParaRPr>
          </a:p>
        </p:txBody>
      </p:sp>
      <p:pic>
        <p:nvPicPr>
          <p:cNvPr id="4" name="Picture 3" descr="rubric pic.jpg"/>
          <p:cNvPicPr>
            <a:picLocks noChangeAspect="1"/>
          </p:cNvPicPr>
          <p:nvPr/>
        </p:nvPicPr>
        <p:blipFill>
          <a:blip r:embed="rId2"/>
          <a:stretch>
            <a:fillRect/>
          </a:stretch>
        </p:blipFill>
        <p:spPr>
          <a:xfrm>
            <a:off x="685800" y="1752600"/>
            <a:ext cx="7298028" cy="3886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pPr algn="ctr"/>
            <a:r>
              <a:rPr lang="en-US" dirty="0" smtClean="0">
                <a:solidFill>
                  <a:schemeClr val="tx1"/>
                </a:solidFill>
              </a:rPr>
              <a:t>paragraph rubric</a:t>
            </a:r>
            <a:endParaRPr lang="en-US" dirty="0">
              <a:solidFill>
                <a:schemeClr val="tx1"/>
              </a:solidFill>
            </a:endParaRPr>
          </a:p>
        </p:txBody>
      </p:sp>
      <p:graphicFrame>
        <p:nvGraphicFramePr>
          <p:cNvPr id="4" name="Content Placeholder 3"/>
          <p:cNvGraphicFramePr>
            <a:graphicFrameLocks noGrp="1"/>
          </p:cNvGraphicFramePr>
          <p:nvPr>
            <p:ph sz="quarter" idx="1"/>
          </p:nvPr>
        </p:nvGraphicFramePr>
        <p:xfrm>
          <a:off x="533400" y="1905000"/>
          <a:ext cx="7772401" cy="4926355"/>
        </p:xfrm>
        <a:graphic>
          <a:graphicData uri="http://schemas.openxmlformats.org/drawingml/2006/table">
            <a:tbl>
              <a:tblPr/>
              <a:tblGrid>
                <a:gridCol w="4289039">
                  <a:extLst>
                    <a:ext uri="{9D8B030D-6E8A-4147-A177-3AD203B41FA5}">
                      <a16:colId xmlns:a16="http://schemas.microsoft.com/office/drawing/2014/main" val="20000"/>
                    </a:ext>
                  </a:extLst>
                </a:gridCol>
                <a:gridCol w="473928">
                  <a:extLst>
                    <a:ext uri="{9D8B030D-6E8A-4147-A177-3AD203B41FA5}">
                      <a16:colId xmlns:a16="http://schemas.microsoft.com/office/drawing/2014/main" val="20001"/>
                    </a:ext>
                  </a:extLst>
                </a:gridCol>
                <a:gridCol w="414685">
                  <a:extLst>
                    <a:ext uri="{9D8B030D-6E8A-4147-A177-3AD203B41FA5}">
                      <a16:colId xmlns:a16="http://schemas.microsoft.com/office/drawing/2014/main" val="20002"/>
                    </a:ext>
                  </a:extLst>
                </a:gridCol>
                <a:gridCol w="2594749">
                  <a:extLst>
                    <a:ext uri="{9D8B030D-6E8A-4147-A177-3AD203B41FA5}">
                      <a16:colId xmlns:a16="http://schemas.microsoft.com/office/drawing/2014/main" val="20003"/>
                    </a:ext>
                  </a:extLst>
                </a:gridCol>
              </a:tblGrid>
              <a:tr h="296508">
                <a:tc>
                  <a:txBody>
                    <a:bodyPr/>
                    <a:lstStyle/>
                    <a:p>
                      <a:pPr marL="0" marR="0" algn="ctr">
                        <a:spcBef>
                          <a:spcPts val="0"/>
                        </a:spcBef>
                        <a:spcAft>
                          <a:spcPts val="0"/>
                        </a:spcAft>
                      </a:pPr>
                      <a:r>
                        <a:rPr lang="en-US" sz="1100" b="1" dirty="0">
                          <a:latin typeface="Bookman Old Style"/>
                          <a:ea typeface="Calibri"/>
                        </a:rPr>
                        <a:t>Proficiency</a:t>
                      </a:r>
                      <a:endParaRPr lang="en-US" sz="12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Bookman Old Style"/>
                          <a:ea typeface="Calibri"/>
                        </a:rPr>
                        <a:t>Yes</a:t>
                      </a:r>
                      <a:endParaRPr lang="en-US" sz="12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Bookman Old Style"/>
                          <a:ea typeface="Calibri"/>
                        </a:rPr>
                        <a:t>No</a:t>
                      </a:r>
                      <a:endParaRPr lang="en-US" sz="12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Bookman Old Style"/>
                          <a:ea typeface="Calibri"/>
                        </a:rPr>
                        <a:t>Grader’s Comments</a:t>
                      </a:r>
                      <a:endParaRPr lang="en-US" sz="12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9107">
                <a:tc>
                  <a:txBody>
                    <a:bodyPr/>
                    <a:lstStyle/>
                    <a:p>
                      <a:pPr marL="54610" marR="54610" algn="l">
                        <a:spcBef>
                          <a:spcPts val="430"/>
                        </a:spcBef>
                        <a:spcAft>
                          <a:spcPts val="0"/>
                        </a:spcAft>
                      </a:pPr>
                      <a:r>
                        <a:rPr lang="en-US" sz="1600" dirty="0">
                          <a:latin typeface="Bookman Old Style"/>
                          <a:ea typeface="Times New Roman"/>
                          <a:cs typeface="Arial"/>
                        </a:rPr>
                        <a:t>The paragraph has a topic sentence that is clear, complete and concise.</a:t>
                      </a:r>
                      <a:endParaRPr lang="en-US" sz="16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05724">
                <a:tc>
                  <a:txBody>
                    <a:bodyPr/>
                    <a:lstStyle/>
                    <a:p>
                      <a:pPr marL="54610" marR="54610" algn="l">
                        <a:spcBef>
                          <a:spcPts val="430"/>
                        </a:spcBef>
                        <a:spcAft>
                          <a:spcPts val="0"/>
                        </a:spcAft>
                      </a:pPr>
                      <a:r>
                        <a:rPr lang="en-US" sz="1600" dirty="0">
                          <a:latin typeface="Bookman Old Style"/>
                          <a:ea typeface="Times New Roman"/>
                          <a:cs typeface="Arial"/>
                        </a:rPr>
                        <a:t>The paragraph has appropriate transitions.</a:t>
                      </a:r>
                      <a:endParaRPr lang="en-US" sz="16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539107">
                <a:tc>
                  <a:txBody>
                    <a:bodyPr/>
                    <a:lstStyle/>
                    <a:p>
                      <a:pPr marL="54610" marR="54610" algn="l">
                        <a:spcBef>
                          <a:spcPts val="430"/>
                        </a:spcBef>
                        <a:spcAft>
                          <a:spcPts val="0"/>
                        </a:spcAft>
                      </a:pPr>
                      <a:r>
                        <a:rPr lang="en-US" sz="1600" dirty="0">
                          <a:latin typeface="Bookman Old Style"/>
                          <a:ea typeface="Times New Roman"/>
                          <a:cs typeface="Arial"/>
                        </a:rPr>
                        <a:t>The paragraph is well-developed, based upon the forecast of respective topic sentence, without straying off topic.</a:t>
                      </a:r>
                      <a:endParaRPr lang="en-US" sz="16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723901">
                <a:tc>
                  <a:txBody>
                    <a:bodyPr/>
                    <a:lstStyle/>
                    <a:p>
                      <a:pPr marL="54610" marR="54610" algn="l">
                        <a:spcBef>
                          <a:spcPts val="430"/>
                        </a:spcBef>
                        <a:spcAft>
                          <a:spcPts val="0"/>
                        </a:spcAft>
                      </a:pPr>
                      <a:r>
                        <a:rPr lang="en-US" sz="1600" dirty="0">
                          <a:latin typeface="Bookman Old Style"/>
                          <a:ea typeface="Times New Roman"/>
                          <a:cs typeface="Arial"/>
                        </a:rPr>
                        <a:t>The concluding sentence provides a clear sense of completeness and closure.</a:t>
                      </a:r>
                      <a:endParaRPr lang="en-US" sz="16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23464">
                <a:tc>
                  <a:txBody>
                    <a:bodyPr/>
                    <a:lstStyle/>
                    <a:p>
                      <a:pPr marL="0" marR="0" algn="l">
                        <a:spcBef>
                          <a:spcPts val="0"/>
                        </a:spcBef>
                        <a:spcAft>
                          <a:spcPts val="0"/>
                        </a:spcAft>
                      </a:pPr>
                      <a:r>
                        <a:rPr lang="en-US" sz="1600" dirty="0">
                          <a:latin typeface="Bookman Old Style"/>
                          <a:ea typeface="Calibri"/>
                        </a:rPr>
                        <a:t>The paragraph is written in formal, academic tone. </a:t>
                      </a:r>
                      <a:endParaRPr lang="en-US" sz="16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848094">
                <a:tc>
                  <a:txBody>
                    <a:bodyPr/>
                    <a:lstStyle/>
                    <a:p>
                      <a:pPr marL="0" marR="0" algn="l">
                        <a:spcBef>
                          <a:spcPts val="0"/>
                        </a:spcBef>
                        <a:spcAft>
                          <a:spcPts val="0"/>
                        </a:spcAft>
                      </a:pPr>
                      <a:r>
                        <a:rPr lang="en-US" sz="1600" dirty="0">
                          <a:latin typeface="Bookman Old Style"/>
                          <a:ea typeface="Calibri"/>
                        </a:rPr>
                        <a:t>Few sentences are difficult to follow or have major grammar errors, especially fragments, run-ons, comma splices, subject-verb agreement errors, or tense errors.</a:t>
                      </a:r>
                      <a:endParaRPr lang="en-US" sz="16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15096">
                <a:tc>
                  <a:txBody>
                    <a:bodyPr/>
                    <a:lstStyle/>
                    <a:p>
                      <a:pPr marL="0" marR="0" algn="l">
                        <a:spcBef>
                          <a:spcPts val="0"/>
                        </a:spcBef>
                        <a:spcAft>
                          <a:spcPts val="0"/>
                        </a:spcAft>
                      </a:pPr>
                      <a:r>
                        <a:rPr lang="en-US" sz="1000" b="1" dirty="0">
                          <a:latin typeface="Bookman Old Style"/>
                          <a:ea typeface="Calibri"/>
                        </a:rPr>
                        <a:t>Total</a:t>
                      </a:r>
                      <a:endParaRPr lang="en-US" sz="1200" dirty="0">
                        <a:latin typeface="Times New Roman"/>
                        <a:ea typeface="Times New Roman"/>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Bookman Old Style"/>
                        <a:ea typeface="Calibri"/>
                      </a:endParaRPr>
                    </a:p>
                  </a:txBody>
                  <a:tcPr marL="68319" marR="68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1745" name="Rectangle 1"/>
          <p:cNvSpPr>
            <a:spLocks noChangeArrowheads="1"/>
          </p:cNvSpPr>
          <p:nvPr/>
        </p:nvSpPr>
        <p:spPr bwMode="auto">
          <a:xfrm>
            <a:off x="1295400" y="1066800"/>
            <a:ext cx="601318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Paragraph Grading Rubric for English 095 &amp; 097</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Student Name: ______________________________________</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ea typeface="Calibri" pitchFamily="34" charset="0"/>
                <a:cs typeface="Arial" pitchFamily="34" charset="0"/>
              </a:rPr>
              <a:t>To pass, the paragraph must score all six (6) marks in the “Yes” column.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Pre-Question</a:t>
            </a:r>
            <a:endParaRPr lang="en-US" dirty="0"/>
          </a:p>
        </p:txBody>
      </p:sp>
      <p:sp>
        <p:nvSpPr>
          <p:cNvPr id="3" name="Content Placeholder 2"/>
          <p:cNvSpPr>
            <a:spLocks noGrp="1"/>
          </p:cNvSpPr>
          <p:nvPr>
            <p:ph sz="quarter" idx="1"/>
          </p:nvPr>
        </p:nvSpPr>
        <p:spPr>
          <a:xfrm>
            <a:off x="457200" y="1600200"/>
            <a:ext cx="5638800" cy="4873752"/>
          </a:xfrm>
        </p:spPr>
        <p:txBody>
          <a:bodyPr>
            <a:normAutofit/>
          </a:bodyPr>
          <a:lstStyle/>
          <a:p>
            <a:r>
              <a:rPr lang="en-US" sz="4400" dirty="0" smtClean="0"/>
              <a:t>What is the top area that you deem important in accomplishing Student Success?</a:t>
            </a:r>
            <a:endParaRPr lang="en-US" sz="4400" dirty="0"/>
          </a:p>
        </p:txBody>
      </p:sp>
      <p:pic>
        <p:nvPicPr>
          <p:cNvPr id="52226" name="Picture 2" descr="How Much Does Life Insurance Cost? - Your Friend 4 Life"/>
          <p:cNvPicPr>
            <a:picLocks noChangeAspect="1" noChangeArrowheads="1"/>
          </p:cNvPicPr>
          <p:nvPr/>
        </p:nvPicPr>
        <p:blipFill>
          <a:blip r:embed="rId2"/>
          <a:srcRect/>
          <a:stretch>
            <a:fillRect/>
          </a:stretch>
        </p:blipFill>
        <p:spPr bwMode="auto">
          <a:xfrm>
            <a:off x="6172200" y="2286000"/>
            <a:ext cx="2362200" cy="2362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dirty="0" smtClean="0">
                <a:solidFill>
                  <a:schemeClr val="tx1"/>
                </a:solidFill>
              </a:rPr>
              <a:t>Exit exam &amp; 5 paragraph rubric</a:t>
            </a:r>
            <a:endParaRPr lang="en-US" dirty="0">
              <a:solidFill>
                <a:schemeClr val="tx1"/>
              </a:solidFill>
            </a:endParaRPr>
          </a:p>
        </p:txBody>
      </p:sp>
      <p:graphicFrame>
        <p:nvGraphicFramePr>
          <p:cNvPr id="6" name="Table 5"/>
          <p:cNvGraphicFramePr>
            <a:graphicFrameLocks noGrp="1"/>
          </p:cNvGraphicFramePr>
          <p:nvPr/>
        </p:nvGraphicFramePr>
        <p:xfrm>
          <a:off x="533401" y="1905000"/>
          <a:ext cx="7848599" cy="4912735"/>
        </p:xfrm>
        <a:graphic>
          <a:graphicData uri="http://schemas.openxmlformats.org/drawingml/2006/table">
            <a:tbl>
              <a:tblPr/>
              <a:tblGrid>
                <a:gridCol w="4331087">
                  <a:extLst>
                    <a:ext uri="{9D8B030D-6E8A-4147-A177-3AD203B41FA5}">
                      <a16:colId xmlns:a16="http://schemas.microsoft.com/office/drawing/2014/main" val="20000"/>
                    </a:ext>
                  </a:extLst>
                </a:gridCol>
                <a:gridCol w="478572">
                  <a:extLst>
                    <a:ext uri="{9D8B030D-6E8A-4147-A177-3AD203B41FA5}">
                      <a16:colId xmlns:a16="http://schemas.microsoft.com/office/drawing/2014/main" val="20001"/>
                    </a:ext>
                  </a:extLst>
                </a:gridCol>
                <a:gridCol w="418752">
                  <a:extLst>
                    <a:ext uri="{9D8B030D-6E8A-4147-A177-3AD203B41FA5}">
                      <a16:colId xmlns:a16="http://schemas.microsoft.com/office/drawing/2014/main" val="20002"/>
                    </a:ext>
                  </a:extLst>
                </a:gridCol>
                <a:gridCol w="2620188">
                  <a:extLst>
                    <a:ext uri="{9D8B030D-6E8A-4147-A177-3AD203B41FA5}">
                      <a16:colId xmlns:a16="http://schemas.microsoft.com/office/drawing/2014/main" val="20003"/>
                    </a:ext>
                  </a:extLst>
                </a:gridCol>
              </a:tblGrid>
              <a:tr h="321358">
                <a:tc>
                  <a:txBody>
                    <a:bodyPr/>
                    <a:lstStyle/>
                    <a:p>
                      <a:pPr marL="0" marR="0" algn="ctr">
                        <a:spcBef>
                          <a:spcPts val="0"/>
                        </a:spcBef>
                        <a:spcAft>
                          <a:spcPts val="0"/>
                        </a:spcAft>
                      </a:pPr>
                      <a:r>
                        <a:rPr lang="en-US" sz="900" b="1" dirty="0">
                          <a:latin typeface="Bookman Old Style"/>
                          <a:ea typeface="Calibri"/>
                        </a:rPr>
                        <a:t>Proficiency</a:t>
                      </a:r>
                      <a:endParaRPr lang="en-US" sz="10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latin typeface="Bookman Old Style"/>
                          <a:ea typeface="Calibri"/>
                        </a:rPr>
                        <a:t>Yes</a:t>
                      </a:r>
                      <a:endParaRPr lang="en-US" sz="10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latin typeface="Bookman Old Style"/>
                          <a:ea typeface="Calibri"/>
                        </a:rPr>
                        <a:t>No</a:t>
                      </a:r>
                      <a:endParaRPr lang="en-US" sz="10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latin typeface="Bookman Old Style"/>
                          <a:ea typeface="Calibri"/>
                        </a:rPr>
                        <a:t>Grader’s Comments</a:t>
                      </a:r>
                      <a:endParaRPr lang="en-US" sz="10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7064">
                <a:tc>
                  <a:txBody>
                    <a:bodyPr/>
                    <a:lstStyle/>
                    <a:p>
                      <a:pPr marL="0" marR="0" algn="l">
                        <a:spcBef>
                          <a:spcPts val="0"/>
                        </a:spcBef>
                        <a:spcAft>
                          <a:spcPts val="0"/>
                        </a:spcAft>
                      </a:pPr>
                      <a:r>
                        <a:rPr lang="en-US" sz="1400" dirty="0">
                          <a:latin typeface="Bookman Old Style"/>
                          <a:ea typeface="Calibri"/>
                        </a:rPr>
                        <a:t>The essay has an opener to help engage the reader’s interest.</a:t>
                      </a:r>
                      <a:endParaRPr lang="en-US" sz="14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80741">
                <a:tc>
                  <a:txBody>
                    <a:bodyPr/>
                    <a:lstStyle/>
                    <a:p>
                      <a:pPr marL="0" marR="0" algn="l">
                        <a:spcBef>
                          <a:spcPts val="0"/>
                        </a:spcBef>
                        <a:spcAft>
                          <a:spcPts val="0"/>
                        </a:spcAft>
                      </a:pPr>
                      <a:r>
                        <a:rPr lang="en-US" sz="1400" dirty="0">
                          <a:latin typeface="Bookman Old Style"/>
                          <a:ea typeface="Calibri"/>
                        </a:rPr>
                        <a:t>The essay has a thesis statement that states the main idea of the essay.</a:t>
                      </a:r>
                      <a:endParaRPr lang="en-US" sz="14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580741">
                <a:tc>
                  <a:txBody>
                    <a:bodyPr/>
                    <a:lstStyle/>
                    <a:p>
                      <a:pPr marL="0" marR="0" algn="l">
                        <a:spcBef>
                          <a:spcPts val="0"/>
                        </a:spcBef>
                        <a:spcAft>
                          <a:spcPts val="0"/>
                        </a:spcAft>
                      </a:pPr>
                      <a:r>
                        <a:rPr lang="en-US" sz="1400" dirty="0">
                          <a:latin typeface="Bookman Old Style"/>
                          <a:ea typeface="Calibri"/>
                        </a:rPr>
                        <a:t>The essay has an organizational pattern for paragraphs that utilizes topic and conclusion sentences.</a:t>
                      </a:r>
                      <a:endParaRPr lang="en-US" sz="14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580741">
                <a:tc>
                  <a:txBody>
                    <a:bodyPr/>
                    <a:lstStyle/>
                    <a:p>
                      <a:pPr marL="0" marR="0" algn="l">
                        <a:spcBef>
                          <a:spcPts val="0"/>
                        </a:spcBef>
                        <a:spcAft>
                          <a:spcPts val="0"/>
                        </a:spcAft>
                      </a:pPr>
                      <a:r>
                        <a:rPr lang="en-US" sz="1400" dirty="0">
                          <a:latin typeface="Bookman Old Style"/>
                          <a:ea typeface="Calibri"/>
                        </a:rPr>
                        <a:t>The body paragraphs are well-developed, based upon the forecast of respective topic sentences, without straying off topic.</a:t>
                      </a:r>
                      <a:endParaRPr lang="en-US" sz="14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580741">
                <a:tc>
                  <a:txBody>
                    <a:bodyPr/>
                    <a:lstStyle/>
                    <a:p>
                      <a:pPr marL="0" marR="0" algn="l">
                        <a:spcBef>
                          <a:spcPts val="0"/>
                        </a:spcBef>
                        <a:spcAft>
                          <a:spcPts val="0"/>
                        </a:spcAft>
                      </a:pPr>
                      <a:r>
                        <a:rPr lang="en-US" sz="1400" dirty="0">
                          <a:latin typeface="Bookman Old Style"/>
                          <a:ea typeface="Calibri"/>
                        </a:rPr>
                        <a:t>The conclusion paragraph provides a clear sense of completeness and closure.</a:t>
                      </a:r>
                      <a:endParaRPr lang="en-US" sz="14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57064">
                <a:tc>
                  <a:txBody>
                    <a:bodyPr/>
                    <a:lstStyle/>
                    <a:p>
                      <a:pPr marL="0" marR="0" algn="l">
                        <a:spcBef>
                          <a:spcPts val="0"/>
                        </a:spcBef>
                        <a:spcAft>
                          <a:spcPts val="0"/>
                        </a:spcAft>
                      </a:pPr>
                      <a:r>
                        <a:rPr lang="en-US" sz="1400" dirty="0">
                          <a:latin typeface="Bookman Old Style"/>
                          <a:ea typeface="Calibri"/>
                        </a:rPr>
                        <a:t>The paper is written in formal, academic tone. </a:t>
                      </a:r>
                      <a:endParaRPr lang="en-US" sz="14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917087">
                <a:tc>
                  <a:txBody>
                    <a:bodyPr/>
                    <a:lstStyle/>
                    <a:p>
                      <a:pPr marL="0" marR="0" algn="l">
                        <a:spcBef>
                          <a:spcPts val="0"/>
                        </a:spcBef>
                        <a:spcAft>
                          <a:spcPts val="0"/>
                        </a:spcAft>
                      </a:pPr>
                      <a:r>
                        <a:rPr lang="en-US" sz="1400" dirty="0">
                          <a:latin typeface="Bookman Old Style"/>
                          <a:ea typeface="Calibri"/>
                        </a:rPr>
                        <a:t>Few sentences are difficult to follow or have major grammar errors, especially fragments, run-ons, comma splices, subject-verb agreement errors, or tense errors.</a:t>
                      </a:r>
                      <a:endParaRPr lang="en-US" sz="14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48864">
                <a:tc>
                  <a:txBody>
                    <a:bodyPr/>
                    <a:lstStyle/>
                    <a:p>
                      <a:pPr marL="0" marR="0" algn="l">
                        <a:spcBef>
                          <a:spcPts val="0"/>
                        </a:spcBef>
                        <a:spcAft>
                          <a:spcPts val="0"/>
                        </a:spcAft>
                      </a:pPr>
                      <a:r>
                        <a:rPr lang="en-US" sz="800" b="1" dirty="0">
                          <a:latin typeface="Bookman Old Style"/>
                          <a:ea typeface="Calibri"/>
                        </a:rPr>
                        <a:t>Total</a:t>
                      </a:r>
                      <a:endParaRPr lang="en-US" sz="1000" dirty="0">
                        <a:latin typeface="Times New Roman"/>
                        <a:ea typeface="Times New Roman"/>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Bookman Old Style"/>
                        <a:ea typeface="Calibri"/>
                      </a:endParaRPr>
                    </a:p>
                  </a:txBody>
                  <a:tcPr marL="55770" marR="55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0722" name="Rectangle 2"/>
          <p:cNvSpPr>
            <a:spLocks noChangeArrowheads="1"/>
          </p:cNvSpPr>
          <p:nvPr/>
        </p:nvSpPr>
        <p:spPr bwMode="auto">
          <a:xfrm>
            <a:off x="381000" y="914400"/>
            <a:ext cx="8382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Grading Rubric for English 097</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Grader’s  #_______________________________</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Student ID#</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___________________________________</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ea typeface="Calibri" pitchFamily="34" charset="0"/>
                <a:cs typeface="Arial" pitchFamily="34" charset="0"/>
              </a:rPr>
              <a:t>To pass, the essay must score all seven (7) marks in the “Yes” column.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Exit EXAM SUCCESS MODULES</a:t>
            </a:r>
            <a:endParaRPr lang="en-US" dirty="0">
              <a:solidFill>
                <a:schemeClr val="tx1"/>
              </a:solidFill>
            </a:endParaRPr>
          </a:p>
        </p:txBody>
      </p:sp>
      <p:sp>
        <p:nvSpPr>
          <p:cNvPr id="3" name="Content Placeholder 2"/>
          <p:cNvSpPr>
            <a:spLocks noGrp="1"/>
          </p:cNvSpPr>
          <p:nvPr>
            <p:ph sz="quarter" idx="1"/>
          </p:nvPr>
        </p:nvSpPr>
        <p:spPr>
          <a:xfrm>
            <a:off x="457200" y="1600200"/>
            <a:ext cx="7924800" cy="4876800"/>
          </a:xfrm>
        </p:spPr>
        <p:txBody>
          <a:bodyPr>
            <a:normAutofit fontScale="77500" lnSpcReduction="20000"/>
          </a:bodyPr>
          <a:lstStyle/>
          <a:p>
            <a:r>
              <a:rPr lang="en-US" b="1" dirty="0" smtClean="0"/>
              <a:t>Welcome</a:t>
            </a:r>
          </a:p>
          <a:p>
            <a:r>
              <a:rPr lang="en-US" b="1" dirty="0" smtClean="0"/>
              <a:t>Module 1: Introduction</a:t>
            </a:r>
            <a:endParaRPr lang="en-US" dirty="0" smtClean="0"/>
          </a:p>
          <a:p>
            <a:r>
              <a:rPr lang="en-US" b="1" dirty="0" smtClean="0"/>
              <a:t>Module 2: Formulating a Thesis</a:t>
            </a:r>
          </a:p>
          <a:p>
            <a:r>
              <a:rPr lang="en-US" b="1" dirty="0" smtClean="0"/>
              <a:t>Module 3: Organizational Pattern for Paragraphs</a:t>
            </a:r>
            <a:endParaRPr lang="en-US" dirty="0" smtClean="0"/>
          </a:p>
          <a:p>
            <a:r>
              <a:rPr lang="en-US" b="1" dirty="0" smtClean="0"/>
              <a:t>Module 4: Body Paragraphs</a:t>
            </a:r>
          </a:p>
          <a:p>
            <a:r>
              <a:rPr lang="en-US" b="1" dirty="0" smtClean="0"/>
              <a:t>Module 5: Conclusion Paragraph</a:t>
            </a:r>
          </a:p>
          <a:p>
            <a:r>
              <a:rPr lang="en-US" b="1" dirty="0" smtClean="0"/>
              <a:t>Module 6: Writing in Formal, Academic Tone</a:t>
            </a:r>
          </a:p>
          <a:p>
            <a:r>
              <a:rPr lang="en-US" b="1" dirty="0" smtClean="0"/>
              <a:t>Module 7: Avoiding Grammatical Errors</a:t>
            </a:r>
          </a:p>
          <a:p>
            <a:r>
              <a:rPr lang="en-US" b="1" dirty="0" smtClean="0"/>
              <a:t>Module 8: View Pass &amp; Fail Student Examples</a:t>
            </a:r>
          </a:p>
          <a:p>
            <a:r>
              <a:rPr lang="en-US" b="1" dirty="0" smtClean="0"/>
              <a:t>Module 9: Student &amp; Faculty Advice</a:t>
            </a:r>
          </a:p>
          <a:p>
            <a:endParaRPr lang="en-US" b="1" dirty="0" smtClean="0"/>
          </a:p>
          <a:p>
            <a:r>
              <a:rPr lang="en-US" b="1" dirty="0" smtClean="0"/>
              <a:t>Since 2015, approx. 400 students have taken and passed the modules.</a:t>
            </a:r>
          </a:p>
          <a:p>
            <a:r>
              <a:rPr lang="en-US" b="1" dirty="0" smtClean="0"/>
              <a:t>At Richland, my role is to exhaust all of my resources to put student’s first and strive towards retention. </a:t>
            </a:r>
            <a:r>
              <a:rPr lang="en-US" dirty="0" smtClean="0"/>
              <a:t/>
            </a:r>
            <a:br>
              <a:rPr lang="en-US" dirty="0" smtClean="0"/>
            </a:br>
            <a:endParaRPr lang="en-US" dirty="0"/>
          </a:p>
        </p:txBody>
      </p:sp>
      <p:pic>
        <p:nvPicPr>
          <p:cNvPr id="29698" name="Picture 2" descr="https://tse2.mm.bing.net/th?id=OIP.fdpAAXt3gvVZP9Uo-jGU8AHaEL&amp;pid=15.1&amp;P=0&amp;w=273&amp;h=154"/>
          <p:cNvPicPr>
            <a:picLocks noChangeAspect="1" noChangeArrowheads="1"/>
          </p:cNvPicPr>
          <p:nvPr/>
        </p:nvPicPr>
        <p:blipFill>
          <a:blip r:embed="rId2"/>
          <a:srcRect/>
          <a:stretch>
            <a:fillRect/>
          </a:stretch>
        </p:blipFill>
        <p:spPr bwMode="auto">
          <a:xfrm>
            <a:off x="6248400" y="2895600"/>
            <a:ext cx="2590801" cy="169545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467600" cy="639762"/>
          </a:xfrm>
        </p:spPr>
        <p:txBody>
          <a:bodyPr/>
          <a:lstStyle/>
          <a:p>
            <a:pPr algn="ctr"/>
            <a:r>
              <a:rPr lang="en-US" dirty="0" smtClean="0">
                <a:solidFill>
                  <a:schemeClr val="tx1"/>
                </a:solidFill>
              </a:rPr>
              <a:t>ENGL 097 Snap Shot Success</a:t>
            </a:r>
            <a:endParaRPr lang="en-US" dirty="0"/>
          </a:p>
        </p:txBody>
      </p:sp>
      <p:graphicFrame>
        <p:nvGraphicFramePr>
          <p:cNvPr id="4" name="Table 3"/>
          <p:cNvGraphicFramePr>
            <a:graphicFrameLocks noGrp="1"/>
          </p:cNvGraphicFramePr>
          <p:nvPr/>
        </p:nvGraphicFramePr>
        <p:xfrm>
          <a:off x="533400" y="1066795"/>
          <a:ext cx="8077200" cy="5663020"/>
        </p:xfrm>
        <a:graphic>
          <a:graphicData uri="http://schemas.openxmlformats.org/drawingml/2006/table">
            <a:tbl>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99479">
                <a:tc>
                  <a:txBody>
                    <a:bodyPr/>
                    <a:lstStyle/>
                    <a:p>
                      <a:pPr marL="0" marR="0">
                        <a:lnSpc>
                          <a:spcPct val="115000"/>
                        </a:lnSpc>
                        <a:spcBef>
                          <a:spcPts val="0"/>
                        </a:spcBef>
                        <a:spcAft>
                          <a:spcPts val="0"/>
                        </a:spcAft>
                      </a:pPr>
                      <a:r>
                        <a:rPr lang="en-US" sz="1200" b="1" dirty="0">
                          <a:latin typeface="Times New Roman"/>
                          <a:ea typeface="Calibri"/>
                          <a:cs typeface="Times New Roman"/>
                        </a:rPr>
                        <a:t>Year </a:t>
                      </a:r>
                      <a:endParaRPr lang="en-US" sz="11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tc>
                  <a:txBody>
                    <a:bodyPr/>
                    <a:lstStyle/>
                    <a:p>
                      <a:pPr marL="0" marR="0">
                        <a:lnSpc>
                          <a:spcPct val="115000"/>
                        </a:lnSpc>
                        <a:spcBef>
                          <a:spcPts val="0"/>
                        </a:spcBef>
                        <a:spcAft>
                          <a:spcPts val="0"/>
                        </a:spcAft>
                      </a:pPr>
                      <a:r>
                        <a:rPr lang="en-US" sz="1200" b="1" dirty="0">
                          <a:latin typeface="Times New Roman"/>
                          <a:ea typeface="Calibri"/>
                          <a:cs typeface="Times New Roman"/>
                        </a:rPr>
                        <a:t># of students passed </a:t>
                      </a:r>
                      <a:endParaRPr lang="en-US" sz="11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6FC6"/>
                    </a:solidFill>
                  </a:tcPr>
                </a:tc>
                <a:extLst>
                  <a:ext uri="{0D108BD9-81ED-4DB2-BD59-A6C34878D82A}">
                    <a16:rowId xmlns:a16="http://schemas.microsoft.com/office/drawing/2014/main" val="10000"/>
                  </a:ext>
                </a:extLst>
              </a:tr>
              <a:tr h="387860">
                <a:tc>
                  <a:txBody>
                    <a:bodyPr/>
                    <a:lstStyle/>
                    <a:p>
                      <a:pPr marL="0" marR="0">
                        <a:lnSpc>
                          <a:spcPct val="115000"/>
                        </a:lnSpc>
                        <a:spcBef>
                          <a:spcPts val="0"/>
                        </a:spcBef>
                        <a:spcAft>
                          <a:spcPts val="0"/>
                        </a:spcAft>
                      </a:pPr>
                      <a:r>
                        <a:rPr lang="en-US" sz="1800" b="1" dirty="0">
                          <a:latin typeface="Times New Roman"/>
                          <a:ea typeface="Calibri"/>
                          <a:cs typeface="Times New Roman"/>
                        </a:rPr>
                        <a:t>Spring 2014 </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57%  </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1"/>
                  </a:ext>
                </a:extLst>
              </a:tr>
              <a:tr h="399479">
                <a:tc>
                  <a:txBody>
                    <a:bodyPr/>
                    <a:lstStyle/>
                    <a:p>
                      <a:pPr marL="0" marR="0">
                        <a:lnSpc>
                          <a:spcPct val="115000"/>
                        </a:lnSpc>
                        <a:spcBef>
                          <a:spcPts val="0"/>
                        </a:spcBef>
                        <a:spcAft>
                          <a:spcPts val="0"/>
                        </a:spcAft>
                      </a:pPr>
                      <a:r>
                        <a:rPr lang="en-US" sz="1800" b="1" dirty="0">
                          <a:latin typeface="Times New Roman"/>
                          <a:ea typeface="Calibri"/>
                          <a:cs typeface="Times New Roman"/>
                        </a:rPr>
                        <a:t>Summer 2014 </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63% </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2"/>
                  </a:ext>
                </a:extLst>
              </a:tr>
              <a:tr h="399479">
                <a:tc>
                  <a:txBody>
                    <a:bodyPr/>
                    <a:lstStyle/>
                    <a:p>
                      <a:pPr marL="0" marR="0">
                        <a:lnSpc>
                          <a:spcPct val="115000"/>
                        </a:lnSpc>
                        <a:spcBef>
                          <a:spcPts val="0"/>
                        </a:spcBef>
                        <a:spcAft>
                          <a:spcPts val="0"/>
                        </a:spcAft>
                      </a:pPr>
                      <a:r>
                        <a:rPr lang="en-US" sz="1800" b="1" dirty="0">
                          <a:latin typeface="Times New Roman"/>
                          <a:ea typeface="Calibri"/>
                          <a:cs typeface="Times New Roman"/>
                        </a:rPr>
                        <a:t>Fall 2014 </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78%  * </a:t>
                      </a:r>
                      <a:r>
                        <a:rPr lang="en-US" sz="1800" b="1" dirty="0" smtClean="0">
                          <a:latin typeface="Times New Roman"/>
                          <a:ea typeface="Calibri"/>
                          <a:cs typeface="Times New Roman"/>
                        </a:rPr>
                        <a:t>Hired </a:t>
                      </a:r>
                      <a:r>
                        <a:rPr lang="en-US" sz="1800" b="1" dirty="0">
                          <a:latin typeface="Times New Roman"/>
                          <a:ea typeface="Calibri"/>
                          <a:cs typeface="Times New Roman"/>
                        </a:rPr>
                        <a:t>at </a:t>
                      </a:r>
                      <a:r>
                        <a:rPr lang="en-US" sz="1800" b="1" dirty="0" smtClean="0">
                          <a:latin typeface="Times New Roman"/>
                          <a:ea typeface="Calibri"/>
                          <a:cs typeface="Times New Roman"/>
                        </a:rPr>
                        <a:t>Richland/implementation started</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10003"/>
                  </a:ext>
                </a:extLst>
              </a:tr>
              <a:tr h="399479">
                <a:tc>
                  <a:txBody>
                    <a:bodyPr/>
                    <a:lstStyle/>
                    <a:p>
                      <a:pPr marL="0" marR="0">
                        <a:lnSpc>
                          <a:spcPct val="115000"/>
                        </a:lnSpc>
                        <a:spcBef>
                          <a:spcPts val="0"/>
                        </a:spcBef>
                        <a:spcAft>
                          <a:spcPts val="0"/>
                        </a:spcAft>
                      </a:pPr>
                      <a:r>
                        <a:rPr lang="en-US" sz="1800" b="1" dirty="0">
                          <a:latin typeface="Times New Roman"/>
                          <a:ea typeface="Calibri"/>
                          <a:cs typeface="Times New Roman"/>
                        </a:rPr>
                        <a:t>Spring 2015 </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82% </a:t>
                      </a:r>
                      <a:r>
                        <a:rPr lang="en-US" sz="1800" b="1" dirty="0" smtClean="0">
                          <a:latin typeface="Times New Roman"/>
                          <a:ea typeface="Calibri"/>
                          <a:cs typeface="Times New Roman"/>
                        </a:rPr>
                        <a:t> * Served</a:t>
                      </a:r>
                      <a:r>
                        <a:rPr lang="en-US" sz="1800" b="1" baseline="0" dirty="0" smtClean="0">
                          <a:latin typeface="Times New Roman"/>
                          <a:ea typeface="Calibri"/>
                          <a:cs typeface="Times New Roman"/>
                        </a:rPr>
                        <a:t> as Developmental  Alignment Coordinator</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4"/>
                  </a:ext>
                </a:extLst>
              </a:tr>
              <a:tr h="399479">
                <a:tc>
                  <a:txBody>
                    <a:bodyPr/>
                    <a:lstStyle/>
                    <a:p>
                      <a:pPr marL="0" marR="0">
                        <a:lnSpc>
                          <a:spcPct val="115000"/>
                        </a:lnSpc>
                        <a:spcBef>
                          <a:spcPts val="0"/>
                        </a:spcBef>
                        <a:spcAft>
                          <a:spcPts val="0"/>
                        </a:spcAft>
                      </a:pPr>
                      <a:r>
                        <a:rPr lang="en-US" sz="1800" b="1" dirty="0" smtClean="0">
                          <a:latin typeface="Times New Roman"/>
                          <a:ea typeface="Calibri"/>
                          <a:cs typeface="Times New Roman"/>
                        </a:rPr>
                        <a:t>Summer 2015</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smtClean="0">
                          <a:latin typeface="Times New Roman"/>
                          <a:ea typeface="Calibri"/>
                          <a:cs typeface="Times New Roman"/>
                        </a:rPr>
                        <a:t>93% *</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5"/>
                  </a:ext>
                </a:extLst>
              </a:tr>
              <a:tr h="399479">
                <a:tc>
                  <a:txBody>
                    <a:bodyPr/>
                    <a:lstStyle/>
                    <a:p>
                      <a:pPr marL="0" marR="0">
                        <a:lnSpc>
                          <a:spcPct val="115000"/>
                        </a:lnSpc>
                        <a:spcBef>
                          <a:spcPts val="0"/>
                        </a:spcBef>
                        <a:spcAft>
                          <a:spcPts val="0"/>
                        </a:spcAft>
                      </a:pPr>
                      <a:r>
                        <a:rPr lang="en-US" sz="1800" b="1" dirty="0" smtClean="0">
                          <a:latin typeface="Times New Roman"/>
                          <a:ea typeface="Calibri"/>
                          <a:cs typeface="Times New Roman"/>
                        </a:rPr>
                        <a:t>Fall 2016</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 93</a:t>
                      </a:r>
                      <a:r>
                        <a:rPr lang="en-US" sz="1800" b="1" dirty="0" smtClean="0">
                          <a:latin typeface="Times New Roman"/>
                          <a:ea typeface="Calibri"/>
                          <a:cs typeface="Times New Roman"/>
                        </a:rPr>
                        <a:t>% *</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6"/>
                  </a:ext>
                </a:extLst>
              </a:tr>
              <a:tr h="399479">
                <a:tc>
                  <a:txBody>
                    <a:bodyPr/>
                    <a:lstStyle/>
                    <a:p>
                      <a:pPr marL="0" marR="0">
                        <a:lnSpc>
                          <a:spcPct val="115000"/>
                        </a:lnSpc>
                        <a:spcBef>
                          <a:spcPts val="0"/>
                        </a:spcBef>
                        <a:spcAft>
                          <a:spcPts val="0"/>
                        </a:spcAft>
                      </a:pPr>
                      <a:r>
                        <a:rPr lang="en-US" sz="1800" b="1" i="1" dirty="0" smtClean="0">
                          <a:latin typeface="Times New Roman"/>
                          <a:ea typeface="Calibri"/>
                          <a:cs typeface="Times New Roman"/>
                        </a:rPr>
                        <a:t>My Courses only </a:t>
                      </a:r>
                      <a:endParaRPr lang="en-US" sz="1800" i="1"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i="1" dirty="0" smtClean="0">
                          <a:latin typeface="Times New Roman"/>
                          <a:ea typeface="Calibri"/>
                          <a:cs typeface="Times New Roman"/>
                        </a:rPr>
                        <a:t>Accelerated Models &amp; Hybrid </a:t>
                      </a:r>
                      <a:endParaRPr lang="en-US" sz="1800" i="1"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7"/>
                  </a:ext>
                </a:extLst>
              </a:tr>
              <a:tr h="399479">
                <a:tc>
                  <a:txBody>
                    <a:bodyPr/>
                    <a:lstStyle/>
                    <a:p>
                      <a:pPr marL="0" marR="0">
                        <a:lnSpc>
                          <a:spcPct val="115000"/>
                        </a:lnSpc>
                        <a:spcBef>
                          <a:spcPts val="0"/>
                        </a:spcBef>
                        <a:spcAft>
                          <a:spcPts val="0"/>
                        </a:spcAft>
                      </a:pPr>
                      <a:r>
                        <a:rPr lang="en-US" sz="1800" b="1" dirty="0">
                          <a:latin typeface="Times New Roman"/>
                          <a:ea typeface="Calibri"/>
                          <a:cs typeface="Times New Roman"/>
                        </a:rPr>
                        <a:t>Spring 2016</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86%</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8"/>
                  </a:ext>
                </a:extLst>
              </a:tr>
              <a:tr h="399479">
                <a:tc>
                  <a:txBody>
                    <a:bodyPr/>
                    <a:lstStyle/>
                    <a:p>
                      <a:pPr marL="0" marR="0">
                        <a:lnSpc>
                          <a:spcPct val="115000"/>
                        </a:lnSpc>
                        <a:spcBef>
                          <a:spcPts val="0"/>
                        </a:spcBef>
                        <a:spcAft>
                          <a:spcPts val="0"/>
                        </a:spcAft>
                      </a:pPr>
                      <a:r>
                        <a:rPr lang="en-US" sz="1800" b="1" dirty="0">
                          <a:latin typeface="Times New Roman"/>
                          <a:ea typeface="Calibri"/>
                          <a:cs typeface="Times New Roman"/>
                        </a:rPr>
                        <a:t>Summer 2016</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90%</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09"/>
                  </a:ext>
                </a:extLst>
              </a:tr>
              <a:tr h="399479">
                <a:tc>
                  <a:txBody>
                    <a:bodyPr/>
                    <a:lstStyle/>
                    <a:p>
                      <a:pPr marL="0" marR="0">
                        <a:lnSpc>
                          <a:spcPct val="115000"/>
                        </a:lnSpc>
                        <a:spcBef>
                          <a:spcPts val="0"/>
                        </a:spcBef>
                        <a:spcAft>
                          <a:spcPts val="0"/>
                        </a:spcAft>
                      </a:pPr>
                      <a:r>
                        <a:rPr lang="en-US" sz="1800" b="1" dirty="0">
                          <a:latin typeface="Times New Roman"/>
                          <a:ea typeface="Calibri"/>
                          <a:cs typeface="Times New Roman"/>
                        </a:rPr>
                        <a:t>Spring 2017</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86%</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10"/>
                  </a:ext>
                </a:extLst>
              </a:tr>
              <a:tr h="399479">
                <a:tc>
                  <a:txBody>
                    <a:bodyPr/>
                    <a:lstStyle/>
                    <a:p>
                      <a:pPr marL="0" marR="0">
                        <a:lnSpc>
                          <a:spcPct val="115000"/>
                        </a:lnSpc>
                        <a:spcBef>
                          <a:spcPts val="0"/>
                        </a:spcBef>
                        <a:spcAft>
                          <a:spcPts val="0"/>
                        </a:spcAft>
                      </a:pPr>
                      <a:r>
                        <a:rPr lang="en-US" sz="1800" b="1" dirty="0">
                          <a:latin typeface="Times New Roman"/>
                          <a:ea typeface="Calibri"/>
                          <a:cs typeface="Times New Roman"/>
                        </a:rPr>
                        <a:t>Summer 2017</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100%</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11"/>
                  </a:ext>
                </a:extLst>
              </a:tr>
              <a:tr h="399479">
                <a:tc>
                  <a:txBody>
                    <a:bodyPr/>
                    <a:lstStyle/>
                    <a:p>
                      <a:pPr marL="0" marR="0">
                        <a:lnSpc>
                          <a:spcPct val="115000"/>
                        </a:lnSpc>
                        <a:spcBef>
                          <a:spcPts val="0"/>
                        </a:spcBef>
                        <a:spcAft>
                          <a:spcPts val="0"/>
                        </a:spcAft>
                      </a:pPr>
                      <a:r>
                        <a:rPr lang="en-US" sz="1800" b="1" dirty="0">
                          <a:latin typeface="Times New Roman"/>
                          <a:ea typeface="Calibri"/>
                          <a:cs typeface="Times New Roman"/>
                        </a:rPr>
                        <a:t>Fall 2017</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a:lnSpc>
                          <a:spcPct val="115000"/>
                        </a:lnSpc>
                        <a:spcBef>
                          <a:spcPts val="0"/>
                        </a:spcBef>
                        <a:spcAft>
                          <a:spcPts val="0"/>
                        </a:spcAft>
                      </a:pPr>
                      <a:r>
                        <a:rPr lang="en-US" sz="1800" b="1" dirty="0">
                          <a:latin typeface="Times New Roman"/>
                          <a:ea typeface="Calibri"/>
                          <a:cs typeface="Times New Roman"/>
                        </a:rPr>
                        <a:t>93%</a:t>
                      </a:r>
                      <a:endParaRPr lang="en-US" sz="1800" dirty="0">
                        <a:latin typeface="Calibri"/>
                        <a:ea typeface="Calibri"/>
                        <a:cs typeface="Times New Roman"/>
                      </a:endParaRPr>
                    </a:p>
                  </a:txBody>
                  <a:tcPr marL="66596" marR="66596" marT="924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Modularized Courses &amp; Hybrid Learning</a:t>
            </a:r>
            <a:endParaRPr lang="en-US" dirty="0">
              <a:solidFill>
                <a:schemeClr val="tx1"/>
              </a:solidFill>
            </a:endParaRPr>
          </a:p>
        </p:txBody>
      </p:sp>
      <p:pic>
        <p:nvPicPr>
          <p:cNvPr id="48129" name="Picture 1"/>
          <p:cNvPicPr>
            <a:picLocks noChangeAspect="1" noChangeArrowheads="1"/>
          </p:cNvPicPr>
          <p:nvPr/>
        </p:nvPicPr>
        <p:blipFill>
          <a:blip r:embed="rId2"/>
          <a:srcRect/>
          <a:stretch>
            <a:fillRect/>
          </a:stretch>
        </p:blipFill>
        <p:spPr bwMode="auto">
          <a:xfrm>
            <a:off x="304800" y="1676400"/>
            <a:ext cx="8133755" cy="45730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2209800" cy="4114800"/>
          </a:xfrm>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Practice</a:t>
            </a:r>
            <a:br>
              <a:rPr lang="en-US" dirty="0" smtClean="0">
                <a:solidFill>
                  <a:schemeClr val="tx1"/>
                </a:solidFill>
              </a:rPr>
            </a:br>
            <a:r>
              <a:rPr lang="en-US" dirty="0" smtClean="0">
                <a:solidFill>
                  <a:schemeClr val="tx1"/>
                </a:solidFill>
              </a:rPr>
              <a:t>Quizzes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Inquisitive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by W.W.</a:t>
            </a:r>
            <a:br>
              <a:rPr lang="en-US" dirty="0" smtClean="0">
                <a:solidFill>
                  <a:schemeClr val="tx1"/>
                </a:solidFill>
              </a:rPr>
            </a:br>
            <a:r>
              <a:rPr lang="en-US" dirty="0" smtClean="0">
                <a:solidFill>
                  <a:schemeClr val="tx1"/>
                </a:solidFill>
              </a:rPr>
              <a:t>Norton &amp; Company</a:t>
            </a:r>
            <a:endParaRPr lang="en-US" dirty="0"/>
          </a:p>
        </p:txBody>
      </p:sp>
      <p:sp>
        <p:nvSpPr>
          <p:cNvPr id="1026" name="AutoShape 2" descr="https://owa.richland.edu/owa/service.svc/s/GetFileAttachment?id=AAMkADM1ZjI4ZTQ0LWIwNTAtNDkwMC1iZWNjLWZmM2RmMmNkYTkyZQBGAAAAAAAQxL2QGf6vSYeKJM5va1JHBwAvHxY5qsNLRoKKR46TCJnAAMDZrcs6AABSoltOrybQQZ0zgKOdUAGzAALx2hl2AAABEgAQAAfDQ5lP6bVNo%2F%2BYL7u4ePU%3D&amp;isImagePreview=True&amp;X-OWA-CANARY=LT_rR866kkaAgRYydbrX3o6yNFldgNUIYAi9IoRyzQrYSyQ2cA6pwX6xR3Wvy73dj0oTg0kpio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https://owa.richland.edu/owa/service.svc/s/GetFileAttachment?id=AAMkADM1ZjI4ZTQ0LWIwNTAtNDkwMC1iZWNjLWZmM2RmMmNkYTkyZQBGAAAAAAAQxL2QGf6vSYeKJM5va1JHBwAvHxY5qsNLRoKKR46TCJnAAMDZrcs6AABSoltOrybQQZ0zgKOdUAGzAALx2hl2AAABEgAQAAfDQ5lP6bVNo%2F%2BYL7u4ePU%3D&amp;isImagePreview=True&amp;X-OWA-CANARY=LT_rR866kkaAgRYydbrX3o6yNFldgNUIYAi9IoRyzQrYSyQ2cA6pwX6xR3Wvy73dj0oTg0kpio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8" descr="Screenshot_20180302-104650.jpg"/>
          <p:cNvPicPr>
            <a:picLocks noChangeAspect="1"/>
          </p:cNvPicPr>
          <p:nvPr/>
        </p:nvPicPr>
        <p:blipFill>
          <a:blip r:embed="rId2"/>
          <a:stretch>
            <a:fillRect/>
          </a:stretch>
        </p:blipFill>
        <p:spPr>
          <a:xfrm>
            <a:off x="2514600" y="0"/>
            <a:ext cx="6075997"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Critical thinking Peer Editing</a:t>
            </a:r>
            <a:br>
              <a:rPr lang="en-US" dirty="0" smtClean="0">
                <a:solidFill>
                  <a:schemeClr val="tx1"/>
                </a:solidFill>
              </a:rPr>
            </a:br>
            <a:r>
              <a:rPr lang="en-US" dirty="0" smtClean="0">
                <a:solidFill>
                  <a:schemeClr val="tx1"/>
                </a:solidFill>
              </a:rPr>
              <a:t> &amp; Grading</a:t>
            </a:r>
            <a:endParaRPr lang="en-US" dirty="0">
              <a:solidFill>
                <a:schemeClr val="tx1"/>
              </a:solidFill>
            </a:endParaRPr>
          </a:p>
        </p:txBody>
      </p:sp>
      <p:sp>
        <p:nvSpPr>
          <p:cNvPr id="3" name="Content Placeholder 2"/>
          <p:cNvSpPr>
            <a:spLocks noGrp="1"/>
          </p:cNvSpPr>
          <p:nvPr>
            <p:ph sz="quarter" idx="1"/>
          </p:nvPr>
        </p:nvSpPr>
        <p:spPr>
          <a:xfrm>
            <a:off x="457200" y="1600200"/>
            <a:ext cx="7467600" cy="5257800"/>
          </a:xfrm>
        </p:spPr>
        <p:txBody>
          <a:bodyPr>
            <a:normAutofit fontScale="92500"/>
          </a:bodyPr>
          <a:lstStyle/>
          <a:p>
            <a:r>
              <a:rPr lang="en-US" dirty="0" smtClean="0"/>
              <a:t> 15 areas on the sheet for revision advice</a:t>
            </a:r>
          </a:p>
          <a:p>
            <a:r>
              <a:rPr lang="en-US" dirty="0" smtClean="0"/>
              <a:t> Songs are implemented for the harder areas</a:t>
            </a:r>
          </a:p>
          <a:p>
            <a:r>
              <a:rPr lang="en-US" dirty="0" smtClean="0"/>
              <a:t> Grade with the numbers instead of detailed feedback </a:t>
            </a:r>
          </a:p>
          <a:p>
            <a:r>
              <a:rPr lang="en-US" dirty="0" smtClean="0"/>
              <a:t>Students complete this process at least 3 times.</a:t>
            </a:r>
          </a:p>
          <a:p>
            <a:r>
              <a:rPr lang="en-US" dirty="0" smtClean="0"/>
              <a:t>Students have to use the numbers, the class resources, and rely on peer support to make edit and revisions to accelerate to the next level. This process:</a:t>
            </a:r>
          </a:p>
          <a:p>
            <a:pPr lvl="1"/>
            <a:r>
              <a:rPr lang="en-US" dirty="0" smtClean="0"/>
              <a:t>Helps students retain information</a:t>
            </a:r>
          </a:p>
          <a:p>
            <a:pPr lvl="1"/>
            <a:r>
              <a:rPr lang="en-US" dirty="0" smtClean="0"/>
              <a:t>Uses their critical thinking skills to make cognitive decisions to score high</a:t>
            </a:r>
          </a:p>
          <a:p>
            <a:pPr lvl="1"/>
            <a:r>
              <a:rPr lang="en-US" dirty="0" smtClean="0"/>
              <a:t>Teaches them accountability and how to present during conferences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dirty="0" smtClean="0">
                <a:solidFill>
                  <a:schemeClr val="tx1"/>
                </a:solidFill>
              </a:rPr>
              <a:t>My Writing Process</a:t>
            </a:r>
            <a:endParaRPr lang="en-US" dirty="0">
              <a:solidFill>
                <a:schemeClr val="tx1"/>
              </a:solidFill>
            </a:endParaRPr>
          </a:p>
        </p:txBody>
      </p:sp>
      <p:sp>
        <p:nvSpPr>
          <p:cNvPr id="3" name="Content Placeholder 2"/>
          <p:cNvSpPr>
            <a:spLocks noGrp="1"/>
          </p:cNvSpPr>
          <p:nvPr>
            <p:ph sz="quarter" idx="1"/>
          </p:nvPr>
        </p:nvSpPr>
        <p:spPr>
          <a:xfrm>
            <a:off x="533400" y="838200"/>
            <a:ext cx="7467600" cy="6019800"/>
          </a:xfrm>
        </p:spPr>
        <p:txBody>
          <a:bodyPr>
            <a:noAutofit/>
          </a:bodyPr>
          <a:lstStyle/>
          <a:p>
            <a:r>
              <a:rPr lang="en-US" sz="1800" b="1" dirty="0" smtClean="0"/>
              <a:t>Conferences-</a:t>
            </a:r>
            <a:r>
              <a:rPr lang="en-US" sz="1800" dirty="0" smtClean="0"/>
              <a:t>In each assignment, students meet with me weekly. Here is a breakdown of my weekly scheduled assignments:</a:t>
            </a:r>
          </a:p>
          <a:p>
            <a:r>
              <a:rPr lang="en-US" sz="1800" b="1" dirty="0" smtClean="0"/>
              <a:t>Part 1</a:t>
            </a:r>
            <a:endParaRPr lang="en-US" sz="1800" dirty="0" smtClean="0"/>
          </a:p>
          <a:p>
            <a:pPr lvl="1"/>
            <a:r>
              <a:rPr lang="en-US" sz="1500" dirty="0" smtClean="0"/>
              <a:t>Brainstorm on your one topic</a:t>
            </a:r>
          </a:p>
          <a:p>
            <a:r>
              <a:rPr lang="en-US" sz="1800" b="1" dirty="0" smtClean="0"/>
              <a:t> Part 2</a:t>
            </a:r>
            <a:endParaRPr lang="en-US" sz="1800" dirty="0" smtClean="0"/>
          </a:p>
          <a:p>
            <a:pPr lvl="1"/>
            <a:r>
              <a:rPr lang="en-US" sz="1500" dirty="0" smtClean="0"/>
              <a:t>Follow the outline &amp; complete the draft</a:t>
            </a:r>
          </a:p>
          <a:p>
            <a:r>
              <a:rPr lang="en-US" sz="1800" b="1" dirty="0" smtClean="0"/>
              <a:t> Part 3</a:t>
            </a:r>
            <a:endParaRPr lang="en-US" sz="1800" dirty="0" smtClean="0"/>
          </a:p>
          <a:p>
            <a:pPr lvl="1"/>
            <a:r>
              <a:rPr lang="en-US" sz="1500" dirty="0" smtClean="0"/>
              <a:t>Peer edit your paper and make sure you eliminated your weaknesses</a:t>
            </a:r>
          </a:p>
          <a:p>
            <a:pPr lvl="1"/>
            <a:r>
              <a:rPr lang="en-US" sz="1500" dirty="0" smtClean="0"/>
              <a:t>Do # 1 &amp; 2 on the peer edit sheet</a:t>
            </a:r>
          </a:p>
          <a:p>
            <a:pPr lvl="1"/>
            <a:r>
              <a:rPr lang="en-US" sz="1500" dirty="0" smtClean="0"/>
              <a:t>Bring the copy to class and DO NOT submit it online</a:t>
            </a:r>
          </a:p>
          <a:p>
            <a:r>
              <a:rPr lang="en-US" sz="1800" b="1" dirty="0" smtClean="0"/>
              <a:t>Part 4</a:t>
            </a:r>
          </a:p>
          <a:p>
            <a:pPr lvl="1"/>
            <a:r>
              <a:rPr lang="en-US" sz="1500" dirty="0" smtClean="0"/>
              <a:t>Peer Edit (outline version only)</a:t>
            </a:r>
          </a:p>
          <a:p>
            <a:pPr lvl="1"/>
            <a:r>
              <a:rPr lang="en-US" sz="1500" dirty="0" smtClean="0"/>
              <a:t>Submit assignment in Canvas in paragraph form after revising areas of weaknesses (from peer edit and past conferences)</a:t>
            </a:r>
          </a:p>
          <a:p>
            <a:pPr lvl="1"/>
            <a:r>
              <a:rPr lang="en-US" sz="1500" dirty="0" smtClean="0"/>
              <a:t>Conference with Dr. Sherrod</a:t>
            </a:r>
          </a:p>
          <a:p>
            <a:pPr lvl="1"/>
            <a:r>
              <a:rPr lang="en-US" sz="1500" dirty="0" smtClean="0"/>
              <a:t>Make revisions and print out a hard copy</a:t>
            </a:r>
          </a:p>
          <a:p>
            <a:pPr lvl="1"/>
            <a:r>
              <a:rPr lang="en-US" sz="1500" dirty="0" smtClean="0"/>
              <a:t>Conference with Dr. Sherrod</a:t>
            </a:r>
          </a:p>
          <a:p>
            <a:r>
              <a:rPr lang="en-US" sz="1500" i="1" dirty="0" smtClean="0"/>
              <a:t>Remember that I am your greatest cheerleader in this class, and I want you to succeed on every assignment. Scholars, please ask for help if you are confused about anything. Good luck!</a:t>
            </a:r>
            <a:endParaRPr lang="en-US" sz="15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905000" cy="3581400"/>
          </a:xfrm>
        </p:spPr>
        <p:txBody>
          <a:bodyPr>
            <a:normAutofit/>
          </a:bodyPr>
          <a:lstStyle/>
          <a:p>
            <a:r>
              <a:rPr lang="en-US" dirty="0" smtClean="0">
                <a:solidFill>
                  <a:schemeClr val="tx1"/>
                </a:solidFill>
              </a:rPr>
              <a:t>Grammar</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Throw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down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Competition</a:t>
            </a:r>
            <a:endParaRPr lang="en-US" dirty="0">
              <a:solidFill>
                <a:schemeClr val="tx1"/>
              </a:solidFill>
            </a:endParaRPr>
          </a:p>
        </p:txBody>
      </p:sp>
      <p:pic>
        <p:nvPicPr>
          <p:cNvPr id="6" name="Picture 5" descr="20180209_093236.jpg"/>
          <p:cNvPicPr>
            <a:picLocks noChangeAspect="1"/>
          </p:cNvPicPr>
          <p:nvPr/>
        </p:nvPicPr>
        <p:blipFill>
          <a:blip r:embed="rId2" cstate="print"/>
          <a:stretch>
            <a:fillRect/>
          </a:stretch>
        </p:blipFill>
        <p:spPr>
          <a:xfrm>
            <a:off x="2362200" y="304800"/>
            <a:ext cx="6400800" cy="6400800"/>
          </a:xfrm>
          <a:prstGeom prst="rect">
            <a:avLst/>
          </a:prstGeom>
        </p:spPr>
      </p:pic>
      <p:pic>
        <p:nvPicPr>
          <p:cNvPr id="44036" name="Picture 4" descr="https://tse2.mm.bing.net/th?id=OIP.5gz5N6ur0A1a8o5ekVZHCQHaHa&amp;pid=15.1&amp;P=0&amp;w=300&amp;h=300"/>
          <p:cNvPicPr>
            <a:picLocks noChangeAspect="1" noChangeArrowheads="1"/>
          </p:cNvPicPr>
          <p:nvPr/>
        </p:nvPicPr>
        <p:blipFill>
          <a:blip r:embed="rId3"/>
          <a:srcRect/>
          <a:stretch>
            <a:fillRect/>
          </a:stretch>
        </p:blipFill>
        <p:spPr bwMode="auto">
          <a:xfrm>
            <a:off x="457200" y="4495800"/>
            <a:ext cx="1790700" cy="17907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Laughs &amp; Fun to their Favorite (Clean) Music</a:t>
            </a:r>
            <a:endParaRPr lang="en-US" dirty="0">
              <a:solidFill>
                <a:schemeClr val="tx1"/>
              </a:solidFill>
            </a:endParaRPr>
          </a:p>
        </p:txBody>
      </p:sp>
      <p:pic>
        <p:nvPicPr>
          <p:cNvPr id="4" name="Content Placeholder 3" descr="20180208_121030.jpg"/>
          <p:cNvPicPr>
            <a:picLocks noGrp="1" noChangeAspect="1"/>
          </p:cNvPicPr>
          <p:nvPr>
            <p:ph sz="quarter" idx="1"/>
          </p:nvPr>
        </p:nvPicPr>
        <p:blipFill>
          <a:blip r:embed="rId2" cstate="print"/>
          <a:stretch>
            <a:fillRect/>
          </a:stretch>
        </p:blipFill>
        <p:spPr>
          <a:xfrm>
            <a:off x="381001" y="1600201"/>
            <a:ext cx="6781799" cy="5086349"/>
          </a:xfrm>
        </p:spPr>
      </p:pic>
      <p:pic>
        <p:nvPicPr>
          <p:cNvPr id="46084" name="Picture 4" descr="https://tse3.mm.bing.net/th?id=OIP.fmjtTIt5ga248weUO10nxgHaFR&amp;pid=15.1&amp;P=0&amp;w=223&amp;h=159"/>
          <p:cNvPicPr>
            <a:picLocks noChangeAspect="1" noChangeArrowheads="1"/>
          </p:cNvPicPr>
          <p:nvPr/>
        </p:nvPicPr>
        <p:blipFill>
          <a:blip r:embed="rId3"/>
          <a:srcRect/>
          <a:stretch>
            <a:fillRect/>
          </a:stretch>
        </p:blipFill>
        <p:spPr bwMode="auto">
          <a:xfrm>
            <a:off x="0" y="0"/>
            <a:ext cx="1282460" cy="914400"/>
          </a:xfrm>
          <a:prstGeom prst="rect">
            <a:avLst/>
          </a:prstGeom>
          <a:noFill/>
        </p:spPr>
      </p:pic>
      <p:pic>
        <p:nvPicPr>
          <p:cNvPr id="46086" name="Picture 6" descr="https://tse3.mm.bing.net/th?id=OIP.fmjtTIt5ga248weUO10nxgHaFR&amp;pid=15.1&amp;P=0&amp;w=223&amp;h=159"/>
          <p:cNvPicPr>
            <a:picLocks noChangeAspect="1" noChangeArrowheads="1"/>
          </p:cNvPicPr>
          <p:nvPr/>
        </p:nvPicPr>
        <p:blipFill>
          <a:blip r:embed="rId3"/>
          <a:srcRect/>
          <a:stretch>
            <a:fillRect/>
          </a:stretch>
        </p:blipFill>
        <p:spPr bwMode="auto">
          <a:xfrm>
            <a:off x="1295400" y="0"/>
            <a:ext cx="1295399" cy="923625"/>
          </a:xfrm>
          <a:prstGeom prst="rect">
            <a:avLst/>
          </a:prstGeom>
          <a:noFill/>
        </p:spPr>
      </p:pic>
      <p:pic>
        <p:nvPicPr>
          <p:cNvPr id="8" name="Picture 6" descr="https://tse3.mm.bing.net/th?id=OIP.fmjtTIt5ga248weUO10nxgHaFR&amp;pid=15.1&amp;P=0&amp;w=223&amp;h=159"/>
          <p:cNvPicPr>
            <a:picLocks noChangeAspect="1" noChangeArrowheads="1"/>
          </p:cNvPicPr>
          <p:nvPr/>
        </p:nvPicPr>
        <p:blipFill>
          <a:blip r:embed="rId3"/>
          <a:srcRect/>
          <a:stretch>
            <a:fillRect/>
          </a:stretch>
        </p:blipFill>
        <p:spPr bwMode="auto">
          <a:xfrm>
            <a:off x="2590800" y="0"/>
            <a:ext cx="1295399" cy="923625"/>
          </a:xfrm>
          <a:prstGeom prst="rect">
            <a:avLst/>
          </a:prstGeom>
          <a:noFill/>
        </p:spPr>
      </p:pic>
      <p:pic>
        <p:nvPicPr>
          <p:cNvPr id="9" name="Picture 6" descr="https://tse3.mm.bing.net/th?id=OIP.fmjtTIt5ga248weUO10nxgHaFR&amp;pid=15.1&amp;P=0&amp;w=223&amp;h=159"/>
          <p:cNvPicPr>
            <a:picLocks noChangeAspect="1" noChangeArrowheads="1"/>
          </p:cNvPicPr>
          <p:nvPr/>
        </p:nvPicPr>
        <p:blipFill>
          <a:blip r:embed="rId3"/>
          <a:srcRect/>
          <a:stretch>
            <a:fillRect/>
          </a:stretch>
        </p:blipFill>
        <p:spPr bwMode="auto">
          <a:xfrm>
            <a:off x="3886200" y="0"/>
            <a:ext cx="1295399" cy="923625"/>
          </a:xfrm>
          <a:prstGeom prst="rect">
            <a:avLst/>
          </a:prstGeom>
          <a:noFill/>
        </p:spPr>
      </p:pic>
      <p:pic>
        <p:nvPicPr>
          <p:cNvPr id="10" name="Picture 6" descr="https://tse3.mm.bing.net/th?id=OIP.fmjtTIt5ga248weUO10nxgHaFR&amp;pid=15.1&amp;P=0&amp;w=223&amp;h=159"/>
          <p:cNvPicPr>
            <a:picLocks noChangeAspect="1" noChangeArrowheads="1"/>
          </p:cNvPicPr>
          <p:nvPr/>
        </p:nvPicPr>
        <p:blipFill>
          <a:blip r:embed="rId3"/>
          <a:srcRect/>
          <a:stretch>
            <a:fillRect/>
          </a:stretch>
        </p:blipFill>
        <p:spPr bwMode="auto">
          <a:xfrm>
            <a:off x="5181600" y="0"/>
            <a:ext cx="1295399" cy="923625"/>
          </a:xfrm>
          <a:prstGeom prst="rect">
            <a:avLst/>
          </a:prstGeom>
          <a:noFill/>
        </p:spPr>
      </p:pic>
      <p:pic>
        <p:nvPicPr>
          <p:cNvPr id="11" name="Picture 6" descr="https://tse3.mm.bing.net/th?id=OIP.fmjtTIt5ga248weUO10nxgHaFR&amp;pid=15.1&amp;P=0&amp;w=223&amp;h=159"/>
          <p:cNvPicPr>
            <a:picLocks noChangeAspect="1" noChangeArrowheads="1"/>
          </p:cNvPicPr>
          <p:nvPr/>
        </p:nvPicPr>
        <p:blipFill>
          <a:blip r:embed="rId3"/>
          <a:srcRect/>
          <a:stretch>
            <a:fillRect/>
          </a:stretch>
        </p:blipFill>
        <p:spPr bwMode="auto">
          <a:xfrm>
            <a:off x="6477000" y="0"/>
            <a:ext cx="1295399" cy="923625"/>
          </a:xfrm>
          <a:prstGeom prst="rect">
            <a:avLst/>
          </a:prstGeom>
          <a:noFill/>
        </p:spPr>
      </p:pic>
      <p:pic>
        <p:nvPicPr>
          <p:cNvPr id="12" name="Picture 6" descr="https://tse3.mm.bing.net/th?id=OIP.fmjtTIt5ga248weUO10nxgHaFR&amp;pid=15.1&amp;P=0&amp;w=223&amp;h=159"/>
          <p:cNvPicPr>
            <a:picLocks noChangeAspect="1" noChangeArrowheads="1"/>
          </p:cNvPicPr>
          <p:nvPr/>
        </p:nvPicPr>
        <p:blipFill>
          <a:blip r:embed="rId3"/>
          <a:srcRect/>
          <a:stretch>
            <a:fillRect/>
          </a:stretch>
        </p:blipFill>
        <p:spPr bwMode="auto">
          <a:xfrm>
            <a:off x="7696200" y="-1"/>
            <a:ext cx="1447800" cy="1032287"/>
          </a:xfrm>
          <a:prstGeom prst="rect">
            <a:avLst/>
          </a:prstGeom>
          <a:noFill/>
        </p:spPr>
      </p:pic>
      <p:pic>
        <p:nvPicPr>
          <p:cNvPr id="46088" name="Picture 8" descr="https://tse1.mm.bing.net/th?id=OIP.DpeIQEEXNh8wk-F4tXJGtwHaHx&amp;pid=15.1&amp;P=0&amp;w=300&amp;h=300"/>
          <p:cNvPicPr>
            <a:picLocks noChangeAspect="1" noChangeArrowheads="1"/>
          </p:cNvPicPr>
          <p:nvPr/>
        </p:nvPicPr>
        <p:blipFill>
          <a:blip r:embed="rId4"/>
          <a:srcRect/>
          <a:stretch>
            <a:fillRect/>
          </a:stretch>
        </p:blipFill>
        <p:spPr bwMode="auto">
          <a:xfrm>
            <a:off x="7543801" y="2310428"/>
            <a:ext cx="1142999" cy="1194772"/>
          </a:xfrm>
          <a:prstGeom prst="rect">
            <a:avLst/>
          </a:prstGeom>
          <a:noFill/>
        </p:spPr>
      </p:pic>
      <p:pic>
        <p:nvPicPr>
          <p:cNvPr id="46094" name="Picture 14" descr="https://tse4.mm.bing.net/th?id=OIP.xi7wdpQGBSDUGCzqLVhYqwHaHa&amp;pid=15.1&amp;P=0&amp;w=300&amp;h=300"/>
          <p:cNvPicPr>
            <a:picLocks noChangeAspect="1" noChangeArrowheads="1"/>
          </p:cNvPicPr>
          <p:nvPr/>
        </p:nvPicPr>
        <p:blipFill>
          <a:blip r:embed="rId5"/>
          <a:srcRect/>
          <a:stretch>
            <a:fillRect/>
          </a:stretch>
        </p:blipFill>
        <p:spPr bwMode="auto">
          <a:xfrm>
            <a:off x="7277100" y="3733800"/>
            <a:ext cx="1447800" cy="1447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Celebration time</a:t>
            </a:r>
            <a:endParaRPr lang="en-US" dirty="0">
              <a:solidFill>
                <a:schemeClr val="tx1"/>
              </a:solidFill>
            </a:endParaRPr>
          </a:p>
        </p:txBody>
      </p:sp>
      <p:pic>
        <p:nvPicPr>
          <p:cNvPr id="4" name="Content Placeholder 3" descr="20180209_093103.jpg"/>
          <p:cNvPicPr>
            <a:picLocks noGrp="1" noChangeAspect="1"/>
          </p:cNvPicPr>
          <p:nvPr>
            <p:ph sz="quarter" idx="1"/>
          </p:nvPr>
        </p:nvPicPr>
        <p:blipFill>
          <a:blip r:embed="rId2" cstate="print"/>
          <a:stretch>
            <a:fillRect/>
          </a:stretch>
        </p:blipFill>
        <p:spPr>
          <a:xfrm>
            <a:off x="1709380" y="1600200"/>
            <a:ext cx="4963239" cy="4873625"/>
          </a:xfrm>
        </p:spPr>
      </p:pic>
      <p:pic>
        <p:nvPicPr>
          <p:cNvPr id="45058" name="Picture 2" descr="https://tse2.mm.bing.net/th?id=OIP.WZ-peA5y3FUepLKqlkrAsQHaIF&amp;pid=15.1&amp;P=0&amp;w=300&amp;h=300"/>
          <p:cNvPicPr>
            <a:picLocks noChangeAspect="1" noChangeArrowheads="1"/>
          </p:cNvPicPr>
          <p:nvPr/>
        </p:nvPicPr>
        <p:blipFill>
          <a:blip r:embed="rId3"/>
          <a:srcRect/>
          <a:stretch>
            <a:fillRect/>
          </a:stretch>
        </p:blipFill>
        <p:spPr bwMode="auto">
          <a:xfrm>
            <a:off x="6858000" y="2743200"/>
            <a:ext cx="1752600" cy="1905000"/>
          </a:xfrm>
          <a:prstGeom prst="rect">
            <a:avLst/>
          </a:prstGeom>
          <a:noFill/>
        </p:spPr>
      </p:pic>
      <p:pic>
        <p:nvPicPr>
          <p:cNvPr id="45060" name="Picture 4" descr="https://tse2.mm.bing.net/th?id=OIP.0Fzi26WE2RS5HOoNnI5iEgHaHa&amp;pid=15.1&amp;P=0&amp;w=300&amp;h=300"/>
          <p:cNvPicPr>
            <a:picLocks noChangeAspect="1" noChangeArrowheads="1"/>
          </p:cNvPicPr>
          <p:nvPr/>
        </p:nvPicPr>
        <p:blipFill>
          <a:blip r:embed="rId4"/>
          <a:srcRect/>
          <a:stretch>
            <a:fillRect/>
          </a:stretch>
        </p:blipFill>
        <p:spPr bwMode="auto">
          <a:xfrm>
            <a:off x="152400" y="0"/>
            <a:ext cx="1524000" cy="1143000"/>
          </a:xfrm>
          <a:prstGeom prst="rect">
            <a:avLst/>
          </a:prstGeom>
          <a:noFill/>
        </p:spPr>
      </p:pic>
      <p:pic>
        <p:nvPicPr>
          <p:cNvPr id="7" name="Picture 4" descr="https://tse2.mm.bing.net/th?id=OIP.0Fzi26WE2RS5HOoNnI5iEgHaHa&amp;pid=15.1&amp;P=0&amp;w=300&amp;h=300"/>
          <p:cNvPicPr>
            <a:picLocks noChangeAspect="1" noChangeArrowheads="1"/>
          </p:cNvPicPr>
          <p:nvPr/>
        </p:nvPicPr>
        <p:blipFill>
          <a:blip r:embed="rId4"/>
          <a:srcRect/>
          <a:stretch>
            <a:fillRect/>
          </a:stretch>
        </p:blipFill>
        <p:spPr bwMode="auto">
          <a:xfrm>
            <a:off x="1524000" y="0"/>
            <a:ext cx="1371600" cy="990600"/>
          </a:xfrm>
          <a:prstGeom prst="rect">
            <a:avLst/>
          </a:prstGeom>
          <a:noFill/>
        </p:spPr>
      </p:pic>
      <p:pic>
        <p:nvPicPr>
          <p:cNvPr id="8" name="Picture 4" descr="https://tse2.mm.bing.net/th?id=OIP.0Fzi26WE2RS5HOoNnI5iEgHaHa&amp;pid=15.1&amp;P=0&amp;w=300&amp;h=300"/>
          <p:cNvPicPr>
            <a:picLocks noChangeAspect="1" noChangeArrowheads="1"/>
          </p:cNvPicPr>
          <p:nvPr/>
        </p:nvPicPr>
        <p:blipFill>
          <a:blip r:embed="rId4"/>
          <a:srcRect/>
          <a:stretch>
            <a:fillRect/>
          </a:stretch>
        </p:blipFill>
        <p:spPr bwMode="auto">
          <a:xfrm>
            <a:off x="5562600" y="0"/>
            <a:ext cx="1524000" cy="1066800"/>
          </a:xfrm>
          <a:prstGeom prst="rect">
            <a:avLst/>
          </a:prstGeom>
          <a:noFill/>
        </p:spPr>
      </p:pic>
      <p:pic>
        <p:nvPicPr>
          <p:cNvPr id="9" name="Picture 4" descr="https://tse2.mm.bing.net/th?id=OIP.0Fzi26WE2RS5HOoNnI5iEgHaHa&amp;pid=15.1&amp;P=0&amp;w=300&amp;h=300"/>
          <p:cNvPicPr>
            <a:picLocks noChangeAspect="1" noChangeArrowheads="1"/>
          </p:cNvPicPr>
          <p:nvPr/>
        </p:nvPicPr>
        <p:blipFill>
          <a:blip r:embed="rId4"/>
          <a:srcRect/>
          <a:stretch>
            <a:fillRect/>
          </a:stretch>
        </p:blipFill>
        <p:spPr bwMode="auto">
          <a:xfrm>
            <a:off x="7162800" y="0"/>
            <a:ext cx="1524000" cy="990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Applying Theories- Benjamin Bloom Taxonomy (Rev.2001)</a:t>
            </a:r>
            <a:endParaRPr lang="en-US" dirty="0">
              <a:solidFill>
                <a:schemeClr val="tx1"/>
              </a:solidFill>
            </a:endParaRPr>
          </a:p>
        </p:txBody>
      </p:sp>
      <p:sp>
        <p:nvSpPr>
          <p:cNvPr id="3" name="Content Placeholder 2"/>
          <p:cNvSpPr>
            <a:spLocks noGrp="1"/>
          </p:cNvSpPr>
          <p:nvPr>
            <p:ph sz="quarter" idx="1"/>
          </p:nvPr>
        </p:nvSpPr>
        <p:spPr>
          <a:xfrm>
            <a:off x="457200" y="5257800"/>
            <a:ext cx="7391400" cy="1216152"/>
          </a:xfrm>
        </p:spPr>
        <p:txBody>
          <a:bodyPr>
            <a:normAutofit fontScale="92500" lnSpcReduction="10000"/>
          </a:bodyPr>
          <a:lstStyle/>
          <a:p>
            <a:r>
              <a:rPr lang="en-US" dirty="0" smtClean="0"/>
              <a:t>Assessments &amp; Group Projects</a:t>
            </a:r>
          </a:p>
          <a:p>
            <a:r>
              <a:rPr lang="en-US" dirty="0" smtClean="0"/>
              <a:t>Weekly Sentence Skills and Writing assignments</a:t>
            </a:r>
          </a:p>
          <a:p>
            <a:r>
              <a:rPr lang="en-US" dirty="0" smtClean="0"/>
              <a:t>SQ5R &amp; SCANS Skill Assessment</a:t>
            </a:r>
            <a:endParaRPr lang="en-US" dirty="0"/>
          </a:p>
        </p:txBody>
      </p:sp>
      <p:pic>
        <p:nvPicPr>
          <p:cNvPr id="1030" name="Picture 6" descr="https://cft.vanderbilt.edu/wp-content/uploads/sites/59/Bloomtaxonomy.jpg"/>
          <p:cNvPicPr>
            <a:picLocks noChangeAspect="1" noChangeArrowheads="1"/>
          </p:cNvPicPr>
          <p:nvPr/>
        </p:nvPicPr>
        <p:blipFill>
          <a:blip r:embed="rId2"/>
          <a:srcRect/>
          <a:stretch>
            <a:fillRect/>
          </a:stretch>
        </p:blipFill>
        <p:spPr bwMode="auto">
          <a:xfrm>
            <a:off x="1066800" y="1489672"/>
            <a:ext cx="6172200" cy="348422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Grammar Group Collaborative Work</a:t>
            </a:r>
            <a:endParaRPr lang="en-US" dirty="0">
              <a:solidFill>
                <a:schemeClr val="tx1"/>
              </a:solidFill>
            </a:endParaRPr>
          </a:p>
        </p:txBody>
      </p:sp>
      <p:pic>
        <p:nvPicPr>
          <p:cNvPr id="10" name="Picture 9" descr="20180207014100_IMG_3638.JPG"/>
          <p:cNvPicPr>
            <a:picLocks noChangeAspect="1"/>
          </p:cNvPicPr>
          <p:nvPr/>
        </p:nvPicPr>
        <p:blipFill>
          <a:blip r:embed="rId2" cstate="print"/>
          <a:stretch>
            <a:fillRect/>
          </a:stretch>
        </p:blipFill>
        <p:spPr>
          <a:xfrm>
            <a:off x="609600" y="1676400"/>
            <a:ext cx="6858000" cy="4572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Grammar Group Collaborative Work</a:t>
            </a:r>
            <a:endParaRPr lang="en-US" dirty="0"/>
          </a:p>
        </p:txBody>
      </p:sp>
      <p:pic>
        <p:nvPicPr>
          <p:cNvPr id="4" name="Content Placeholder 3" descr="20180207014101_IMG_3639.JPG"/>
          <p:cNvPicPr>
            <a:picLocks noGrp="1" noChangeAspect="1"/>
          </p:cNvPicPr>
          <p:nvPr>
            <p:ph sz="quarter" idx="1"/>
          </p:nvPr>
        </p:nvPicPr>
        <p:blipFill>
          <a:blip r:embed="rId2" cstate="print"/>
          <a:stretch>
            <a:fillRect/>
          </a:stretch>
        </p:blipFill>
        <p:spPr>
          <a:xfrm>
            <a:off x="535781" y="1600200"/>
            <a:ext cx="7310438" cy="48736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 Team Work Pays off</a:t>
            </a:r>
            <a:endParaRPr lang="en-US" dirty="0">
              <a:solidFill>
                <a:schemeClr val="tx1"/>
              </a:solidFill>
            </a:endParaRPr>
          </a:p>
        </p:txBody>
      </p:sp>
      <p:pic>
        <p:nvPicPr>
          <p:cNvPr id="4" name="Content Placeholder 3" descr="20180207014617_IMG_3640.JPG"/>
          <p:cNvPicPr>
            <a:picLocks noGrp="1" noChangeAspect="1"/>
          </p:cNvPicPr>
          <p:nvPr>
            <p:ph sz="quarter" idx="1"/>
          </p:nvPr>
        </p:nvPicPr>
        <p:blipFill>
          <a:blip r:embed="rId2" cstate="print"/>
          <a:stretch>
            <a:fillRect/>
          </a:stretch>
        </p:blipFill>
        <p:spPr>
          <a:xfrm>
            <a:off x="535781" y="1600200"/>
            <a:ext cx="7310438" cy="48736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Outside the Classroom (Overview)</a:t>
            </a:r>
            <a:endParaRPr lang="en-US" dirty="0">
              <a:solidFill>
                <a:schemeClr val="tx1"/>
              </a:solidFill>
            </a:endParaRPr>
          </a:p>
        </p:txBody>
      </p:sp>
      <p:sp>
        <p:nvSpPr>
          <p:cNvPr id="3" name="Content Placeholder 2"/>
          <p:cNvSpPr>
            <a:spLocks noGrp="1"/>
          </p:cNvSpPr>
          <p:nvPr>
            <p:ph sz="quarter" idx="1"/>
          </p:nvPr>
        </p:nvSpPr>
        <p:spPr/>
        <p:txBody>
          <a:bodyPr>
            <a:normAutofit fontScale="92500" lnSpcReduction="20000"/>
          </a:bodyPr>
          <a:lstStyle/>
          <a:p>
            <a:r>
              <a:rPr lang="en-US" dirty="0" smtClean="0"/>
              <a:t>Presence on Campus</a:t>
            </a:r>
          </a:p>
          <a:p>
            <a:r>
              <a:rPr lang="en-US" dirty="0" smtClean="0"/>
              <a:t>Meeting with Students in the Cafeteria</a:t>
            </a:r>
          </a:p>
          <a:p>
            <a:r>
              <a:rPr lang="en-US" dirty="0" smtClean="0"/>
              <a:t>Being Personal</a:t>
            </a:r>
          </a:p>
          <a:p>
            <a:r>
              <a:rPr lang="en-US" dirty="0" smtClean="0"/>
              <a:t>Taking classes to Student Engagement Events</a:t>
            </a:r>
          </a:p>
          <a:p>
            <a:r>
              <a:rPr lang="en-US" dirty="0" smtClean="0"/>
              <a:t>Volunteering to speak at all New Student Orientations</a:t>
            </a:r>
          </a:p>
          <a:p>
            <a:r>
              <a:rPr lang="en-US" dirty="0" smtClean="0"/>
              <a:t>Taking on Mentees</a:t>
            </a:r>
          </a:p>
          <a:p>
            <a:r>
              <a:rPr lang="en-US" dirty="0" smtClean="0"/>
              <a:t>Listening Only</a:t>
            </a:r>
          </a:p>
          <a:p>
            <a:r>
              <a:rPr lang="en-US" dirty="0" smtClean="0"/>
              <a:t>Mandatory office hours during midterm “Needs Improvement” Contracts</a:t>
            </a:r>
          </a:p>
          <a:p>
            <a:r>
              <a:rPr lang="en-US" dirty="0" smtClean="0"/>
              <a:t>Open Door Policy</a:t>
            </a:r>
          </a:p>
          <a:p>
            <a:r>
              <a:rPr lang="en-US" dirty="0" smtClean="0"/>
              <a:t>Always available (via email)</a:t>
            </a:r>
          </a:p>
          <a:p>
            <a:r>
              <a:rPr lang="en-US" dirty="0" smtClean="0"/>
              <a:t>Giving up office computer for hands-on tutoring during office hours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Office Hours Tutoring takeover</a:t>
            </a:r>
            <a:endParaRPr lang="en-US" dirty="0">
              <a:solidFill>
                <a:schemeClr val="tx1"/>
              </a:solidFill>
            </a:endParaRPr>
          </a:p>
        </p:txBody>
      </p:sp>
      <p:pic>
        <p:nvPicPr>
          <p:cNvPr id="4" name="Content Placeholder 3" descr="20180206223538_IMG_3629.JPG"/>
          <p:cNvPicPr>
            <a:picLocks noGrp="1" noChangeAspect="1"/>
          </p:cNvPicPr>
          <p:nvPr>
            <p:ph sz="quarter" idx="1"/>
          </p:nvPr>
        </p:nvPicPr>
        <p:blipFill>
          <a:blip r:embed="rId2" cstate="print"/>
          <a:stretch>
            <a:fillRect/>
          </a:stretch>
        </p:blipFill>
        <p:spPr>
          <a:xfrm>
            <a:off x="535781" y="1600201"/>
            <a:ext cx="5407819" cy="3605212"/>
          </a:xfrm>
        </p:spPr>
      </p:pic>
      <p:pic>
        <p:nvPicPr>
          <p:cNvPr id="5" name="Picture 4" descr="20180206223543_IMG_3630.JPG"/>
          <p:cNvPicPr>
            <a:picLocks noChangeAspect="1"/>
          </p:cNvPicPr>
          <p:nvPr/>
        </p:nvPicPr>
        <p:blipFill>
          <a:blip r:embed="rId3" cstate="print"/>
          <a:stretch>
            <a:fillRect/>
          </a:stretch>
        </p:blipFill>
        <p:spPr>
          <a:xfrm>
            <a:off x="5943600" y="4800600"/>
            <a:ext cx="2857500" cy="1905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showing the value of student engagement </a:t>
            </a:r>
            <a:endParaRPr lang="en-US" dirty="0">
              <a:solidFill>
                <a:schemeClr val="tx1"/>
              </a:solidFill>
            </a:endParaRPr>
          </a:p>
        </p:txBody>
      </p:sp>
      <p:pic>
        <p:nvPicPr>
          <p:cNvPr id="51202" name="Picture 2" descr="Image may contain: 3 people, people smiling, people standing"/>
          <p:cNvPicPr>
            <a:picLocks noChangeAspect="1" noChangeArrowheads="1"/>
          </p:cNvPicPr>
          <p:nvPr/>
        </p:nvPicPr>
        <p:blipFill>
          <a:blip r:embed="rId2"/>
          <a:srcRect/>
          <a:stretch>
            <a:fillRect/>
          </a:stretch>
        </p:blipFill>
        <p:spPr bwMode="auto">
          <a:xfrm>
            <a:off x="990600" y="1524000"/>
            <a:ext cx="6477000" cy="485775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 Willing to dress up for a good cause</a:t>
            </a:r>
            <a:endParaRPr lang="en-US" dirty="0">
              <a:solidFill>
                <a:schemeClr val="tx1"/>
              </a:solidFill>
            </a:endParaRPr>
          </a:p>
        </p:txBody>
      </p:sp>
      <p:pic>
        <p:nvPicPr>
          <p:cNvPr id="50178" name="Picture 2" descr="Image may contain: 2 people, people smiling"/>
          <p:cNvPicPr>
            <a:picLocks noChangeAspect="1" noChangeArrowheads="1"/>
          </p:cNvPicPr>
          <p:nvPr/>
        </p:nvPicPr>
        <p:blipFill>
          <a:blip r:embed="rId2"/>
          <a:srcRect/>
          <a:stretch>
            <a:fillRect/>
          </a:stretch>
        </p:blipFill>
        <p:spPr bwMode="auto">
          <a:xfrm>
            <a:off x="762000" y="1752600"/>
            <a:ext cx="7000875" cy="454071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Always Student focused- student centered</a:t>
            </a:r>
            <a:endParaRPr lang="en-US" dirty="0">
              <a:solidFill>
                <a:schemeClr val="tx1"/>
              </a:solidFill>
            </a:endParaRPr>
          </a:p>
        </p:txBody>
      </p:sp>
      <p:pic>
        <p:nvPicPr>
          <p:cNvPr id="49154" name="Picture 2" descr="Image may contain: 2 people, people smiling, people standing and sunglasses"/>
          <p:cNvPicPr>
            <a:picLocks noChangeAspect="1" noChangeArrowheads="1"/>
          </p:cNvPicPr>
          <p:nvPr/>
        </p:nvPicPr>
        <p:blipFill>
          <a:blip r:embed="rId2"/>
          <a:srcRect/>
          <a:stretch>
            <a:fillRect/>
          </a:stretch>
        </p:blipFill>
        <p:spPr bwMode="auto">
          <a:xfrm>
            <a:off x="381000" y="1447800"/>
            <a:ext cx="2819400" cy="5012267"/>
          </a:xfrm>
          <a:prstGeom prst="rect">
            <a:avLst/>
          </a:prstGeom>
          <a:noFill/>
        </p:spPr>
      </p:pic>
      <p:pic>
        <p:nvPicPr>
          <p:cNvPr id="49156" name="Picture 4" descr="Image may contain: 2 people, people smiling"/>
          <p:cNvPicPr>
            <a:picLocks noChangeAspect="1" noChangeArrowheads="1"/>
          </p:cNvPicPr>
          <p:nvPr/>
        </p:nvPicPr>
        <p:blipFill>
          <a:blip r:embed="rId3"/>
          <a:srcRect/>
          <a:stretch>
            <a:fillRect/>
          </a:stretch>
        </p:blipFill>
        <p:spPr bwMode="auto">
          <a:xfrm>
            <a:off x="3429000" y="1447800"/>
            <a:ext cx="4495800" cy="2528888"/>
          </a:xfrm>
          <a:prstGeom prst="rect">
            <a:avLst/>
          </a:prstGeom>
          <a:noFill/>
        </p:spPr>
      </p:pic>
      <p:pic>
        <p:nvPicPr>
          <p:cNvPr id="49160" name="Picture 8" descr="Image may contain: 9 people, people smiling, indoor"/>
          <p:cNvPicPr>
            <a:picLocks noChangeAspect="1" noChangeArrowheads="1"/>
          </p:cNvPicPr>
          <p:nvPr/>
        </p:nvPicPr>
        <p:blipFill>
          <a:blip r:embed="rId4"/>
          <a:srcRect/>
          <a:stretch>
            <a:fillRect/>
          </a:stretch>
        </p:blipFill>
        <p:spPr bwMode="auto">
          <a:xfrm>
            <a:off x="3429000" y="4157663"/>
            <a:ext cx="4495800" cy="252888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Establishing Support through collaboration</a:t>
            </a:r>
            <a:endParaRPr lang="en-US" dirty="0">
              <a:solidFill>
                <a:schemeClr val="tx1"/>
              </a:solidFill>
            </a:endParaRPr>
          </a:p>
        </p:txBody>
      </p:sp>
      <p:sp>
        <p:nvSpPr>
          <p:cNvPr id="3" name="Content Placeholder 2"/>
          <p:cNvSpPr>
            <a:spLocks noGrp="1"/>
          </p:cNvSpPr>
          <p:nvPr>
            <p:ph sz="quarter" idx="1"/>
          </p:nvPr>
        </p:nvSpPr>
        <p:spPr>
          <a:xfrm>
            <a:off x="457200" y="1600200"/>
            <a:ext cx="5410200" cy="5029200"/>
          </a:xfrm>
        </p:spPr>
        <p:txBody>
          <a:bodyPr>
            <a:normAutofit fontScale="85000" lnSpcReduction="20000"/>
          </a:bodyPr>
          <a:lstStyle/>
          <a:p>
            <a:r>
              <a:rPr lang="en-US" dirty="0" smtClean="0"/>
              <a:t>Students</a:t>
            </a:r>
          </a:p>
          <a:p>
            <a:r>
              <a:rPr lang="en-US" dirty="0" smtClean="0"/>
              <a:t>Advising</a:t>
            </a:r>
          </a:p>
          <a:p>
            <a:r>
              <a:rPr lang="en-US" dirty="0" smtClean="0"/>
              <a:t>TRiO</a:t>
            </a:r>
          </a:p>
          <a:p>
            <a:r>
              <a:rPr lang="en-US" dirty="0" smtClean="0"/>
              <a:t>Academic Student Success</a:t>
            </a:r>
          </a:p>
          <a:p>
            <a:r>
              <a:rPr lang="en-US" dirty="0" smtClean="0"/>
              <a:t>Tutoring </a:t>
            </a:r>
          </a:p>
          <a:p>
            <a:r>
              <a:rPr lang="en-US" dirty="0" smtClean="0"/>
              <a:t>Faculty</a:t>
            </a:r>
          </a:p>
          <a:p>
            <a:r>
              <a:rPr lang="en-US" dirty="0" smtClean="0"/>
              <a:t>Administration</a:t>
            </a:r>
          </a:p>
          <a:p>
            <a:r>
              <a:rPr lang="en-US" dirty="0" smtClean="0"/>
              <a:t>Community Advocates</a:t>
            </a:r>
          </a:p>
          <a:p>
            <a:pPr>
              <a:buNone/>
            </a:pPr>
            <a:endParaRPr lang="en-US" dirty="0" smtClean="0"/>
          </a:p>
          <a:p>
            <a:r>
              <a:rPr lang="en-US" dirty="0" smtClean="0"/>
              <a:t>* My success was not accomplished alone!</a:t>
            </a:r>
          </a:p>
          <a:p>
            <a:endParaRPr lang="en-US" dirty="0" smtClean="0"/>
          </a:p>
          <a:p>
            <a:r>
              <a:rPr lang="en-US" dirty="0" smtClean="0"/>
              <a:t>How can you start today by establishing support in your institution?</a:t>
            </a:r>
          </a:p>
          <a:p>
            <a:endParaRPr lang="en-US" dirty="0" smtClean="0"/>
          </a:p>
          <a:p>
            <a:endParaRPr lang="en-US" dirty="0" smtClean="0"/>
          </a:p>
          <a:p>
            <a:endParaRPr lang="en-US" dirty="0" smtClean="0"/>
          </a:p>
          <a:p>
            <a:endParaRPr lang="en-US" dirty="0"/>
          </a:p>
        </p:txBody>
      </p:sp>
      <p:pic>
        <p:nvPicPr>
          <p:cNvPr id="13314" name="Picture 2" descr="https://tse2.mm.bing.net/th?id=OIP.3Bzf2yaygqmyt_hzJav2GwHaHa&amp;pid=15.1&amp;P=0&amp;w=300&amp;h=300"/>
          <p:cNvPicPr>
            <a:picLocks noChangeAspect="1" noChangeArrowheads="1"/>
          </p:cNvPicPr>
          <p:nvPr/>
        </p:nvPicPr>
        <p:blipFill>
          <a:blip r:embed="rId2"/>
          <a:srcRect/>
          <a:stretch>
            <a:fillRect/>
          </a:stretch>
        </p:blipFill>
        <p:spPr bwMode="auto">
          <a:xfrm>
            <a:off x="5638800" y="1828800"/>
            <a:ext cx="2857500" cy="28575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Post-question</a:t>
            </a:r>
            <a:endParaRPr lang="en-US" dirty="0"/>
          </a:p>
        </p:txBody>
      </p:sp>
      <p:sp>
        <p:nvSpPr>
          <p:cNvPr id="3" name="Content Placeholder 2"/>
          <p:cNvSpPr>
            <a:spLocks noGrp="1"/>
          </p:cNvSpPr>
          <p:nvPr>
            <p:ph sz="quarter" idx="1"/>
          </p:nvPr>
        </p:nvSpPr>
        <p:spPr>
          <a:xfrm>
            <a:off x="457200" y="1600200"/>
            <a:ext cx="5562600" cy="4873752"/>
          </a:xfrm>
        </p:spPr>
        <p:txBody>
          <a:bodyPr>
            <a:noAutofit/>
          </a:bodyPr>
          <a:lstStyle/>
          <a:p>
            <a:r>
              <a:rPr lang="en-US" sz="3600" dirty="0" smtClean="0"/>
              <a:t>What is the takeaway from today that you can use from my presentation to help you start your Heartbeat of Student Success at your institution?</a:t>
            </a:r>
            <a:endParaRPr lang="en-US" sz="3600" dirty="0"/>
          </a:p>
        </p:txBody>
      </p:sp>
      <p:pic>
        <p:nvPicPr>
          <p:cNvPr id="53250" name="Picture 2" descr="How Do I Study The Bible? - chasingalion.com"/>
          <p:cNvPicPr>
            <a:picLocks noChangeAspect="1" noChangeArrowheads="1"/>
          </p:cNvPicPr>
          <p:nvPr/>
        </p:nvPicPr>
        <p:blipFill>
          <a:blip r:embed="rId2"/>
          <a:srcRect/>
          <a:stretch>
            <a:fillRect/>
          </a:stretch>
        </p:blipFill>
        <p:spPr bwMode="auto">
          <a:xfrm>
            <a:off x="6096000" y="1676400"/>
            <a:ext cx="2549912" cy="3200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 John Dewey’s Learning Theory</a:t>
            </a:r>
            <a:endParaRPr lang="en-US" dirty="0">
              <a:solidFill>
                <a:schemeClr val="tx1"/>
              </a:solidFill>
            </a:endParaRPr>
          </a:p>
        </p:txBody>
      </p:sp>
      <p:sp>
        <p:nvSpPr>
          <p:cNvPr id="3" name="Content Placeholder 2"/>
          <p:cNvSpPr>
            <a:spLocks noGrp="1"/>
          </p:cNvSpPr>
          <p:nvPr>
            <p:ph sz="quarter" idx="1"/>
          </p:nvPr>
        </p:nvSpPr>
        <p:spPr>
          <a:xfrm>
            <a:off x="838200" y="5105400"/>
            <a:ext cx="7239000" cy="1371600"/>
          </a:xfrm>
        </p:spPr>
        <p:txBody>
          <a:bodyPr/>
          <a:lstStyle/>
          <a:p>
            <a:r>
              <a:rPr lang="en-US" dirty="0" smtClean="0"/>
              <a:t>Modularized my courses &amp; eliminated high price books</a:t>
            </a:r>
          </a:p>
          <a:p>
            <a:r>
              <a:rPr lang="en-US" dirty="0" smtClean="0"/>
              <a:t>Active and Adaptive learning styles</a:t>
            </a:r>
            <a:endParaRPr lang="en-US" dirty="0"/>
          </a:p>
        </p:txBody>
      </p:sp>
      <p:pic>
        <p:nvPicPr>
          <p:cNvPr id="17410" name="Picture 2" descr="https://www.missouristate.edu/assets/CommunityInvolvement/Reflection.jpg"/>
          <p:cNvPicPr>
            <a:picLocks noChangeAspect="1" noChangeArrowheads="1"/>
          </p:cNvPicPr>
          <p:nvPr/>
        </p:nvPicPr>
        <p:blipFill>
          <a:blip r:embed="rId2"/>
          <a:srcRect/>
          <a:stretch>
            <a:fillRect/>
          </a:stretch>
        </p:blipFill>
        <p:spPr bwMode="auto">
          <a:xfrm>
            <a:off x="2133600" y="1295400"/>
            <a:ext cx="4476750" cy="3581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3733800" cy="1249362"/>
          </a:xfrm>
        </p:spPr>
        <p:txBody>
          <a:bodyPr/>
          <a:lstStyle/>
          <a:p>
            <a:pPr algn="ctr"/>
            <a:r>
              <a:rPr lang="en-US" dirty="0" smtClean="0">
                <a:solidFill>
                  <a:schemeClr val="tx1"/>
                </a:solidFill>
              </a:rPr>
              <a:t>Thank you!</a:t>
            </a:r>
            <a:endParaRPr lang="en-US" dirty="0">
              <a:solidFill>
                <a:schemeClr val="tx1"/>
              </a:solidFill>
            </a:endParaRPr>
          </a:p>
        </p:txBody>
      </p:sp>
      <p:sp>
        <p:nvSpPr>
          <p:cNvPr id="3" name="Content Placeholder 2"/>
          <p:cNvSpPr>
            <a:spLocks noGrp="1"/>
          </p:cNvSpPr>
          <p:nvPr>
            <p:ph sz="quarter" idx="1"/>
          </p:nvPr>
        </p:nvSpPr>
        <p:spPr>
          <a:xfrm>
            <a:off x="4495800" y="1905000"/>
            <a:ext cx="4343400" cy="4572000"/>
          </a:xfrm>
        </p:spPr>
        <p:txBody>
          <a:bodyPr>
            <a:normAutofit fontScale="85000" lnSpcReduction="20000"/>
          </a:bodyPr>
          <a:lstStyle/>
          <a:p>
            <a:r>
              <a:rPr lang="en-US" dirty="0" smtClean="0"/>
              <a:t>Dr. Jarmese Sherrod</a:t>
            </a:r>
          </a:p>
          <a:p>
            <a:r>
              <a:rPr lang="en-US" dirty="0" smtClean="0"/>
              <a:t>Developmental English &amp; Media</a:t>
            </a:r>
          </a:p>
          <a:p>
            <a:r>
              <a:rPr lang="en-US" dirty="0" smtClean="0"/>
              <a:t>Richland Community College</a:t>
            </a:r>
          </a:p>
          <a:p>
            <a:r>
              <a:rPr lang="en-US" dirty="0" smtClean="0"/>
              <a:t>C220</a:t>
            </a:r>
          </a:p>
          <a:p>
            <a:r>
              <a:rPr lang="en-US" dirty="0" smtClean="0"/>
              <a:t>Decatur, IL 62521</a:t>
            </a:r>
          </a:p>
          <a:p>
            <a:r>
              <a:rPr lang="en-US" dirty="0" smtClean="0">
                <a:hlinkClick r:id="rId2"/>
              </a:rPr>
              <a:t>jsherrod@richland.edu</a:t>
            </a:r>
            <a:endParaRPr lang="en-US" dirty="0" smtClean="0"/>
          </a:p>
          <a:p>
            <a:r>
              <a:rPr lang="en-US" dirty="0" smtClean="0"/>
              <a:t>217-875-7211 #6369</a:t>
            </a:r>
          </a:p>
          <a:p>
            <a:endParaRPr lang="en-US" dirty="0" smtClean="0"/>
          </a:p>
          <a:p>
            <a:pPr algn="ctr">
              <a:buNone/>
            </a:pPr>
            <a:r>
              <a:rPr lang="en-US" dirty="0" smtClean="0"/>
              <a:t>Richland's Core Values:</a:t>
            </a:r>
          </a:p>
          <a:p>
            <a:pPr algn="ctr">
              <a:buNone/>
            </a:pPr>
            <a:r>
              <a:rPr lang="en-US" i="1" dirty="0" smtClean="0"/>
              <a:t>Commitment * Respect * Excellence * Accountability * Diversity</a:t>
            </a:r>
          </a:p>
          <a:p>
            <a:pPr algn="ctr">
              <a:buNone/>
            </a:pPr>
            <a:endParaRPr lang="en-US" i="1" dirty="0" smtClean="0"/>
          </a:p>
          <a:p>
            <a:pPr algn="ctr">
              <a:buNone/>
            </a:pPr>
            <a:r>
              <a:rPr lang="en-US" i="1" dirty="0" smtClean="0"/>
              <a:t>Any Questions?</a:t>
            </a:r>
          </a:p>
          <a:p>
            <a:pPr>
              <a:buNone/>
            </a:pPr>
            <a:endParaRPr lang="en-US" dirty="0" smtClean="0"/>
          </a:p>
        </p:txBody>
      </p:sp>
      <p:pic>
        <p:nvPicPr>
          <p:cNvPr id="4" name="Picture 3" descr="Pic for NISOD.jpg"/>
          <p:cNvPicPr>
            <a:picLocks noChangeAspect="1"/>
          </p:cNvPicPr>
          <p:nvPr/>
        </p:nvPicPr>
        <p:blipFill>
          <a:blip r:embed="rId3" cstate="print"/>
          <a:stretch>
            <a:fillRect/>
          </a:stretch>
        </p:blipFill>
        <p:spPr>
          <a:xfrm>
            <a:off x="280199" y="304800"/>
            <a:ext cx="3672761" cy="6324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B.F. Skinner’s Operant Conditioning</a:t>
            </a:r>
            <a:endParaRPr lang="en-US" dirty="0">
              <a:solidFill>
                <a:schemeClr val="tx1"/>
              </a:solidFill>
            </a:endParaRPr>
          </a:p>
        </p:txBody>
      </p:sp>
      <p:sp>
        <p:nvSpPr>
          <p:cNvPr id="3" name="Content Placeholder 2"/>
          <p:cNvSpPr>
            <a:spLocks noGrp="1"/>
          </p:cNvSpPr>
          <p:nvPr>
            <p:ph sz="quarter" idx="1"/>
          </p:nvPr>
        </p:nvSpPr>
        <p:spPr>
          <a:xfrm>
            <a:off x="6629400" y="3276600"/>
            <a:ext cx="1600200" cy="2286000"/>
          </a:xfrm>
        </p:spPr>
        <p:txBody>
          <a:bodyPr>
            <a:normAutofit/>
          </a:bodyPr>
          <a:lstStyle/>
          <a:p>
            <a:r>
              <a:rPr lang="en-US" dirty="0" smtClean="0"/>
              <a:t>Grammar Throw Down </a:t>
            </a:r>
          </a:p>
          <a:p>
            <a:r>
              <a:rPr lang="en-US" dirty="0" smtClean="0"/>
              <a:t>Prizes</a:t>
            </a:r>
          </a:p>
          <a:p>
            <a:r>
              <a:rPr lang="en-US" dirty="0" smtClean="0"/>
              <a:t>Praise </a:t>
            </a:r>
            <a:endParaRPr lang="en-US" dirty="0"/>
          </a:p>
        </p:txBody>
      </p:sp>
      <p:pic>
        <p:nvPicPr>
          <p:cNvPr id="18434" name="Picture 2" descr="http://upload.wikimedia.org/wikipedia/commons/1/16/Operant_conditioning_diagram.png"/>
          <p:cNvPicPr>
            <a:picLocks noChangeAspect="1" noChangeArrowheads="1"/>
          </p:cNvPicPr>
          <p:nvPr/>
        </p:nvPicPr>
        <p:blipFill>
          <a:blip r:embed="rId2"/>
          <a:srcRect/>
          <a:stretch>
            <a:fillRect/>
          </a:stretch>
        </p:blipFill>
        <p:spPr bwMode="auto">
          <a:xfrm>
            <a:off x="338354" y="1334322"/>
            <a:ext cx="6062446" cy="5523678"/>
          </a:xfrm>
          <a:prstGeom prst="rect">
            <a:avLst/>
          </a:prstGeom>
          <a:noFill/>
        </p:spPr>
      </p:pic>
      <p:pic>
        <p:nvPicPr>
          <p:cNvPr id="5" name="Picture 9" descr="https://tse2.mm.bing.net/th?id=OIP.AtVRzPX3m8tY5W20OGUpRQHaHa&amp;pid=15.1&amp;P=0&amp;w=300&amp;h=300"/>
          <p:cNvPicPr>
            <a:picLocks noChangeAspect="1" noChangeArrowheads="1"/>
          </p:cNvPicPr>
          <p:nvPr/>
        </p:nvPicPr>
        <p:blipFill>
          <a:blip r:embed="rId3"/>
          <a:srcRect/>
          <a:stretch>
            <a:fillRect/>
          </a:stretch>
        </p:blipFill>
        <p:spPr bwMode="auto">
          <a:xfrm>
            <a:off x="6858000" y="381000"/>
            <a:ext cx="1752600" cy="1752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Actively engage students</a:t>
            </a:r>
            <a:br>
              <a:rPr lang="en-US" dirty="0" smtClean="0">
                <a:solidFill>
                  <a:schemeClr val="tx1"/>
                </a:solidFill>
              </a:rPr>
            </a:br>
            <a:r>
              <a:rPr lang="en-US" dirty="0" smtClean="0">
                <a:solidFill>
                  <a:schemeClr val="tx1"/>
                </a:solidFill>
              </a:rPr>
              <a:t> It’s my job…</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Actively interact with the students and grade them through the learning objectives to produce outcomes</a:t>
            </a:r>
          </a:p>
          <a:p>
            <a:r>
              <a:rPr lang="en-US" dirty="0" smtClean="0"/>
              <a:t>Encourage all students to ask questions and encourage deeper reflection in their writing</a:t>
            </a:r>
          </a:p>
          <a:p>
            <a:r>
              <a:rPr lang="en-US" dirty="0" smtClean="0"/>
              <a:t>Stay focused and help students learn how to complete assignments</a:t>
            </a:r>
          </a:p>
          <a:p>
            <a:r>
              <a:rPr lang="en-US" dirty="0" smtClean="0"/>
              <a:t>State the goals of the class, but I encourage students to find the path to that goal</a:t>
            </a:r>
            <a:endParaRPr lang="en-US" dirty="0"/>
          </a:p>
        </p:txBody>
      </p:sp>
      <p:pic>
        <p:nvPicPr>
          <p:cNvPr id="41986" name="Picture 2" descr="https://tse3.mm.bing.net/th?id=OIP.Yc8Sazf7nfH2cZx-51sZeQHaDT&amp;pid=15.1&amp;P=0&amp;w=373&amp;h=167"/>
          <p:cNvPicPr>
            <a:picLocks noChangeAspect="1" noChangeArrowheads="1"/>
          </p:cNvPicPr>
          <p:nvPr/>
        </p:nvPicPr>
        <p:blipFill>
          <a:blip r:embed="rId2"/>
          <a:srcRect/>
          <a:stretch>
            <a:fillRect/>
          </a:stretch>
        </p:blipFill>
        <p:spPr bwMode="auto">
          <a:xfrm>
            <a:off x="2667000" y="5267325"/>
            <a:ext cx="3552825" cy="15906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Building Rapport</a:t>
            </a:r>
            <a:br>
              <a:rPr lang="en-US" dirty="0" smtClean="0">
                <a:solidFill>
                  <a:schemeClr val="tx1"/>
                </a:solidFill>
              </a:rPr>
            </a:br>
            <a:r>
              <a:rPr lang="en-US" dirty="0" smtClean="0">
                <a:solidFill>
                  <a:schemeClr val="tx1"/>
                </a:solidFill>
              </a:rPr>
              <a:t>It’s my job to…</a:t>
            </a:r>
            <a:endParaRPr lang="en-US" dirty="0">
              <a:solidFill>
                <a:schemeClr val="tx1"/>
              </a:solidFill>
            </a:endParaRPr>
          </a:p>
        </p:txBody>
      </p:sp>
      <p:sp>
        <p:nvSpPr>
          <p:cNvPr id="3" name="Content Placeholder 2"/>
          <p:cNvSpPr>
            <a:spLocks noGrp="1"/>
          </p:cNvSpPr>
          <p:nvPr>
            <p:ph sz="quarter" idx="1"/>
          </p:nvPr>
        </p:nvSpPr>
        <p:spPr>
          <a:xfrm>
            <a:off x="457200" y="1600200"/>
            <a:ext cx="7315200" cy="4724400"/>
          </a:xfrm>
        </p:spPr>
        <p:txBody>
          <a:bodyPr>
            <a:normAutofit/>
          </a:bodyPr>
          <a:lstStyle/>
          <a:p>
            <a:r>
              <a:rPr lang="en-US" dirty="0" smtClean="0"/>
              <a:t>Go above and beyond to make students feel welcome</a:t>
            </a:r>
          </a:p>
          <a:p>
            <a:r>
              <a:rPr lang="en-US" dirty="0" smtClean="0"/>
              <a:t>Help students transition to a university setting and convey high standards for academic coursework</a:t>
            </a:r>
          </a:p>
          <a:p>
            <a:r>
              <a:rPr lang="en-US" dirty="0" smtClean="0"/>
              <a:t>Help students adjust to the instructional setting, motivate and encourage them to develop effective writing skills</a:t>
            </a:r>
          </a:p>
          <a:p>
            <a:r>
              <a:rPr lang="en-US" dirty="0" smtClean="0"/>
              <a:t>Provide a productive learning environment that will foster care and nurturing to all students who are in my class</a:t>
            </a:r>
            <a:br>
              <a:rPr lang="en-US" dirty="0" smtClean="0"/>
            </a:br>
            <a:endParaRPr lang="en-US" dirty="0"/>
          </a:p>
        </p:txBody>
      </p:sp>
      <p:pic>
        <p:nvPicPr>
          <p:cNvPr id="40962" name="Picture 2" descr="https://pbs.twimg.com/profile_images/595635030375936001/Ezaqa9YP.jpg"/>
          <p:cNvPicPr>
            <a:picLocks noChangeAspect="1" noChangeArrowheads="1"/>
          </p:cNvPicPr>
          <p:nvPr/>
        </p:nvPicPr>
        <p:blipFill>
          <a:blip r:embed="rId2"/>
          <a:srcRect/>
          <a:stretch>
            <a:fillRect/>
          </a:stretch>
        </p:blipFill>
        <p:spPr bwMode="auto">
          <a:xfrm>
            <a:off x="7010400" y="152400"/>
            <a:ext cx="1600200" cy="1600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Principles of Effective Facilitation</a:t>
            </a:r>
            <a:br>
              <a:rPr lang="en-US" dirty="0" smtClean="0">
                <a:solidFill>
                  <a:schemeClr val="tx1"/>
                </a:solidFill>
              </a:rPr>
            </a:br>
            <a:r>
              <a:rPr lang="en-US" dirty="0" smtClean="0">
                <a:solidFill>
                  <a:schemeClr val="tx1"/>
                </a:solidFill>
              </a:rPr>
              <a:t>It’s my job to…</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Implement effective facilitation by providing clear explanations and feedback to the students</a:t>
            </a:r>
          </a:p>
          <a:p>
            <a:r>
              <a:rPr lang="en-US" dirty="0" smtClean="0"/>
              <a:t>Be consistent in setting realistic expectations enforced by the College's policies and standards</a:t>
            </a:r>
          </a:p>
          <a:p>
            <a:r>
              <a:rPr lang="en-US" dirty="0" smtClean="0"/>
              <a:t>Mentor students and coach experienced students to help them reach their goals</a:t>
            </a:r>
          </a:p>
          <a:p>
            <a:r>
              <a:rPr lang="en-US" dirty="0" smtClean="0"/>
              <a:t>Discuss available options to help students build a better relationship with an academic counselor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Principles of Effective coaching</a:t>
            </a:r>
            <a:br>
              <a:rPr lang="en-US" dirty="0" smtClean="0">
                <a:solidFill>
                  <a:schemeClr val="tx1"/>
                </a:solidFill>
              </a:rPr>
            </a:br>
            <a:r>
              <a:rPr lang="en-US" dirty="0" smtClean="0">
                <a:solidFill>
                  <a:schemeClr val="tx1"/>
                </a:solidFill>
              </a:rPr>
              <a:t>It’s my job to…</a:t>
            </a:r>
            <a:endParaRPr lang="en-US" dirty="0"/>
          </a:p>
        </p:txBody>
      </p:sp>
      <p:sp>
        <p:nvSpPr>
          <p:cNvPr id="3" name="Content Placeholder 2"/>
          <p:cNvSpPr>
            <a:spLocks noGrp="1"/>
          </p:cNvSpPr>
          <p:nvPr>
            <p:ph sz="quarter" idx="1"/>
          </p:nvPr>
        </p:nvSpPr>
        <p:spPr/>
        <p:txBody>
          <a:bodyPr/>
          <a:lstStyle/>
          <a:p>
            <a:r>
              <a:rPr lang="en-US" dirty="0" smtClean="0"/>
              <a:t>Set a positive tone and create a courteous environment by promptly addressing the students questions in the class setting and in my mailbox</a:t>
            </a:r>
          </a:p>
          <a:p>
            <a:r>
              <a:rPr lang="en-US" dirty="0" smtClean="0"/>
              <a:t>Get to know all my students so that they can feel comfortable enough to work with me during class time</a:t>
            </a:r>
          </a:p>
          <a:p>
            <a:r>
              <a:rPr lang="en-US" dirty="0" smtClean="0"/>
              <a:t>Work with students and not lecture- I am looking for student assignments and class discussions that are descriptive and reflective on personal experiences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FF87BA"/>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388C"/>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946</TotalTime>
  <Words>1339</Words>
  <Application>Microsoft Office PowerPoint</Application>
  <PresentationFormat>On-screen Show (4:3)</PresentationFormat>
  <Paragraphs>247</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Bookman Old Style</vt:lpstr>
      <vt:lpstr>Calibri</vt:lpstr>
      <vt:lpstr>Century Schoolbook</vt:lpstr>
      <vt:lpstr>Times New Roman</vt:lpstr>
      <vt:lpstr>Wingdings</vt:lpstr>
      <vt:lpstr>Wingdings 2</vt:lpstr>
      <vt:lpstr>Oriel</vt:lpstr>
      <vt:lpstr>Student Engagement in College: The Heartbeat of Student Success- Part I</vt:lpstr>
      <vt:lpstr>Pre-Question</vt:lpstr>
      <vt:lpstr>Applying Theories- Benjamin Bloom Taxonomy (Rev.2001)</vt:lpstr>
      <vt:lpstr> John Dewey’s Learning Theory</vt:lpstr>
      <vt:lpstr>B.F. Skinner’s Operant Conditioning</vt:lpstr>
      <vt:lpstr>Actively engage students  It’s my job…</vt:lpstr>
      <vt:lpstr>Building Rapport It’s my job to…</vt:lpstr>
      <vt:lpstr>Principles of Effective Facilitation It’s my job to…</vt:lpstr>
      <vt:lpstr>Principles of Effective coaching It’s my job to…</vt:lpstr>
      <vt:lpstr>Giving emotional support  It’s my job to…</vt:lpstr>
      <vt:lpstr>Keeping things in perspective  It’s my job to…</vt:lpstr>
      <vt:lpstr>My Motto for all Richland Scholars </vt:lpstr>
      <vt:lpstr>G.R.I.T. @ Richland</vt:lpstr>
      <vt:lpstr>GRIT in the classroom-Resources &amp; Assignment</vt:lpstr>
      <vt:lpstr>G.r.i.t.Power</vt:lpstr>
      <vt:lpstr>Inside the classroom (Overview)</vt:lpstr>
      <vt:lpstr>First Week</vt:lpstr>
      <vt:lpstr>The Look students give you when they fail without a rubric</vt:lpstr>
      <vt:lpstr>paragraph rubric</vt:lpstr>
      <vt:lpstr>Exit exam &amp; 5 paragraph rubric</vt:lpstr>
      <vt:lpstr>Exit EXAM SUCCESS MODULES</vt:lpstr>
      <vt:lpstr>ENGL 097 Snap Shot Success</vt:lpstr>
      <vt:lpstr>Modularized Courses &amp; Hybrid Learning</vt:lpstr>
      <vt:lpstr> Practice Quizzes  Inquisitive  by W.W. Norton &amp; Company</vt:lpstr>
      <vt:lpstr>Critical thinking Peer Editing  &amp; Grading</vt:lpstr>
      <vt:lpstr>My Writing Process</vt:lpstr>
      <vt:lpstr>Grammar  Throw   down   Competition</vt:lpstr>
      <vt:lpstr>Laughs &amp; Fun to their Favorite (Clean) Music</vt:lpstr>
      <vt:lpstr>Celebration time</vt:lpstr>
      <vt:lpstr>Grammar Group Collaborative Work</vt:lpstr>
      <vt:lpstr>Grammar Group Collaborative Work</vt:lpstr>
      <vt:lpstr> Team Work Pays off</vt:lpstr>
      <vt:lpstr>Outside the Classroom (Overview)</vt:lpstr>
      <vt:lpstr>Office Hours Tutoring takeover</vt:lpstr>
      <vt:lpstr>showing the value of student engagement </vt:lpstr>
      <vt:lpstr> Willing to dress up for a good cause</vt:lpstr>
      <vt:lpstr>Always Student focused- student centered</vt:lpstr>
      <vt:lpstr>Establishing Support through collaboration</vt:lpstr>
      <vt:lpstr>Post-question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Janesejajuan Sherrod</dc:creator>
  <cp:lastModifiedBy>Nicole Novelli (NISOD)</cp:lastModifiedBy>
  <cp:revision>113</cp:revision>
  <dcterms:created xsi:type="dcterms:W3CDTF">2018-01-22T23:29:01Z</dcterms:created>
  <dcterms:modified xsi:type="dcterms:W3CDTF">2018-03-02T19:30:59Z</dcterms:modified>
</cp:coreProperties>
</file>