
<file path=[Content_Types].xml><?xml version="1.0" encoding="utf-8"?>
<Types xmlns="http://schemas.openxmlformats.org/package/2006/content-types">
  <Override PartName="/ppt/slides/slide12.xml" ContentType="application/vnd.openxmlformats-officedocument.presentationml.slide+xml"/>
  <Override PartName="/ppt/slides/slide46.xml" ContentType="application/vnd.openxmlformats-officedocument.presentationml.slide+xml"/>
  <Override PartName="/ppt/slideLayouts/slideLayout8.xml" ContentType="application/vnd.openxmlformats-officedocument.presentationml.slideLayout+xml"/>
  <Override PartName="/ppt/slides/slide22.xml" ContentType="application/vnd.openxmlformats-officedocument.presentationml.slide+xml"/>
  <Override PartName="/ppt/slides/slide28.xml" ContentType="application/vnd.openxmlformats-officedocument.presentationml.slide+xml"/>
  <Override PartName="/ppt/slides/slide2.xml" ContentType="application/vnd.openxmlformats-officedocument.presentationml.slide+xml"/>
  <Override PartName="/docProps/app.xml" ContentType="application/vnd.openxmlformats-officedocument.extended-properties+xml"/>
  <Override PartName="/ppt/slides/slide30.xml" ContentType="application/vnd.openxmlformats-officedocument.presentationml.slide+xml"/>
  <Override PartName="/ppt/slides/slide35.xml" ContentType="application/vnd.openxmlformats-officedocument.presentationml.slide+xml"/>
  <Override PartName="/ppt/slides/slide42.xml" ContentType="application/vnd.openxmlformats-officedocument.presentationml.slide+xml"/>
  <Override PartName="/ppt/slides/slide36.xml" ContentType="application/vnd.openxmlformats-officedocument.presentationml.slide+xml"/>
  <Override PartName="/ppt/slides/slide11.xml" ContentType="application/vnd.openxmlformats-officedocument.presentationml.slide+xml"/>
  <Override PartName="/ppt/slides/slide18.xml" ContentType="application/vnd.openxmlformats-officedocument.presentationml.slide+xml"/>
  <Override PartName="/ppt/slides/slide47.xml" ContentType="application/vnd.openxmlformats-officedocument.presentationml.slide+xml"/>
  <Override PartName="/ppt/slides/slide45.xml" ContentType="application/vnd.openxmlformats-officedocument.presentationml.slide+xml"/>
  <Override PartName="/ppt/slideLayouts/slideLayout3.xml" ContentType="application/vnd.openxmlformats-officedocument.presentationml.slideLayout+xml"/>
  <Override PartName="/ppt/slides/slide21.xml" ContentType="application/vnd.openxmlformats-officedocument.presentationml.slide+xml"/>
  <Override PartName="/ppt/slides/slide50.xml" ContentType="application/vnd.openxmlformats-officedocument.presentationml.slide+xml"/>
  <Override PartName="/ppt/slides/slide23.xml" ContentType="application/vnd.openxmlformats-officedocument.presentationml.slide+xml"/>
  <Override PartName="/ppt/slides/slide54.xml" ContentType="application/vnd.openxmlformats-officedocument.presentationml.slide+xml"/>
  <Override PartName="/ppt/slides/slide57.xml" ContentType="application/vnd.openxmlformats-officedocument.presentationml.slide+xml"/>
  <Override PartName="/ppt/slideLayouts/slideLayout5.xml" ContentType="application/vnd.openxmlformats-officedocument.presentationml.slideLayout+xml"/>
  <Override PartName="/ppt/slideLayouts/slideLayout9.xml" ContentType="application/vnd.openxmlformats-officedocument.presentationml.slideLayout+xml"/>
  <Override PartName="/ppt/slides/slide52.xml" ContentType="application/vnd.openxmlformats-officedocument.presentationml.slide+xml"/>
  <Override PartName="/ppt/slides/slide1.xml" ContentType="application/vnd.openxmlformats-officedocument.presentationml.slide+xml"/>
  <Override PartName="/ppt/slides/slide51.xml" ContentType="application/vnd.openxmlformats-officedocument.presentationml.slide+xml"/>
  <Default Extension="xml" ContentType="application/xml"/>
  <Override PartName="/ppt/slides/slide7.xml" ContentType="application/vnd.openxmlformats-officedocument.presentationml.slide+xml"/>
  <Override PartName="/ppt/slides/slide26.xml" ContentType="application/vnd.openxmlformats-officedocument.presentationml.slide+xml"/>
  <Override PartName="/ppt/slideMasters/slideMaster1.xml" ContentType="application/vnd.openxmlformats-officedocument.presentationml.slideMaster+xml"/>
  <Override PartName="/ppt/slides/slide58.xml" ContentType="application/vnd.openxmlformats-officedocument.presentationml.slide+xml"/>
  <Override PartName="/ppt/viewProps.xml" ContentType="application/vnd.openxmlformats-officedocument.presentationml.viewProps+xml"/>
  <Override PartName="/ppt/tableStyles.xml" ContentType="application/vnd.openxmlformats-officedocument.presentationml.tableStyles+xml"/>
  <Override PartName="/ppt/slides/slide25.xml" ContentType="application/vnd.openxmlformats-officedocument.presentationml.slide+xml"/>
  <Override PartName="/ppt/slideLayouts/slideLayout10.xml" ContentType="application/vnd.openxmlformats-officedocument.presentationml.slideLayout+xml"/>
  <Override PartName="/ppt/slides/slide13.xml" ContentType="application/vnd.openxmlformats-officedocument.presentationml.slide+xml"/>
  <Override PartName="/ppt/slides/slide40.xml" ContentType="application/vnd.openxmlformats-officedocument.presentationml.slide+xml"/>
  <Override PartName="/ppt/slides/slide14.xml" ContentType="application/vnd.openxmlformats-officedocument.presentationml.slide+xml"/>
  <Override PartName="/ppt/slides/slide34.xml" ContentType="application/vnd.openxmlformats-officedocument.presentationml.slide+xml"/>
  <Override PartName="/ppt/slides/slide44.xml" ContentType="application/vnd.openxmlformats-officedocument.presentationml.slide+xml"/>
  <Override PartName="/ppt/slides/slide20.xml" ContentType="application/vnd.openxmlformats-officedocument.presentationml.slide+xml"/>
  <Override PartName="/ppt/slides/slide17.xml" ContentType="application/vnd.openxmlformats-officedocument.presentationml.slide+xml"/>
  <Override PartName="/ppt/slideLayouts/slideLayout4.xml" ContentType="application/vnd.openxmlformats-officedocument.presentationml.slideLayout+xml"/>
  <Override PartName="/ppt/slides/slide49.xml" ContentType="application/vnd.openxmlformats-officedocument.presentationml.slide+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s/slide43.xml" ContentType="application/vnd.openxmlformats-officedocument.presentationml.slide+xml"/>
  <Override PartName="/ppt/slides/slide48.xml" ContentType="application/vnd.openxmlformats-officedocument.presentationml.slide+xml"/>
  <Override PartName="/ppt/theme/theme1.xml" ContentType="application/vnd.openxmlformats-officedocument.theme+xml"/>
  <Override PartName="/ppt/presentation.xml" ContentType="application/vnd.openxmlformats-officedocument.presentationml.presentation.main+xml"/>
  <Override PartName="/ppt/slideLayouts/slideLayout6.xml" ContentType="application/vnd.openxmlformats-officedocument.presentationml.slideLayout+xml"/>
  <Override PartName="/ppt/slides/slide5.xml" ContentType="application/vnd.openxmlformats-officedocument.presentationml.slide+xml"/>
  <Override PartName="/ppt/slides/slide37.xml" ContentType="application/vnd.openxmlformats-officedocument.presentationml.slide+xml"/>
  <Override PartName="/ppt/slides/slide10.xml" ContentType="application/vnd.openxmlformats-officedocument.presentationml.slide+xml"/>
  <Override PartName="/ppt/slides/slide59.xml" ContentType="application/vnd.openxmlformats-officedocument.presentationml.slide+xml"/>
  <Override PartName="/ppt/slides/slide33.xml" ContentType="application/vnd.openxmlformats-officedocument.presentationml.slide+xml"/>
  <Override PartName="/ppt/slideLayouts/slideLayout7.xml" ContentType="application/vnd.openxmlformats-officedocument.presentationml.slideLayout+xml"/>
  <Override PartName="/ppt/presProps.xml" ContentType="application/vnd.openxmlformats-officedocument.presentationml.presProps+xml"/>
  <Default Extension="jpeg" ContentType="image/jpeg"/>
  <Override PartName="/ppt/slides/slide3.xml" ContentType="application/vnd.openxmlformats-officedocument.presentationml.slide+xml"/>
  <Override PartName="/ppt/slides/slide4.xml" ContentType="application/vnd.openxmlformats-officedocument.presentationml.slide+xml"/>
  <Override PartName="/ppt/slides/slide27.xml" ContentType="application/vnd.openxmlformats-officedocument.presentationml.slide+xml"/>
  <Override PartName="/ppt/slideLayouts/slideLayout11.xml" ContentType="application/vnd.openxmlformats-officedocument.presentationml.slideLayout+xml"/>
  <Override PartName="/docProps/core.xml" ContentType="application/vnd.openxmlformats-package.core-properties+xml"/>
  <Override PartName="/ppt/slides/slide56.xml" ContentType="application/vnd.openxmlformats-officedocument.presentationml.slide+xml"/>
  <Override PartName="/ppt/slides/slide8.xml" ContentType="application/vnd.openxmlformats-officedocument.presentationml.slide+xml"/>
  <Override PartName="/ppt/slides/slide31.xml" ContentType="application/vnd.openxmlformats-officedocument.presentationml.slide+xml"/>
  <Override PartName="/ppt/slides/slide15.xml" ContentType="application/vnd.openxmlformats-officedocument.presentationml.slide+xml"/>
  <Default Extension="bin" ContentType="application/vnd.openxmlformats-officedocument.presentationml.printerSettings"/>
  <Default Extension="rels" ContentType="application/vnd.openxmlformats-package.relationships+xml"/>
  <Override PartName="/ppt/slides/slide9.xml" ContentType="application/vnd.openxmlformats-officedocument.presentationml.slide+xml"/>
  <Override PartName="/ppt/slides/slide53.xml" ContentType="application/vnd.openxmlformats-officedocument.presentationml.slide+xml"/>
  <Override PartName="/ppt/slides/slide60.xml" ContentType="application/vnd.openxmlformats-officedocument.presentationml.slide+xml"/>
  <Override PartName="/ppt/slides/slide24.xml" ContentType="application/vnd.openxmlformats-officedocument.presentationml.slide+xml"/>
  <Override PartName="/ppt/slides/slide39.xml" ContentType="application/vnd.openxmlformats-officedocument.presentationml.slide+xml"/>
  <Override PartName="/ppt/slides/slide32.xml" ContentType="application/vnd.openxmlformats-officedocument.presentationml.slide+xml"/>
  <Override PartName="/ppt/slides/slide55.xml" ContentType="application/vnd.openxmlformats-officedocument.presentationml.slide+xml"/>
  <Override PartName="/ppt/slides/slide6.xml" ContentType="application/vnd.openxmlformats-officedocument.presentationml.slide+xml"/>
  <Override PartName="/ppt/slides/slide16.xml" ContentType="application/vnd.openxmlformats-officedocument.presentationml.slide+xml"/>
  <Override PartName="/ppt/slides/slide38.xml" ContentType="application/vnd.openxmlformats-officedocument.presentationml.slide+xml"/>
  <Override PartName="/ppt/slides/slide19.xml" ContentType="application/vnd.openxmlformats-officedocument.presentationml.slide+xml"/>
  <Override PartName="/ppt/slides/slide41.xml" ContentType="application/vnd.openxmlformats-officedocument.presentationml.slide+xml"/>
  <Override PartName="/ppt/slides/slide29.xml" ContentType="application/vnd.openxmlformats-officedocument.presentationml.slide+xml"/>
</Types>
</file>

<file path=_rels/.rels><?xml version="1.0" encoding="UTF-8" standalone="yes"?>
<Relationships xmlns="http://schemas.openxmlformats.org/package/2006/relationships"><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60" r:id="rId1"/>
  </p:sld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 id="300" r:id="rId45"/>
    <p:sldId id="301" r:id="rId46"/>
    <p:sldId id="302" r:id="rId47"/>
    <p:sldId id="303" r:id="rId48"/>
    <p:sldId id="304" r:id="rId49"/>
    <p:sldId id="305" r:id="rId50"/>
    <p:sldId id="306" r:id="rId51"/>
    <p:sldId id="307" r:id="rId52"/>
    <p:sldId id="308" r:id="rId53"/>
    <p:sldId id="309" r:id="rId54"/>
    <p:sldId id="310" r:id="rId55"/>
    <p:sldId id="311" r:id="rId56"/>
    <p:sldId id="312" r:id="rId57"/>
    <p:sldId id="313" r:id="rId58"/>
    <p:sldId id="314" r:id="rId59"/>
    <p:sldId id="315" r:id="rId60"/>
    <p:sldId id="316" r:id="rId6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p:restoredLeft sz="15620"/>
    <p:restoredTop sz="94660"/>
  </p:normalViewPr>
  <p:slideViewPr>
    <p:cSldViewPr snapToGrid="0" snapToObjects="1">
      <p:cViewPr varScale="1">
        <p:scale>
          <a:sx n="148" d="100"/>
          <a:sy n="148" d="100"/>
        </p:scale>
        <p:origin x="-1152" y="-112"/>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64" Type="http://schemas.openxmlformats.org/officeDocument/2006/relationships/viewProps" Target="viewProps.xml"/><Relationship Id="rId60" Type="http://schemas.openxmlformats.org/officeDocument/2006/relationships/slide" Target="slides/slide59.xml"/><Relationship Id="rId39" Type="http://schemas.openxmlformats.org/officeDocument/2006/relationships/slide" Target="slides/slide38.xml"/><Relationship Id="rId7" Type="http://schemas.openxmlformats.org/officeDocument/2006/relationships/slide" Target="slides/slide6.xml"/><Relationship Id="rId43" Type="http://schemas.openxmlformats.org/officeDocument/2006/relationships/slide" Target="slides/slide42.xml"/><Relationship Id="rId25" Type="http://schemas.openxmlformats.org/officeDocument/2006/relationships/slide" Target="slides/slide24.xml"/><Relationship Id="rId10" Type="http://schemas.openxmlformats.org/officeDocument/2006/relationships/slide" Target="slides/slide9.xml"/><Relationship Id="rId50" Type="http://schemas.openxmlformats.org/officeDocument/2006/relationships/slide" Target="slides/slide49.xml"/><Relationship Id="rId63" Type="http://schemas.openxmlformats.org/officeDocument/2006/relationships/presProps" Target="presProps.xml"/><Relationship Id="rId17" Type="http://schemas.openxmlformats.org/officeDocument/2006/relationships/slide" Target="slides/slide16.xml"/><Relationship Id="rId9" Type="http://schemas.openxmlformats.org/officeDocument/2006/relationships/slide" Target="slides/slide8.xml"/><Relationship Id="rId18" Type="http://schemas.openxmlformats.org/officeDocument/2006/relationships/slide" Target="slides/slide17.xml"/><Relationship Id="rId27" Type="http://schemas.openxmlformats.org/officeDocument/2006/relationships/slide" Target="slides/slide26.xml"/><Relationship Id="rId14" Type="http://schemas.openxmlformats.org/officeDocument/2006/relationships/slide" Target="slides/slide13.xml"/><Relationship Id="rId4" Type="http://schemas.openxmlformats.org/officeDocument/2006/relationships/slide" Target="slides/slide3.xml"/><Relationship Id="rId28" Type="http://schemas.openxmlformats.org/officeDocument/2006/relationships/slide" Target="slides/slide27.xml"/><Relationship Id="rId45" Type="http://schemas.openxmlformats.org/officeDocument/2006/relationships/slide" Target="slides/slide44.xml"/><Relationship Id="rId58" Type="http://schemas.openxmlformats.org/officeDocument/2006/relationships/slide" Target="slides/slide57.xml"/><Relationship Id="rId42" Type="http://schemas.openxmlformats.org/officeDocument/2006/relationships/slide" Target="slides/slide41.xml"/><Relationship Id="rId6" Type="http://schemas.openxmlformats.org/officeDocument/2006/relationships/slide" Target="slides/slide5.xml"/><Relationship Id="rId49" Type="http://schemas.openxmlformats.org/officeDocument/2006/relationships/slide" Target="slides/slide48.xml"/><Relationship Id="rId44" Type="http://schemas.openxmlformats.org/officeDocument/2006/relationships/slide" Target="slides/slide43.xml"/><Relationship Id="rId19" Type="http://schemas.openxmlformats.org/officeDocument/2006/relationships/slide" Target="slides/slide18.xml"/><Relationship Id="rId38" Type="http://schemas.openxmlformats.org/officeDocument/2006/relationships/slide" Target="slides/slide37.xml"/><Relationship Id="rId20" Type="http://schemas.openxmlformats.org/officeDocument/2006/relationships/slide" Target="slides/slide19.xml"/><Relationship Id="rId2" Type="http://schemas.openxmlformats.org/officeDocument/2006/relationships/slide" Target="slides/slide1.xml"/><Relationship Id="rId46" Type="http://schemas.openxmlformats.org/officeDocument/2006/relationships/slide" Target="slides/slide45.xml"/><Relationship Id="rId57" Type="http://schemas.openxmlformats.org/officeDocument/2006/relationships/slide" Target="slides/slide56.xml"/><Relationship Id="rId59" Type="http://schemas.openxmlformats.org/officeDocument/2006/relationships/slide" Target="slides/slide58.xml"/><Relationship Id="rId35" Type="http://schemas.openxmlformats.org/officeDocument/2006/relationships/slide" Target="slides/slide34.xml"/><Relationship Id="rId51" Type="http://schemas.openxmlformats.org/officeDocument/2006/relationships/slide" Target="slides/slide50.xml"/><Relationship Id="rId55" Type="http://schemas.openxmlformats.org/officeDocument/2006/relationships/slide" Target="slides/slide54.xml"/><Relationship Id="rId31" Type="http://schemas.openxmlformats.org/officeDocument/2006/relationships/slide" Target="slides/slide30.xml"/><Relationship Id="rId34" Type="http://schemas.openxmlformats.org/officeDocument/2006/relationships/slide" Target="slides/slide33.xml"/><Relationship Id="rId40" Type="http://schemas.openxmlformats.org/officeDocument/2006/relationships/slide" Target="slides/slide39.xml"/><Relationship Id="rId62" Type="http://schemas.openxmlformats.org/officeDocument/2006/relationships/printerSettings" Target="printerSettings/printerSettings1.bin"/><Relationship Id="rId66" Type="http://schemas.openxmlformats.org/officeDocument/2006/relationships/tableStyles" Target="tableStyles.xml"/><Relationship Id="rId36" Type="http://schemas.openxmlformats.org/officeDocument/2006/relationships/slide" Target="slides/slide35.xml"/><Relationship Id="rId1" Type="http://schemas.openxmlformats.org/officeDocument/2006/relationships/slideMaster" Target="slideMasters/slideMaster1.xml"/><Relationship Id="rId24" Type="http://schemas.openxmlformats.org/officeDocument/2006/relationships/slide" Target="slides/slide23.xml"/><Relationship Id="rId47" Type="http://schemas.openxmlformats.org/officeDocument/2006/relationships/slide" Target="slides/slide46.xml"/><Relationship Id="rId56" Type="http://schemas.openxmlformats.org/officeDocument/2006/relationships/slide" Target="slides/slide55.xml"/><Relationship Id="rId48" Type="http://schemas.openxmlformats.org/officeDocument/2006/relationships/slide" Target="slides/slide47.xml"/><Relationship Id="rId8" Type="http://schemas.openxmlformats.org/officeDocument/2006/relationships/slide" Target="slides/slide7.xml"/><Relationship Id="rId13" Type="http://schemas.openxmlformats.org/officeDocument/2006/relationships/slide" Target="slides/slide12.xml"/><Relationship Id="rId32" Type="http://schemas.openxmlformats.org/officeDocument/2006/relationships/slide" Target="slides/slide31.xml"/><Relationship Id="rId37" Type="http://schemas.openxmlformats.org/officeDocument/2006/relationships/slide" Target="slides/slide36.xml"/><Relationship Id="rId52" Type="http://schemas.openxmlformats.org/officeDocument/2006/relationships/slide" Target="slides/slide51.xml"/><Relationship Id="rId65" Type="http://schemas.openxmlformats.org/officeDocument/2006/relationships/theme" Target="theme/theme1.xml"/><Relationship Id="rId54" Type="http://schemas.openxmlformats.org/officeDocument/2006/relationships/slide" Target="slides/slide53.xml"/><Relationship Id="rId12" Type="http://schemas.openxmlformats.org/officeDocument/2006/relationships/slide" Target="slides/slide11.xml"/><Relationship Id="rId3" Type="http://schemas.openxmlformats.org/officeDocument/2006/relationships/slide" Target="slides/slide2.xml"/><Relationship Id="rId23" Type="http://schemas.openxmlformats.org/officeDocument/2006/relationships/slide" Target="slides/slide22.xml"/><Relationship Id="rId61" Type="http://schemas.openxmlformats.org/officeDocument/2006/relationships/slide" Target="slides/slide60.xml"/><Relationship Id="rId53" Type="http://schemas.openxmlformats.org/officeDocument/2006/relationships/slide" Target="slides/slide52.xml"/><Relationship Id="rId26" Type="http://schemas.openxmlformats.org/officeDocument/2006/relationships/slide" Target="slides/slide25.xml"/><Relationship Id="rId30" Type="http://schemas.openxmlformats.org/officeDocument/2006/relationships/slide" Target="slides/slide29.xml"/><Relationship Id="rId11" Type="http://schemas.openxmlformats.org/officeDocument/2006/relationships/slide" Target="slides/slide10.xml"/><Relationship Id="rId29" Type="http://schemas.openxmlformats.org/officeDocument/2006/relationships/slide" Target="slides/slide28.xml"/><Relationship Id="rId16" Type="http://schemas.openxmlformats.org/officeDocument/2006/relationships/slide" Target="slides/slide15.xml"/><Relationship Id="rId33" Type="http://schemas.openxmlformats.org/officeDocument/2006/relationships/slide" Target="slides/slide32.xml"/><Relationship Id="rId41" Type="http://schemas.openxmlformats.org/officeDocument/2006/relationships/slide" Target="slides/slide40.xml"/><Relationship Id="rId5" Type="http://schemas.openxmlformats.org/officeDocument/2006/relationships/slide" Target="slides/slide4.xml"/><Relationship Id="rId15" Type="http://schemas.openxmlformats.org/officeDocument/2006/relationships/slide" Target="slides/slide14.xml"/><Relationship Id="rId22" Type="http://schemas.openxmlformats.org/officeDocument/2006/relationships/slide" Target="slides/slide21.xml"/><Relationship Id="rId21" Type="http://schemas.openxmlformats.org/officeDocument/2006/relationships/slide" Target="slides/slide2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lvl1pPr>
              <a:defRPr b="1" i="0">
                <a:latin typeface="Times New Roman"/>
                <a:cs typeface="Times New Roman"/>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9A855191-2B5A-3A4E-AF9E-535D91ECBD33}" type="datetimeFigureOut">
              <a:rPr lang="en-US" smtClean="0"/>
              <a:pPr/>
              <a:t>6/24/10</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5D4DDEAA-6201-854E-A8D0-054CE2A6D47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9A855191-2B5A-3A4E-AF9E-535D91ECBD33}" type="datetimeFigureOut">
              <a:rPr lang="en-US" smtClean="0"/>
              <a:pPr/>
              <a:t>6/24/10</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5D4DDEAA-6201-854E-A8D0-054CE2A6D47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9A855191-2B5A-3A4E-AF9E-535D91ECBD33}" type="datetimeFigureOut">
              <a:rPr lang="en-US" smtClean="0"/>
              <a:pPr/>
              <a:t>6/24/10</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5D4DDEAA-6201-854E-A8D0-054CE2A6D47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9A855191-2B5A-3A4E-AF9E-535D91ECBD33}" type="datetimeFigureOut">
              <a:rPr lang="en-US" smtClean="0"/>
              <a:pPr/>
              <a:t>6/24/10</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5D4DDEAA-6201-854E-A8D0-054CE2A6D47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9A855191-2B5A-3A4E-AF9E-535D91ECBD33}" type="datetimeFigureOut">
              <a:rPr lang="en-US" smtClean="0"/>
              <a:pPr/>
              <a:t>6/24/10</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5D4DDEAA-6201-854E-A8D0-054CE2A6D47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9A855191-2B5A-3A4E-AF9E-535D91ECBD33}" type="datetimeFigureOut">
              <a:rPr lang="en-US" smtClean="0"/>
              <a:pPr/>
              <a:t>6/24/10</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5D4DDEAA-6201-854E-A8D0-054CE2A6D47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9A855191-2B5A-3A4E-AF9E-535D91ECBD33}" type="datetimeFigureOut">
              <a:rPr lang="en-US" smtClean="0"/>
              <a:pPr/>
              <a:t>6/24/10</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5D4DDEAA-6201-854E-A8D0-054CE2A6D47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9A855191-2B5A-3A4E-AF9E-535D91ECBD33}" type="datetimeFigureOut">
              <a:rPr lang="en-US" smtClean="0"/>
              <a:pPr/>
              <a:t>6/24/10</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5D4DDEAA-6201-854E-A8D0-054CE2A6D47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9A855191-2B5A-3A4E-AF9E-535D91ECBD33}" type="datetimeFigureOut">
              <a:rPr lang="en-US" smtClean="0"/>
              <a:pPr/>
              <a:t>6/24/10</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5D4DDEAA-6201-854E-A8D0-054CE2A6D47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9A855191-2B5A-3A4E-AF9E-535D91ECBD33}" type="datetimeFigureOut">
              <a:rPr lang="en-US" smtClean="0"/>
              <a:pPr/>
              <a:t>6/24/10</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5D4DDEAA-6201-854E-A8D0-054CE2A6D47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9A855191-2B5A-3A4E-AF9E-535D91ECBD33}" type="datetimeFigureOut">
              <a:rPr lang="en-US" smtClean="0"/>
              <a:pPr/>
              <a:t>6/24/10</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5D4DDEAA-6201-854E-A8D0-054CE2A6D47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4" Type="http://schemas.openxmlformats.org/officeDocument/2006/relationships/slideLayout" Target="../slideLayouts/slideLayout4.xml"/><Relationship Id="rId7" Type="http://schemas.openxmlformats.org/officeDocument/2006/relationships/slideLayout" Target="../slideLayouts/slideLayout7.xml"/><Relationship Id="rId11" Type="http://schemas.openxmlformats.org/officeDocument/2006/relationships/slideLayout" Target="../slideLayouts/slideLayout11.xml"/><Relationship Id="rId1" Type="http://schemas.openxmlformats.org/officeDocument/2006/relationships/slideLayout" Target="../slideLayouts/slideLayout1.xml"/><Relationship Id="rId6" Type="http://schemas.openxmlformats.org/officeDocument/2006/relationships/slideLayout" Target="../slideLayouts/slideLayout6.xml"/><Relationship Id="rId8" Type="http://schemas.openxmlformats.org/officeDocument/2006/relationships/slideLayout" Target="../slideLayouts/slideLayout8.xml"/><Relationship Id="rId13" Type="http://schemas.openxmlformats.org/officeDocument/2006/relationships/image" Target="../media/image1.jpeg"/><Relationship Id="rId10" Type="http://schemas.openxmlformats.org/officeDocument/2006/relationships/slideLayout" Target="../slideLayouts/slideLayout10.xml"/><Relationship Id="rId5" Type="http://schemas.openxmlformats.org/officeDocument/2006/relationships/slideLayout" Target="../slideLayouts/slideLayout5.xml"/><Relationship Id="rId12" Type="http://schemas.openxmlformats.org/officeDocument/2006/relationships/theme" Target="../theme/theme1.xml"/><Relationship Id="rId2" Type="http://schemas.openxmlformats.org/officeDocument/2006/relationships/slideLayout" Target="../slideLayouts/slideLayout2.xml"/><Relationship Id="rId9" Type="http://schemas.openxmlformats.org/officeDocument/2006/relationships/slideLayout" Target="../slideLayouts/slideLayout9.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pic>
        <p:nvPicPr>
          <p:cNvPr id="7" name="Picture 6" descr="EA_slide_background.jpg"/>
          <p:cNvPicPr>
            <a:picLocks noChangeAspect="1"/>
          </p:cNvPicPr>
          <p:nvPr userDrawn="1"/>
        </p:nvPicPr>
        <p:blipFill>
          <a:blip r:embed="rId13"/>
          <a:stretch>
            <a:fillRect/>
          </a:stretch>
        </p:blipFill>
        <p:spPr>
          <a:xfrm>
            <a:off x="0" y="0"/>
            <a:ext cx="9144000" cy="6858000"/>
          </a:xfrm>
          <a:prstGeom prst="rect">
            <a:avLst/>
          </a:prstGeom>
        </p:spPr>
      </p:pic>
      <p:sp>
        <p:nvSpPr>
          <p:cNvPr id="6" name="Text Placeholder 5"/>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457200" rtl="0" eaLnBrk="1" latinLnBrk="0" hangingPunct="1">
        <a:spcBef>
          <a:spcPct val="0"/>
        </a:spcBef>
        <a:buNone/>
        <a:defRPr sz="3600" b="1" kern="1200">
          <a:solidFill>
            <a:srgbClr val="8B3E18"/>
          </a:solidFill>
          <a:latin typeface="+mj-lt"/>
          <a:ea typeface="+mj-ea"/>
          <a:cs typeface="+mj-cs"/>
        </a:defRPr>
      </a:lvl1pPr>
    </p:titleStyle>
    <p:bodyStyle>
      <a:lvl1pPr marL="0" indent="0" algn="l" defTabSz="457200" rtl="0" eaLnBrk="1" latinLnBrk="0" hangingPunct="1">
        <a:lnSpc>
          <a:spcPct val="150000"/>
        </a:lnSpc>
        <a:spcBef>
          <a:spcPct val="20000"/>
        </a:spcBef>
        <a:buFont typeface="Arial"/>
        <a:buNone/>
        <a:defRPr sz="20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147528" y="800457"/>
            <a:ext cx="7038579" cy="4496145"/>
          </a:xfrm>
        </p:spPr>
        <p:txBody>
          <a:bodyPr>
            <a:normAutofit/>
          </a:bodyPr>
          <a:lstStyle/>
          <a:p>
            <a:r>
              <a:rPr lang="en-US" dirty="0" smtClean="0"/>
              <a:t>We aren't all given the same gifts. If I can help a student identify and develop their talent to their best ability, even if that ability is a "C" compared to another's "A," I feel rewarded. It is a privilege to help those achieve what they didn't think possible.</a:t>
            </a:r>
          </a:p>
          <a:p>
            <a:r>
              <a:rPr lang="en-US" i="1" dirty="0" smtClean="0"/>
              <a:t>—Madelyn Danner, Harford Community College (MD)</a:t>
            </a:r>
            <a:endParaRPr lang="en-US" dirty="0" smtClean="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118822" y="798051"/>
            <a:ext cx="4702322" cy="4779309"/>
          </a:xfrm>
        </p:spPr>
        <p:txBody>
          <a:bodyPr>
            <a:normAutofit fontScale="92500" lnSpcReduction="10000"/>
          </a:bodyPr>
          <a:lstStyle/>
          <a:p>
            <a:r>
              <a:rPr lang="en-US" dirty="0" smtClean="0"/>
              <a:t>Working with a team of dedicated tutors in our new Learning Commons is exhilarating as we guide students one-on-one through so many disciplines from algebra to poetry analysis. The rooms are filled with the electricity of personal interactions, academic hard work, and dynamic intellectual growth. Everybody learns. </a:t>
            </a:r>
          </a:p>
          <a:p>
            <a:r>
              <a:rPr lang="en-US" i="1" dirty="0" smtClean="0"/>
              <a:t>—Marcella Sherman, Hillsborough Community College (FL)</a:t>
            </a:r>
            <a:endParaRPr lang="en-US" dirty="0" smtClean="0"/>
          </a:p>
          <a:p>
            <a:pPr algn="r">
              <a:buNone/>
            </a:pPr>
            <a:r>
              <a:rPr lang="en-US" dirty="0" smtClean="0"/>
              <a:t> </a:t>
            </a:r>
            <a:endParaRPr lang="en-US" dirty="0"/>
          </a:p>
        </p:txBody>
      </p:sp>
      <p:pic>
        <p:nvPicPr>
          <p:cNvPr id="5" name="Picture 4" descr="albanytc_laye_don.jpg"/>
          <p:cNvPicPr>
            <a:picLocks noChangeAspect="1"/>
          </p:cNvPicPr>
          <p:nvPr/>
        </p:nvPicPr>
        <p:blipFill>
          <a:blip r:embed="rId2"/>
          <a:stretch>
            <a:fillRect/>
          </a:stretch>
        </p:blipFill>
        <p:spPr>
          <a:xfrm>
            <a:off x="309196" y="1109312"/>
            <a:ext cx="3503664" cy="2296982"/>
          </a:xfrm>
          <a:prstGeom prst="round2DiagRect">
            <a:avLst>
              <a:gd name="adj1" fmla="val 16667"/>
              <a:gd name="adj2" fmla="val 0"/>
            </a:avLst>
          </a:prstGeom>
          <a:ln w="88900" cap="sq">
            <a:solidFill>
              <a:srgbClr val="FFFFFF"/>
            </a:solidFill>
            <a:miter lim="800000"/>
          </a:ln>
          <a:effectLst>
            <a:outerShdw blurRad="57785" algn="br" rotWithShape="0">
              <a:srgbClr val="000000">
                <a:alpha val="70000"/>
              </a:srgbClr>
            </a:outerShdw>
          </a:effectLst>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147528" y="1138018"/>
            <a:ext cx="7038579" cy="4166831"/>
          </a:xfrm>
        </p:spPr>
        <p:txBody>
          <a:bodyPr>
            <a:normAutofit/>
          </a:bodyPr>
          <a:lstStyle/>
          <a:p>
            <a:r>
              <a:rPr lang="en-US" dirty="0" smtClean="0"/>
              <a:t>I tell my students: Never forget that persistence, discipline, determination, and study win the day. You can do this! </a:t>
            </a:r>
          </a:p>
          <a:p>
            <a:r>
              <a:rPr lang="en-US" i="1" dirty="0" smtClean="0"/>
              <a:t>—</a:t>
            </a:r>
            <a:r>
              <a:rPr lang="en-US" i="1" dirty="0" err="1" smtClean="0"/>
              <a:t>Robbe</a:t>
            </a:r>
            <a:r>
              <a:rPr lang="en-US" i="1" dirty="0" smtClean="0"/>
              <a:t> Hallmark, Houston Community College (TX)</a:t>
            </a:r>
            <a:endParaRPr lang="en-US" dirty="0" smtClean="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118822" y="798051"/>
            <a:ext cx="4702322" cy="4779309"/>
          </a:xfrm>
        </p:spPr>
        <p:txBody>
          <a:bodyPr>
            <a:normAutofit fontScale="92500" lnSpcReduction="10000"/>
          </a:bodyPr>
          <a:lstStyle/>
          <a:p>
            <a:r>
              <a:rPr lang="en-US" dirty="0" smtClean="0"/>
              <a:t>My belief is that for students to become lifelong learners, they must develop a passion for learning. I am driven to be a facilitator who is committed to excellence, establishes high academic standards, and inspires students in the hopes of making a significant and positive impact in their lives as well as their role in an ever-changing society. </a:t>
            </a:r>
          </a:p>
          <a:p>
            <a:r>
              <a:rPr lang="en-US" i="1" dirty="0" smtClean="0"/>
              <a:t>—Montez Hines, Houston Community </a:t>
            </a:r>
            <a:br>
              <a:rPr lang="en-US" i="1" dirty="0" smtClean="0"/>
            </a:br>
            <a:r>
              <a:rPr lang="en-US" i="1" dirty="0" smtClean="0"/>
              <a:t>College (TX)</a:t>
            </a:r>
            <a:endParaRPr lang="en-US" dirty="0" smtClean="0"/>
          </a:p>
          <a:p>
            <a:pPr algn="r">
              <a:buNone/>
            </a:pPr>
            <a:r>
              <a:rPr lang="en-US" dirty="0" smtClean="0"/>
              <a:t> </a:t>
            </a:r>
            <a:endParaRPr lang="en-US" dirty="0"/>
          </a:p>
        </p:txBody>
      </p:sp>
      <p:pic>
        <p:nvPicPr>
          <p:cNvPr id="5" name="Picture 4" descr="albanytc_laye_don.jpg"/>
          <p:cNvPicPr>
            <a:picLocks noChangeAspect="1"/>
          </p:cNvPicPr>
          <p:nvPr/>
        </p:nvPicPr>
        <p:blipFill>
          <a:blip r:embed="rId2"/>
          <a:stretch>
            <a:fillRect/>
          </a:stretch>
        </p:blipFill>
        <p:spPr>
          <a:xfrm>
            <a:off x="309196" y="1089634"/>
            <a:ext cx="3503664" cy="2336338"/>
          </a:xfrm>
          <a:prstGeom prst="round2DiagRect">
            <a:avLst>
              <a:gd name="adj1" fmla="val 16667"/>
              <a:gd name="adj2" fmla="val 0"/>
            </a:avLst>
          </a:prstGeom>
          <a:ln w="88900" cap="sq">
            <a:solidFill>
              <a:srgbClr val="FFFFFF"/>
            </a:solidFill>
            <a:miter lim="800000"/>
          </a:ln>
          <a:effectLst>
            <a:outerShdw blurRad="57785" algn="br" rotWithShape="0">
              <a:srgbClr val="000000">
                <a:alpha val="70000"/>
              </a:srgbClr>
            </a:outerShdw>
          </a:effectLst>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118822" y="798051"/>
            <a:ext cx="4702322" cy="4779309"/>
          </a:xfrm>
        </p:spPr>
        <p:txBody>
          <a:bodyPr>
            <a:normAutofit fontScale="85000" lnSpcReduction="20000"/>
          </a:bodyPr>
          <a:lstStyle/>
          <a:p>
            <a:r>
              <a:rPr lang="en-US" dirty="0" smtClean="0"/>
              <a:t>Making a difference in the lives of my students is the greatest motivating factor in my role as a teacher. I hope to create a student-centered environment that nurtures the development of my sociology students in terms of their skills, talents, and abilities. I hope that my students will be enlightened by the course, engaged in applying what they have learned to everyday life events, and empowered to improve the quality of their lives and communities. </a:t>
            </a:r>
          </a:p>
          <a:p>
            <a:r>
              <a:rPr lang="en-US" i="1" dirty="0" smtClean="0"/>
              <a:t>—Patricia Johnson, Houston Community </a:t>
            </a:r>
            <a:br>
              <a:rPr lang="en-US" i="1" dirty="0" smtClean="0"/>
            </a:br>
            <a:r>
              <a:rPr lang="en-US" i="1" dirty="0" smtClean="0"/>
              <a:t>College (TX)</a:t>
            </a:r>
            <a:endParaRPr lang="en-US" dirty="0" smtClean="0"/>
          </a:p>
          <a:p>
            <a:pPr algn="r">
              <a:buNone/>
            </a:pPr>
            <a:r>
              <a:rPr lang="en-US" dirty="0" smtClean="0"/>
              <a:t> </a:t>
            </a:r>
            <a:endParaRPr lang="en-US" dirty="0"/>
          </a:p>
        </p:txBody>
      </p:sp>
      <p:pic>
        <p:nvPicPr>
          <p:cNvPr id="5" name="Picture 4" descr="albanytc_laye_don.jpg"/>
          <p:cNvPicPr>
            <a:picLocks noChangeAspect="1"/>
          </p:cNvPicPr>
          <p:nvPr/>
        </p:nvPicPr>
        <p:blipFill>
          <a:blip r:embed="rId2"/>
          <a:stretch>
            <a:fillRect/>
          </a:stretch>
        </p:blipFill>
        <p:spPr>
          <a:xfrm>
            <a:off x="309196" y="1089915"/>
            <a:ext cx="3503664" cy="2335776"/>
          </a:xfrm>
          <a:prstGeom prst="round2DiagRect">
            <a:avLst>
              <a:gd name="adj1" fmla="val 16667"/>
              <a:gd name="adj2" fmla="val 0"/>
            </a:avLst>
          </a:prstGeom>
          <a:ln w="88900" cap="sq">
            <a:solidFill>
              <a:srgbClr val="FFFFFF"/>
            </a:solidFill>
            <a:miter lim="800000"/>
          </a:ln>
          <a:effectLst>
            <a:outerShdw blurRad="57785" algn="br" rotWithShape="0">
              <a:srgbClr val="000000">
                <a:alpha val="70000"/>
              </a:srgbClr>
            </a:outerShdw>
          </a:effectLst>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118822" y="798051"/>
            <a:ext cx="4702322" cy="4779309"/>
          </a:xfrm>
        </p:spPr>
        <p:txBody>
          <a:bodyPr>
            <a:normAutofit fontScale="92500" lnSpcReduction="10000"/>
          </a:bodyPr>
          <a:lstStyle/>
          <a:p>
            <a:r>
              <a:rPr lang="en-US" dirty="0" smtClean="0"/>
              <a:t>Using an active learning environment allows students to become actively involved in their learning process by connecting prior knowledge and new content to which they're exposed. Teaching in Business Technology provides me with an opportunity to use this environment to touch and change the lives of students by providing knowledge and content.</a:t>
            </a:r>
          </a:p>
          <a:p>
            <a:r>
              <a:rPr lang="en-US" i="1" dirty="0" smtClean="0"/>
              <a:t>—Rhonda Johnson, Houston Community College (TX)</a:t>
            </a:r>
            <a:r>
              <a:rPr lang="en-US" dirty="0" smtClean="0"/>
              <a:t> </a:t>
            </a:r>
            <a:endParaRPr lang="en-US" dirty="0"/>
          </a:p>
        </p:txBody>
      </p:sp>
      <p:pic>
        <p:nvPicPr>
          <p:cNvPr id="5" name="Picture 4" descr="albanytc_laye_don.jpg"/>
          <p:cNvPicPr>
            <a:picLocks noChangeAspect="1"/>
          </p:cNvPicPr>
          <p:nvPr/>
        </p:nvPicPr>
        <p:blipFill>
          <a:blip r:embed="rId2"/>
          <a:stretch>
            <a:fillRect/>
          </a:stretch>
        </p:blipFill>
        <p:spPr>
          <a:xfrm>
            <a:off x="562012" y="1093970"/>
            <a:ext cx="2998032" cy="2327665"/>
          </a:xfrm>
          <a:prstGeom prst="round2DiagRect">
            <a:avLst>
              <a:gd name="adj1" fmla="val 16667"/>
              <a:gd name="adj2" fmla="val 0"/>
            </a:avLst>
          </a:prstGeom>
          <a:ln w="88900" cap="sq">
            <a:solidFill>
              <a:srgbClr val="FFFFFF"/>
            </a:solidFill>
            <a:miter lim="800000"/>
          </a:ln>
          <a:effectLst>
            <a:outerShdw blurRad="57785" algn="br" rotWithShape="0">
              <a:srgbClr val="000000">
                <a:alpha val="70000"/>
              </a:srgbClr>
            </a:outerShdw>
          </a:effectLst>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147528" y="931855"/>
            <a:ext cx="7038579" cy="4364747"/>
          </a:xfrm>
        </p:spPr>
        <p:txBody>
          <a:bodyPr>
            <a:normAutofit/>
          </a:bodyPr>
          <a:lstStyle/>
          <a:p>
            <a:r>
              <a:rPr lang="en-US" dirty="0" smtClean="0"/>
              <a:t>Goethe said, “Treat people as if they are what they ought to be and you help them to become what they are capable of being.” We are most effective when showing students how to overcome difficulties and supporting them during the effort. </a:t>
            </a:r>
          </a:p>
          <a:p>
            <a:r>
              <a:rPr lang="en-US" i="1" dirty="0" smtClean="0"/>
              <a:t>—Robin </a:t>
            </a:r>
            <a:r>
              <a:rPr lang="en-US" i="1" dirty="0" err="1" smtClean="0"/>
              <a:t>Raborn</a:t>
            </a:r>
            <a:r>
              <a:rPr lang="en-US" i="1" dirty="0" smtClean="0"/>
              <a:t>, Houston Community College (TX)</a:t>
            </a:r>
            <a:endParaRPr lang="en-US" dirty="0" smtClean="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147528" y="800457"/>
            <a:ext cx="7038579" cy="4496145"/>
          </a:xfrm>
        </p:spPr>
        <p:txBody>
          <a:bodyPr>
            <a:normAutofit/>
          </a:bodyPr>
          <a:lstStyle/>
          <a:p>
            <a:r>
              <a:rPr lang="en-US" dirty="0" smtClean="0"/>
              <a:t>The knowledge and skills that students acquire in my classes help to form the foundations for their careers and can positively impact their personal and professional lives forever. This fact brings much gratification and motivates me to learn more, in order to teach more—as I also learn from them. </a:t>
            </a:r>
          </a:p>
          <a:p>
            <a:r>
              <a:rPr lang="en-US" i="1" dirty="0" smtClean="0"/>
              <a:t>—Louis Smith, Houston Community College (TX)</a:t>
            </a:r>
            <a:endParaRPr lang="en-US" dirty="0" smtClean="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118822" y="798051"/>
            <a:ext cx="4702322" cy="4779309"/>
          </a:xfrm>
        </p:spPr>
        <p:txBody>
          <a:bodyPr>
            <a:normAutofit/>
          </a:bodyPr>
          <a:lstStyle/>
          <a:p>
            <a:r>
              <a:rPr lang="en-US" dirty="0" smtClean="0"/>
              <a:t>As a teacher and educator for more than 40 years, I can truly say that I am inspired by the scope of the influence of our work. When I see former students who are delighted to see me, I have to wonder how they are able to recognize me after so many years. This profession keeps me young at heart and in spirit. </a:t>
            </a:r>
          </a:p>
          <a:p>
            <a:r>
              <a:rPr lang="en-US" i="1" dirty="0" smtClean="0"/>
              <a:t>—Deanna Mercer, Huston-</a:t>
            </a:r>
            <a:r>
              <a:rPr lang="en-US" i="1" dirty="0" err="1" smtClean="0"/>
              <a:t>Tillotson</a:t>
            </a:r>
            <a:r>
              <a:rPr lang="en-US" i="1" dirty="0" smtClean="0"/>
              <a:t> University (TX)</a:t>
            </a:r>
            <a:r>
              <a:rPr lang="en-US" dirty="0" smtClean="0"/>
              <a:t> </a:t>
            </a:r>
            <a:endParaRPr lang="en-US" dirty="0"/>
          </a:p>
        </p:txBody>
      </p:sp>
      <p:pic>
        <p:nvPicPr>
          <p:cNvPr id="5" name="Picture 4" descr="albanytc_laye_don.jpg"/>
          <p:cNvPicPr>
            <a:picLocks noChangeAspect="1"/>
          </p:cNvPicPr>
          <p:nvPr/>
        </p:nvPicPr>
        <p:blipFill>
          <a:blip r:embed="rId2"/>
          <a:stretch>
            <a:fillRect/>
          </a:stretch>
        </p:blipFill>
        <p:spPr>
          <a:xfrm>
            <a:off x="309196" y="943929"/>
            <a:ext cx="3503664" cy="2627748"/>
          </a:xfrm>
          <a:prstGeom prst="round2DiagRect">
            <a:avLst>
              <a:gd name="adj1" fmla="val 16667"/>
              <a:gd name="adj2" fmla="val 0"/>
            </a:avLst>
          </a:prstGeom>
          <a:ln w="88900" cap="sq">
            <a:solidFill>
              <a:srgbClr val="FFFFFF"/>
            </a:solidFill>
            <a:miter lim="800000"/>
          </a:ln>
          <a:effectLst>
            <a:outerShdw blurRad="57785" algn="br" rotWithShape="0">
              <a:srgbClr val="000000">
                <a:alpha val="70000"/>
              </a:srgbClr>
            </a:outerShdw>
          </a:effectLst>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118822" y="798051"/>
            <a:ext cx="4702322" cy="4779309"/>
          </a:xfrm>
        </p:spPr>
        <p:txBody>
          <a:bodyPr>
            <a:normAutofit lnSpcReduction="10000"/>
          </a:bodyPr>
          <a:lstStyle/>
          <a:p>
            <a:r>
              <a:rPr lang="en-US" dirty="0" smtClean="0"/>
              <a:t>Miss no opportunity to teach is the premise upon which I operate. I am inspired, knowing that I can help students by making them aware of what it takes to be successful. Many students arrive on campus not understanding the "freshman to graduate" process. Enter the Registrar! </a:t>
            </a:r>
          </a:p>
          <a:p>
            <a:r>
              <a:rPr lang="en-US" i="1" dirty="0" smtClean="0"/>
              <a:t>—Earnestine Strickland, Huston-</a:t>
            </a:r>
            <a:r>
              <a:rPr lang="en-US" i="1" dirty="0" err="1" smtClean="0"/>
              <a:t>Tillotson</a:t>
            </a:r>
            <a:r>
              <a:rPr lang="en-US" i="1" dirty="0" smtClean="0"/>
              <a:t> University (TX)</a:t>
            </a:r>
            <a:endParaRPr lang="en-US" dirty="0" smtClean="0"/>
          </a:p>
          <a:p>
            <a:pPr algn="r">
              <a:buNone/>
            </a:pPr>
            <a:r>
              <a:rPr lang="en-US" dirty="0" smtClean="0"/>
              <a:t> </a:t>
            </a:r>
            <a:endParaRPr lang="en-US" dirty="0"/>
          </a:p>
        </p:txBody>
      </p:sp>
      <p:pic>
        <p:nvPicPr>
          <p:cNvPr id="5" name="Picture 4" descr="albanytc_laye_don.jpg"/>
          <p:cNvPicPr>
            <a:picLocks noChangeAspect="1"/>
          </p:cNvPicPr>
          <p:nvPr/>
        </p:nvPicPr>
        <p:blipFill>
          <a:blip r:embed="rId2"/>
          <a:stretch>
            <a:fillRect/>
          </a:stretch>
        </p:blipFill>
        <p:spPr>
          <a:xfrm>
            <a:off x="309196" y="943929"/>
            <a:ext cx="3503664" cy="2627748"/>
          </a:xfrm>
          <a:prstGeom prst="round2DiagRect">
            <a:avLst>
              <a:gd name="adj1" fmla="val 16667"/>
              <a:gd name="adj2" fmla="val 0"/>
            </a:avLst>
          </a:prstGeom>
          <a:ln w="88900" cap="sq">
            <a:solidFill>
              <a:srgbClr val="FFFFFF"/>
            </a:solidFill>
            <a:miter lim="800000"/>
          </a:ln>
          <a:effectLst>
            <a:outerShdw blurRad="57785" algn="br" rotWithShape="0">
              <a:srgbClr val="000000">
                <a:alpha val="70000"/>
              </a:srgbClr>
            </a:outerShdw>
          </a:effectLst>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118822" y="798051"/>
            <a:ext cx="4702322" cy="4779309"/>
          </a:xfrm>
        </p:spPr>
        <p:txBody>
          <a:bodyPr>
            <a:normAutofit/>
          </a:bodyPr>
          <a:lstStyle/>
          <a:p>
            <a:r>
              <a:rPr lang="en-US" dirty="0" smtClean="0"/>
              <a:t>As educators we have a moral and ethical obligation to provide learning and professional growth opportunities for our students, staff, and faculty. In doing so, we will create a society of more productive citizens. </a:t>
            </a:r>
          </a:p>
          <a:p>
            <a:r>
              <a:rPr lang="en-US" i="1" dirty="0" smtClean="0"/>
              <a:t>—Hillary Williams, Huston-</a:t>
            </a:r>
            <a:r>
              <a:rPr lang="en-US" i="1" dirty="0" err="1" smtClean="0"/>
              <a:t>Tillotson</a:t>
            </a:r>
            <a:r>
              <a:rPr lang="en-US" i="1" dirty="0" smtClean="0"/>
              <a:t> University (TX)</a:t>
            </a:r>
            <a:endParaRPr lang="en-US" dirty="0" smtClean="0"/>
          </a:p>
          <a:p>
            <a:pPr algn="r">
              <a:buNone/>
            </a:pPr>
            <a:r>
              <a:rPr lang="en-US" dirty="0" smtClean="0"/>
              <a:t> </a:t>
            </a:r>
            <a:endParaRPr lang="en-US" dirty="0"/>
          </a:p>
        </p:txBody>
      </p:sp>
      <p:pic>
        <p:nvPicPr>
          <p:cNvPr id="5" name="Picture 4" descr="albanytc_laye_don.jpg"/>
          <p:cNvPicPr>
            <a:picLocks noChangeAspect="1"/>
          </p:cNvPicPr>
          <p:nvPr/>
        </p:nvPicPr>
        <p:blipFill>
          <a:blip r:embed="rId2"/>
          <a:stretch>
            <a:fillRect/>
          </a:stretch>
        </p:blipFill>
        <p:spPr>
          <a:xfrm>
            <a:off x="309196" y="954878"/>
            <a:ext cx="3503664" cy="2627748"/>
          </a:xfrm>
          <a:prstGeom prst="round2DiagRect">
            <a:avLst>
              <a:gd name="adj1" fmla="val 16667"/>
              <a:gd name="adj2" fmla="val 0"/>
            </a:avLst>
          </a:prstGeom>
          <a:ln w="88900" cap="sq">
            <a:solidFill>
              <a:srgbClr val="FFFFFF"/>
            </a:solidFill>
            <a:miter lim="800000"/>
          </a:ln>
          <a:effectLst>
            <a:outerShdw blurRad="57785" algn="br" rotWithShape="0">
              <a:srgbClr val="000000">
                <a:alpha val="70000"/>
              </a:srgbClr>
            </a:outerShdw>
          </a:effectLst>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147528" y="800457"/>
            <a:ext cx="7038579" cy="4496145"/>
          </a:xfrm>
        </p:spPr>
        <p:txBody>
          <a:bodyPr>
            <a:normAutofit/>
          </a:bodyPr>
          <a:lstStyle/>
          <a:p>
            <a:r>
              <a:rPr lang="en-US" dirty="0" smtClean="0"/>
              <a:t>Educating nurses gives me the opportunity to instill enthusiasm for the profession and excellence in practice. By my example as a teacher and a nurse, I am presented this challenge with each new nursing class. It is extremely satisfying to watch a student emerge into a professional nurse. </a:t>
            </a:r>
          </a:p>
          <a:p>
            <a:r>
              <a:rPr lang="en-US" i="1" dirty="0" smtClean="0"/>
              <a:t>—Katherine Leonard, Harrisburg Area Community College (PA)</a:t>
            </a:r>
            <a:endParaRPr lang="en-US" dirty="0" smtClean="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118822" y="798051"/>
            <a:ext cx="4702322" cy="4779309"/>
          </a:xfrm>
        </p:spPr>
        <p:txBody>
          <a:bodyPr>
            <a:normAutofit/>
          </a:bodyPr>
          <a:lstStyle/>
          <a:p>
            <a:r>
              <a:rPr lang="en-US" dirty="0" smtClean="0"/>
              <a:t>Teaching is a way of investing in our culture. If we do it carefully, we just might contribute to something big. </a:t>
            </a:r>
          </a:p>
          <a:p>
            <a:r>
              <a:rPr lang="en-US" i="1" dirty="0" smtClean="0"/>
              <a:t>—Brent </a:t>
            </a:r>
            <a:r>
              <a:rPr lang="en-US" i="1" dirty="0" err="1" smtClean="0"/>
              <a:t>Goken</a:t>
            </a:r>
            <a:r>
              <a:rPr lang="en-US" i="1" dirty="0" smtClean="0"/>
              <a:t>, Illinois Central College</a:t>
            </a:r>
            <a:r>
              <a:rPr lang="en-US" dirty="0" smtClean="0"/>
              <a:t> </a:t>
            </a:r>
            <a:endParaRPr lang="en-US" dirty="0"/>
          </a:p>
        </p:txBody>
      </p:sp>
      <p:pic>
        <p:nvPicPr>
          <p:cNvPr id="5" name="Picture 4" descr="albanytc_laye_don.jpg"/>
          <p:cNvPicPr>
            <a:picLocks noChangeAspect="1"/>
          </p:cNvPicPr>
          <p:nvPr/>
        </p:nvPicPr>
        <p:blipFill>
          <a:blip r:embed="rId2"/>
          <a:stretch>
            <a:fillRect/>
          </a:stretch>
        </p:blipFill>
        <p:spPr>
          <a:xfrm>
            <a:off x="309196" y="943929"/>
            <a:ext cx="3503664" cy="2627748"/>
          </a:xfrm>
          <a:prstGeom prst="round2DiagRect">
            <a:avLst>
              <a:gd name="adj1" fmla="val 16667"/>
              <a:gd name="adj2" fmla="val 0"/>
            </a:avLst>
          </a:prstGeom>
          <a:ln w="88900" cap="sq">
            <a:solidFill>
              <a:srgbClr val="FFFFFF"/>
            </a:solidFill>
            <a:miter lim="800000"/>
          </a:ln>
          <a:effectLst>
            <a:outerShdw blurRad="57785" algn="br" rotWithShape="0">
              <a:srgbClr val="000000">
                <a:alpha val="70000"/>
              </a:srgbClr>
            </a:outerShdw>
          </a:effectLst>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118822" y="798051"/>
            <a:ext cx="4702322" cy="4779309"/>
          </a:xfrm>
        </p:spPr>
        <p:txBody>
          <a:bodyPr>
            <a:normAutofit fontScale="92500" lnSpcReduction="10000"/>
          </a:bodyPr>
          <a:lstStyle/>
          <a:p>
            <a:r>
              <a:rPr lang="en-US" dirty="0" smtClean="0"/>
              <a:t>Relationships are crucial to student success. Teachers must connect with students in order to inspire and encourage. Students must connect with each other to foster a supportive learning community. With time, each class becomes a family, full of shared trials and triumphs. The semester ends, but the relationships continue. This is community college at its best. </a:t>
            </a:r>
          </a:p>
          <a:p>
            <a:r>
              <a:rPr lang="en-US" i="1" dirty="0" smtClean="0"/>
              <a:t>—Sarah Parlier, Illinois Central College</a:t>
            </a:r>
            <a:endParaRPr lang="en-US" dirty="0" smtClean="0"/>
          </a:p>
          <a:p>
            <a:pPr algn="r">
              <a:buNone/>
            </a:pPr>
            <a:r>
              <a:rPr lang="en-US" dirty="0" smtClean="0"/>
              <a:t> </a:t>
            </a:r>
            <a:endParaRPr lang="en-US" dirty="0"/>
          </a:p>
        </p:txBody>
      </p:sp>
      <p:pic>
        <p:nvPicPr>
          <p:cNvPr id="5" name="Picture 4" descr="albanytc_laye_don.jpg"/>
          <p:cNvPicPr>
            <a:picLocks noChangeAspect="1"/>
          </p:cNvPicPr>
          <p:nvPr/>
        </p:nvPicPr>
        <p:blipFill>
          <a:blip r:embed="rId2"/>
          <a:stretch>
            <a:fillRect/>
          </a:stretch>
        </p:blipFill>
        <p:spPr>
          <a:xfrm>
            <a:off x="416015" y="943929"/>
            <a:ext cx="3290025" cy="2627748"/>
          </a:xfrm>
          <a:prstGeom prst="round2DiagRect">
            <a:avLst>
              <a:gd name="adj1" fmla="val 16667"/>
              <a:gd name="adj2" fmla="val 0"/>
            </a:avLst>
          </a:prstGeom>
          <a:ln w="88900" cap="sq">
            <a:solidFill>
              <a:srgbClr val="FFFFFF"/>
            </a:solidFill>
            <a:miter lim="800000"/>
          </a:ln>
          <a:effectLst>
            <a:outerShdw blurRad="57785" algn="br" rotWithShape="0">
              <a:srgbClr val="000000">
                <a:alpha val="70000"/>
              </a:srgbClr>
            </a:outerShdw>
          </a:effectLst>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118822" y="798051"/>
            <a:ext cx="4702322" cy="4779309"/>
          </a:xfrm>
        </p:spPr>
        <p:txBody>
          <a:bodyPr>
            <a:normAutofit/>
          </a:bodyPr>
          <a:lstStyle/>
          <a:p>
            <a:r>
              <a:rPr lang="en-US" dirty="0" smtClean="0"/>
              <a:t>My privilege is to create exciting active-learning environments that challenge my students and myself to explore new concepts and new ideas. To witness students come alive, working with their new knowledge and skills and realizing their potential is the joy of being a teacher.</a:t>
            </a:r>
          </a:p>
          <a:p>
            <a:r>
              <a:rPr lang="en-US" i="1" dirty="0" smtClean="0"/>
              <a:t>—Paul Forage, Indian River State </a:t>
            </a:r>
            <a:br>
              <a:rPr lang="en-US" i="1" dirty="0" smtClean="0"/>
            </a:br>
            <a:r>
              <a:rPr lang="en-US" i="1" dirty="0" smtClean="0"/>
              <a:t>College (FL)</a:t>
            </a:r>
            <a:r>
              <a:rPr lang="en-US" dirty="0" smtClean="0"/>
              <a:t> </a:t>
            </a:r>
            <a:endParaRPr lang="en-US" dirty="0"/>
          </a:p>
        </p:txBody>
      </p:sp>
      <p:pic>
        <p:nvPicPr>
          <p:cNvPr id="5" name="Picture 4" descr="albanytc_laye_don.jpg"/>
          <p:cNvPicPr>
            <a:picLocks noChangeAspect="1"/>
          </p:cNvPicPr>
          <p:nvPr/>
        </p:nvPicPr>
        <p:blipFill>
          <a:blip r:embed="rId2"/>
          <a:stretch>
            <a:fillRect/>
          </a:stretch>
        </p:blipFill>
        <p:spPr>
          <a:xfrm>
            <a:off x="347969" y="943929"/>
            <a:ext cx="3426118" cy="2627748"/>
          </a:xfrm>
          <a:prstGeom prst="round2DiagRect">
            <a:avLst>
              <a:gd name="adj1" fmla="val 16667"/>
              <a:gd name="adj2" fmla="val 0"/>
            </a:avLst>
          </a:prstGeom>
          <a:ln w="88900" cap="sq">
            <a:solidFill>
              <a:srgbClr val="FFFFFF"/>
            </a:solidFill>
            <a:miter lim="800000"/>
          </a:ln>
          <a:effectLst>
            <a:outerShdw blurRad="57785" algn="br" rotWithShape="0">
              <a:srgbClr val="000000">
                <a:alpha val="70000"/>
              </a:srgbClr>
            </a:outerShdw>
          </a:effectLst>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118822" y="798051"/>
            <a:ext cx="4702322" cy="4779309"/>
          </a:xfrm>
        </p:spPr>
        <p:txBody>
          <a:bodyPr>
            <a:normAutofit/>
          </a:bodyPr>
          <a:lstStyle/>
          <a:p>
            <a:r>
              <a:rPr lang="en-US" dirty="0" smtClean="0"/>
              <a:t>I left industry to become a teacher. My career has been a journey of discovering what teaching really is and what it is not. Everyday becomes another lesson in which I am the student. Through it all, I have found that teaching is about one human soul taking time to engage, encourage, and challenge another human soul to grow. </a:t>
            </a:r>
          </a:p>
          <a:p>
            <a:r>
              <a:rPr lang="en-US" i="1" dirty="0" smtClean="0"/>
              <a:t>—Neil Peterson, Iowa Central Community College</a:t>
            </a:r>
            <a:r>
              <a:rPr lang="en-US" dirty="0" smtClean="0"/>
              <a:t> </a:t>
            </a:r>
            <a:endParaRPr lang="en-US" dirty="0"/>
          </a:p>
        </p:txBody>
      </p:sp>
      <p:pic>
        <p:nvPicPr>
          <p:cNvPr id="5" name="Picture 4" descr="albanytc_laye_don.jpg"/>
          <p:cNvPicPr>
            <a:picLocks noChangeAspect="1"/>
          </p:cNvPicPr>
          <p:nvPr/>
        </p:nvPicPr>
        <p:blipFill>
          <a:blip r:embed="rId2"/>
          <a:stretch>
            <a:fillRect/>
          </a:stretch>
        </p:blipFill>
        <p:spPr>
          <a:xfrm>
            <a:off x="309196" y="1085049"/>
            <a:ext cx="3503664" cy="2345508"/>
          </a:xfrm>
          <a:prstGeom prst="round2DiagRect">
            <a:avLst>
              <a:gd name="adj1" fmla="val 16667"/>
              <a:gd name="adj2" fmla="val 0"/>
            </a:avLst>
          </a:prstGeom>
          <a:ln w="88900" cap="sq">
            <a:solidFill>
              <a:srgbClr val="FFFFFF"/>
            </a:solidFill>
            <a:miter lim="800000"/>
          </a:ln>
          <a:effectLst>
            <a:outerShdw blurRad="57785" algn="br" rotWithShape="0">
              <a:srgbClr val="000000">
                <a:alpha val="70000"/>
              </a:srgbClr>
            </a:outerShdw>
          </a:effectLst>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147528" y="800457"/>
            <a:ext cx="7038579" cy="4496145"/>
          </a:xfrm>
        </p:spPr>
        <p:txBody>
          <a:bodyPr>
            <a:normAutofit/>
          </a:bodyPr>
          <a:lstStyle/>
          <a:p>
            <a:r>
              <a:rPr lang="en-US" dirty="0" smtClean="0"/>
              <a:t>I was blessed to have teachers who believed in me. They didn't just teach content. They motivated and challenged me to be my best, to think critically, and to open my mind to new possibilities. They inspired me, and above all, they cared. That is the legacy I hope to pass on to my students, as well. </a:t>
            </a:r>
          </a:p>
          <a:p>
            <a:r>
              <a:rPr lang="en-US" i="1" dirty="0" smtClean="0"/>
              <a:t>—Amy Simpson, Iowa Central Community College</a:t>
            </a:r>
            <a:endParaRPr lang="en-US" dirty="0" smtClean="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3282356" y="798051"/>
            <a:ext cx="5538788" cy="4779309"/>
          </a:xfrm>
        </p:spPr>
        <p:txBody>
          <a:bodyPr>
            <a:normAutofit/>
          </a:bodyPr>
          <a:lstStyle/>
          <a:p>
            <a:r>
              <a:rPr lang="en-US" dirty="0" smtClean="0"/>
              <a:t>Successful teaching, like dentistry, is the result of teamwork. Together we work toward a common goal, a quality education for our students. </a:t>
            </a:r>
          </a:p>
          <a:p>
            <a:r>
              <a:rPr lang="en-US" i="1" dirty="0" smtClean="0"/>
              <a:t>—Mary Thompson, Iowa Central Community College </a:t>
            </a:r>
            <a:endParaRPr lang="en-US" dirty="0" smtClean="0"/>
          </a:p>
          <a:p>
            <a:pPr algn="r">
              <a:buNone/>
            </a:pPr>
            <a:r>
              <a:rPr lang="en-US" dirty="0" smtClean="0"/>
              <a:t> </a:t>
            </a:r>
            <a:endParaRPr lang="en-US" dirty="0"/>
          </a:p>
        </p:txBody>
      </p:sp>
      <p:pic>
        <p:nvPicPr>
          <p:cNvPr id="5" name="Picture 4" descr="albanytc_laye_don.jpg"/>
          <p:cNvPicPr>
            <a:picLocks noChangeAspect="1"/>
          </p:cNvPicPr>
          <p:nvPr/>
        </p:nvPicPr>
        <p:blipFill>
          <a:blip r:embed="rId2"/>
          <a:stretch>
            <a:fillRect/>
          </a:stretch>
        </p:blipFill>
        <p:spPr>
          <a:xfrm>
            <a:off x="1166729" y="943929"/>
            <a:ext cx="1788597" cy="2627748"/>
          </a:xfrm>
          <a:prstGeom prst="round2DiagRect">
            <a:avLst>
              <a:gd name="adj1" fmla="val 16667"/>
              <a:gd name="adj2" fmla="val 0"/>
            </a:avLst>
          </a:prstGeom>
          <a:ln w="88900" cap="sq">
            <a:solidFill>
              <a:srgbClr val="FFFFFF"/>
            </a:solidFill>
            <a:miter lim="800000"/>
          </a:ln>
          <a:effectLst>
            <a:outerShdw blurRad="57785" algn="br" rotWithShape="0">
              <a:srgbClr val="000000">
                <a:alpha val="70000"/>
              </a:srgbClr>
            </a:outerShdw>
          </a:effectLst>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527816" y="800458"/>
            <a:ext cx="8148160" cy="3528958"/>
          </a:xfrm>
        </p:spPr>
        <p:txBody>
          <a:bodyPr>
            <a:normAutofit fontScale="85000" lnSpcReduction="10000"/>
          </a:bodyPr>
          <a:lstStyle/>
          <a:p>
            <a:r>
              <a:rPr lang="en-US" dirty="0" smtClean="0"/>
              <a:t>Most of my students are majoring in a health-related field. This makes teaching these students easy and exciting because they are highly motivated and see the relevance of these topics to their field of study. That is how I approach teaching, to make the subject matter relevant, interesting, and understandable for my students. Focusing on my students, their goals and learning needs, always comes first. Community college students are very diverse and bring a multitude of experiences and strengths to the classroom. Does the educational experience get any better than this? (I say no!)</a:t>
            </a:r>
          </a:p>
          <a:p>
            <a:r>
              <a:rPr lang="en-US" i="1" dirty="0" smtClean="0"/>
              <a:t>—Tamara </a:t>
            </a:r>
            <a:r>
              <a:rPr lang="en-US" i="1" dirty="0" err="1" smtClean="0"/>
              <a:t>Donney</a:t>
            </a:r>
            <a:r>
              <a:rPr lang="en-US" i="1" dirty="0" smtClean="0"/>
              <a:t>, Iowa Western Community College</a:t>
            </a:r>
            <a:endParaRPr lang="en-US" dirty="0" smtClean="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147528" y="800457"/>
            <a:ext cx="7038579" cy="4496145"/>
          </a:xfrm>
        </p:spPr>
        <p:txBody>
          <a:bodyPr>
            <a:normAutofit/>
          </a:bodyPr>
          <a:lstStyle/>
          <a:p>
            <a:r>
              <a:rPr lang="en-US" dirty="0" smtClean="0"/>
              <a:t>Teaching provides the opportunity to go to work each day and do something I truly enjoy. Each semester begins with a new group of students, a new set of challenges, and every class represents an endless array of possibilities for both myself and my students in our quest for knowledge. </a:t>
            </a:r>
          </a:p>
          <a:p>
            <a:r>
              <a:rPr lang="en-US" i="1" dirty="0" smtClean="0"/>
              <a:t>—Chuck Smith, Iowa Western Community College </a:t>
            </a:r>
            <a:endParaRPr lang="en-US" dirty="0" smtClean="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147528" y="800457"/>
            <a:ext cx="7038579" cy="4496145"/>
          </a:xfrm>
        </p:spPr>
        <p:txBody>
          <a:bodyPr>
            <a:normAutofit/>
          </a:bodyPr>
          <a:lstStyle/>
          <a:p>
            <a:r>
              <a:rPr lang="en-US" dirty="0" smtClean="0"/>
              <a:t>While climbing the corporate ladder a number of years ago, I agreed to teach a college course. Little did I know that I would discover my true passion. </a:t>
            </a:r>
          </a:p>
          <a:p>
            <a:r>
              <a:rPr lang="en-US" i="1" dirty="0" smtClean="0"/>
              <a:t>—Laura Pannell, Itawamba Community College (MS)</a:t>
            </a:r>
            <a:endParaRPr lang="en-US" dirty="0" smtClean="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118822" y="798051"/>
            <a:ext cx="4702322" cy="4779309"/>
          </a:xfrm>
        </p:spPr>
        <p:txBody>
          <a:bodyPr>
            <a:normAutofit fontScale="92500"/>
          </a:bodyPr>
          <a:lstStyle/>
          <a:p>
            <a:r>
              <a:rPr lang="en-US" dirty="0" smtClean="0"/>
              <a:t>Ida V. Moffett once said that a good nurse is caring in her heart, well educated, and skillful with her hands. I graduated in May 2009, from the Ida V. Moffett School of Nursing at </a:t>
            </a:r>
            <a:r>
              <a:rPr lang="en-US" dirty="0" err="1" smtClean="0"/>
              <a:t>Samford</a:t>
            </a:r>
            <a:r>
              <a:rPr lang="en-US" dirty="0" smtClean="0"/>
              <a:t> University, in Birmingham (AL), with a Doctor of Nursing Practice, at the age of 53. You never get too old to learn! </a:t>
            </a:r>
          </a:p>
          <a:p>
            <a:r>
              <a:rPr lang="en-US" i="1" dirty="0" smtClean="0"/>
              <a:t>—Donna Williams, Itawamba Community College (MS)</a:t>
            </a:r>
            <a:endParaRPr lang="en-US" dirty="0" smtClean="0"/>
          </a:p>
          <a:p>
            <a:pPr algn="r">
              <a:buNone/>
            </a:pPr>
            <a:r>
              <a:rPr lang="en-US" dirty="0" smtClean="0"/>
              <a:t> </a:t>
            </a:r>
            <a:endParaRPr lang="en-US" dirty="0"/>
          </a:p>
        </p:txBody>
      </p:sp>
      <p:pic>
        <p:nvPicPr>
          <p:cNvPr id="5" name="Picture 4" descr="albanytc_laye_don.jpg"/>
          <p:cNvPicPr>
            <a:picLocks noChangeAspect="1"/>
          </p:cNvPicPr>
          <p:nvPr/>
        </p:nvPicPr>
        <p:blipFill>
          <a:blip r:embed="rId2"/>
          <a:stretch>
            <a:fillRect/>
          </a:stretch>
        </p:blipFill>
        <p:spPr>
          <a:xfrm>
            <a:off x="309196" y="943929"/>
            <a:ext cx="3503664" cy="2627748"/>
          </a:xfrm>
          <a:prstGeom prst="round2DiagRect">
            <a:avLst>
              <a:gd name="adj1" fmla="val 16667"/>
              <a:gd name="adj2" fmla="val 0"/>
            </a:avLst>
          </a:prstGeom>
          <a:ln w="88900" cap="sq">
            <a:solidFill>
              <a:srgbClr val="FFFFFF"/>
            </a:solidFill>
            <a:miter lim="800000"/>
          </a:ln>
          <a:effectLst>
            <a:outerShdw blurRad="57785" algn="br" rotWithShape="0">
              <a:srgbClr val="000000">
                <a:alpha val="70000"/>
              </a:srgbClr>
            </a:outerShdw>
          </a:effectLst>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147528" y="800457"/>
            <a:ext cx="7038579" cy="4496145"/>
          </a:xfrm>
        </p:spPr>
        <p:txBody>
          <a:bodyPr>
            <a:normAutofit/>
          </a:bodyPr>
          <a:lstStyle/>
          <a:p>
            <a:r>
              <a:rPr lang="en-US" dirty="0" smtClean="0"/>
              <a:t>There is no one person more responsible for student success than the other. It is only through creating an atmosphere of open communication among all instructors that student achievement can be maximized. We must listen to our students and to one another. </a:t>
            </a:r>
          </a:p>
          <a:p>
            <a:r>
              <a:rPr lang="en-US" i="1" dirty="0" smtClean="0"/>
              <a:t>—Elizabeth Holmes, Harford Community College (MD)</a:t>
            </a:r>
            <a:endParaRPr lang="en-US" dirty="0" smtClean="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118822" y="798051"/>
            <a:ext cx="4702322" cy="4779309"/>
          </a:xfrm>
        </p:spPr>
        <p:txBody>
          <a:bodyPr>
            <a:normAutofit/>
          </a:bodyPr>
          <a:lstStyle/>
          <a:p>
            <a:r>
              <a:rPr lang="en-US" dirty="0" smtClean="0"/>
              <a:t>One of my favorite sayings describes how I see my work: "I am a professional that decided to become a teacher, not a teacher trying to be a professional.” I live by this. </a:t>
            </a:r>
          </a:p>
          <a:p>
            <a:r>
              <a:rPr lang="en-US" i="1" dirty="0" smtClean="0"/>
              <a:t>—Charles Jones, Ivy Tech Community College–Wabash Valley (IN)</a:t>
            </a:r>
            <a:endParaRPr lang="en-US" dirty="0" smtClean="0"/>
          </a:p>
          <a:p>
            <a:pPr algn="r">
              <a:buNone/>
            </a:pPr>
            <a:r>
              <a:rPr lang="en-US" dirty="0" smtClean="0"/>
              <a:t> </a:t>
            </a:r>
            <a:endParaRPr lang="en-US" dirty="0"/>
          </a:p>
        </p:txBody>
      </p:sp>
      <p:pic>
        <p:nvPicPr>
          <p:cNvPr id="5" name="Picture 4" descr="albanytc_laye_don.jpg"/>
          <p:cNvPicPr>
            <a:picLocks noChangeAspect="1"/>
          </p:cNvPicPr>
          <p:nvPr/>
        </p:nvPicPr>
        <p:blipFill>
          <a:blip r:embed="rId2"/>
          <a:stretch>
            <a:fillRect/>
          </a:stretch>
        </p:blipFill>
        <p:spPr>
          <a:xfrm>
            <a:off x="309196" y="1089915"/>
            <a:ext cx="3503664" cy="2335776"/>
          </a:xfrm>
          <a:prstGeom prst="round2DiagRect">
            <a:avLst>
              <a:gd name="adj1" fmla="val 16667"/>
              <a:gd name="adj2" fmla="val 0"/>
            </a:avLst>
          </a:prstGeom>
          <a:ln w="88900" cap="sq">
            <a:solidFill>
              <a:srgbClr val="FFFFFF"/>
            </a:solidFill>
            <a:miter lim="800000"/>
          </a:ln>
          <a:effectLst>
            <a:outerShdw blurRad="57785" algn="br" rotWithShape="0">
              <a:srgbClr val="000000">
                <a:alpha val="70000"/>
              </a:srgbClr>
            </a:outerShdw>
          </a:effectLst>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118822" y="798051"/>
            <a:ext cx="4702322" cy="4779309"/>
          </a:xfrm>
        </p:spPr>
        <p:txBody>
          <a:bodyPr>
            <a:normAutofit/>
          </a:bodyPr>
          <a:lstStyle/>
          <a:p>
            <a:r>
              <a:rPr lang="en-US" dirty="0" smtClean="0"/>
              <a:t>Sidney Smith, a 19th century British cleric once said, “The real object of education is to give… resources that will endure as long as life endures; habits that time will ameliorate, not destroy; occupations that will render sickness tolerable, solitude pleasant, age venerable, life more dignified and useful, and death less terrible.”</a:t>
            </a:r>
          </a:p>
          <a:p>
            <a:r>
              <a:rPr lang="en-US" i="1" dirty="0" smtClean="0"/>
              <a:t>—James </a:t>
            </a:r>
            <a:r>
              <a:rPr lang="en-US" i="1" dirty="0" err="1" smtClean="0"/>
              <a:t>Boldman</a:t>
            </a:r>
            <a:r>
              <a:rPr lang="en-US" i="1" dirty="0" smtClean="0"/>
              <a:t>, III, Ivy Tech Community College/Southwest (IN)</a:t>
            </a:r>
            <a:endParaRPr lang="en-US" dirty="0" smtClean="0"/>
          </a:p>
        </p:txBody>
      </p:sp>
      <p:pic>
        <p:nvPicPr>
          <p:cNvPr id="5" name="Picture 4" descr="albanytc_laye_don.jpg"/>
          <p:cNvPicPr>
            <a:picLocks noChangeAspect="1"/>
          </p:cNvPicPr>
          <p:nvPr/>
        </p:nvPicPr>
        <p:blipFill>
          <a:blip r:embed="rId2"/>
          <a:stretch>
            <a:fillRect/>
          </a:stretch>
        </p:blipFill>
        <p:spPr>
          <a:xfrm>
            <a:off x="347969" y="973009"/>
            <a:ext cx="3426118" cy="2569588"/>
          </a:xfrm>
          <a:prstGeom prst="round2DiagRect">
            <a:avLst>
              <a:gd name="adj1" fmla="val 16667"/>
              <a:gd name="adj2" fmla="val 0"/>
            </a:avLst>
          </a:prstGeom>
          <a:ln w="88900" cap="sq">
            <a:solidFill>
              <a:srgbClr val="FFFFFF"/>
            </a:solidFill>
            <a:miter lim="800000"/>
          </a:ln>
          <a:effectLst>
            <a:outerShdw blurRad="57785" algn="br" rotWithShape="0">
              <a:srgbClr val="000000">
                <a:alpha val="70000"/>
              </a:srgbClr>
            </a:outerShdw>
          </a:effectLst>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118822" y="798051"/>
            <a:ext cx="4702322" cy="4779309"/>
          </a:xfrm>
        </p:spPr>
        <p:txBody>
          <a:bodyPr>
            <a:normAutofit/>
          </a:bodyPr>
          <a:lstStyle/>
          <a:p>
            <a:r>
              <a:rPr lang="en-US" dirty="0" smtClean="0"/>
              <a:t>I’m inspired by students who have the courage to enter a learning environment with a willingness to grow. The partnership that is created becomes a powerful force that expands beyond perceived limitations and ignites the world with hope. It is through these noble efforts that a life is made better, and a world is changed.</a:t>
            </a:r>
          </a:p>
          <a:p>
            <a:r>
              <a:rPr lang="en-US" i="1" dirty="0" smtClean="0"/>
              <a:t>—Scott </a:t>
            </a:r>
            <a:r>
              <a:rPr lang="en-US" i="1" dirty="0" err="1" smtClean="0"/>
              <a:t>O'Daniel</a:t>
            </a:r>
            <a:r>
              <a:rPr lang="en-US" i="1" dirty="0" smtClean="0"/>
              <a:t>, Ivy Tech Community College/Southwest (IN)</a:t>
            </a:r>
            <a:endParaRPr lang="en-US" dirty="0" smtClean="0"/>
          </a:p>
        </p:txBody>
      </p:sp>
      <p:pic>
        <p:nvPicPr>
          <p:cNvPr id="5" name="Picture 4" descr="albanytc_laye_don.jpg"/>
          <p:cNvPicPr>
            <a:picLocks noChangeAspect="1"/>
          </p:cNvPicPr>
          <p:nvPr/>
        </p:nvPicPr>
        <p:blipFill>
          <a:blip r:embed="rId2"/>
          <a:stretch>
            <a:fillRect/>
          </a:stretch>
        </p:blipFill>
        <p:spPr>
          <a:xfrm>
            <a:off x="347969" y="973009"/>
            <a:ext cx="3426118" cy="2569588"/>
          </a:xfrm>
          <a:prstGeom prst="round2DiagRect">
            <a:avLst>
              <a:gd name="adj1" fmla="val 16667"/>
              <a:gd name="adj2" fmla="val 0"/>
            </a:avLst>
          </a:prstGeom>
          <a:ln w="88900" cap="sq">
            <a:solidFill>
              <a:srgbClr val="FFFFFF"/>
            </a:solidFill>
            <a:miter lim="800000"/>
          </a:ln>
          <a:effectLst>
            <a:outerShdw blurRad="57785" algn="br" rotWithShape="0">
              <a:srgbClr val="000000">
                <a:alpha val="70000"/>
              </a:srgbClr>
            </a:outerShdw>
          </a:effectLst>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118822" y="798051"/>
            <a:ext cx="4702322" cy="4779309"/>
          </a:xfrm>
        </p:spPr>
        <p:txBody>
          <a:bodyPr>
            <a:normAutofit fontScale="92500"/>
          </a:bodyPr>
          <a:lstStyle/>
          <a:p>
            <a:r>
              <a:rPr lang="en-US" dirty="0" smtClean="0"/>
              <a:t>How students perceive themselves is critical. Many come to college burdened by skill gaps and self-doubt. An instructor who recognizes strengths and warmly mentors students toward excellence can open hearts and spark determination to live up to the expectations of those who believe in him. </a:t>
            </a:r>
          </a:p>
          <a:p>
            <a:r>
              <a:rPr lang="en-US" i="1" dirty="0" smtClean="0"/>
              <a:t>—Ted Miller, Jackson Community College (MI)</a:t>
            </a:r>
            <a:endParaRPr lang="en-US" dirty="0" smtClean="0"/>
          </a:p>
          <a:p>
            <a:pPr algn="r">
              <a:buNone/>
            </a:pPr>
            <a:r>
              <a:rPr lang="en-US" dirty="0" smtClean="0"/>
              <a:t> </a:t>
            </a:r>
            <a:endParaRPr lang="en-US" dirty="0"/>
          </a:p>
        </p:txBody>
      </p:sp>
      <p:pic>
        <p:nvPicPr>
          <p:cNvPr id="5" name="Picture 4" descr="albanytc_laye_don.jpg"/>
          <p:cNvPicPr>
            <a:picLocks noChangeAspect="1"/>
          </p:cNvPicPr>
          <p:nvPr/>
        </p:nvPicPr>
        <p:blipFill>
          <a:blip r:embed="rId2"/>
          <a:stretch>
            <a:fillRect/>
          </a:stretch>
        </p:blipFill>
        <p:spPr>
          <a:xfrm>
            <a:off x="309196" y="1089915"/>
            <a:ext cx="3503664" cy="2335776"/>
          </a:xfrm>
          <a:prstGeom prst="round2DiagRect">
            <a:avLst>
              <a:gd name="adj1" fmla="val 16667"/>
              <a:gd name="adj2" fmla="val 0"/>
            </a:avLst>
          </a:prstGeom>
          <a:ln w="88900" cap="sq">
            <a:solidFill>
              <a:srgbClr val="FFFFFF"/>
            </a:solidFill>
            <a:miter lim="800000"/>
          </a:ln>
          <a:effectLst>
            <a:outerShdw blurRad="57785" algn="br" rotWithShape="0">
              <a:srgbClr val="000000">
                <a:alpha val="70000"/>
              </a:srgbClr>
            </a:outerShdw>
          </a:effectLst>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3983361" y="800457"/>
            <a:ext cx="4202746" cy="4496145"/>
          </a:xfrm>
        </p:spPr>
        <p:txBody>
          <a:bodyPr>
            <a:normAutofit/>
          </a:bodyPr>
          <a:lstStyle/>
          <a:p>
            <a:r>
              <a:rPr lang="en-US" dirty="0" smtClean="0"/>
              <a:t>Professional development gives faculty the opportunity to be the extraordinary teachers and educators they always dreamed of being. Your colleagues will notice; more importantly, so will your students. </a:t>
            </a:r>
          </a:p>
          <a:p>
            <a:r>
              <a:rPr lang="en-US" i="1" dirty="0" smtClean="0"/>
              <a:t>—Tom Bell, John A. Logan College (IL)</a:t>
            </a:r>
            <a:endParaRPr lang="en-US" dirty="0" smtClean="0"/>
          </a:p>
        </p:txBody>
      </p:sp>
      <p:pic>
        <p:nvPicPr>
          <p:cNvPr id="3" name="Picture 2" descr="albanytc_laye_don.jpg"/>
          <p:cNvPicPr>
            <a:picLocks noChangeAspect="1"/>
          </p:cNvPicPr>
          <p:nvPr/>
        </p:nvPicPr>
        <p:blipFill>
          <a:blip r:embed="rId2"/>
          <a:stretch>
            <a:fillRect/>
          </a:stretch>
        </p:blipFill>
        <p:spPr>
          <a:xfrm>
            <a:off x="309196" y="1089915"/>
            <a:ext cx="3503664" cy="2335776"/>
          </a:xfrm>
          <a:prstGeom prst="round2DiagRect">
            <a:avLst>
              <a:gd name="adj1" fmla="val 16667"/>
              <a:gd name="adj2" fmla="val 0"/>
            </a:avLst>
          </a:prstGeom>
          <a:ln w="88900" cap="sq">
            <a:solidFill>
              <a:srgbClr val="FFFFFF"/>
            </a:solidFill>
            <a:miter lim="800000"/>
          </a:ln>
          <a:effectLst>
            <a:outerShdw blurRad="57785" algn="br" rotWithShape="0">
              <a:srgbClr val="000000">
                <a:alpha val="70000"/>
              </a:srgbClr>
            </a:outerShdw>
          </a:effectLst>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118822" y="798051"/>
            <a:ext cx="4702322" cy="4779309"/>
          </a:xfrm>
        </p:spPr>
        <p:txBody>
          <a:bodyPr>
            <a:normAutofit lnSpcReduction="10000"/>
          </a:bodyPr>
          <a:lstStyle/>
          <a:p>
            <a:r>
              <a:rPr lang="en-US" dirty="0" smtClean="0"/>
              <a:t>One of the greatest duties I have as a faculty developer in a community college is to make sure adjunct faculty are integrated into the learning culture of the college. For many students, adjuncts are the face of the institution, and it is crucial that they receive the training, support, and respect afforded other faculty. </a:t>
            </a:r>
          </a:p>
          <a:p>
            <a:r>
              <a:rPr lang="en-US" i="1" dirty="0" smtClean="0"/>
              <a:t>—Rick Burkett, John A. Logan College (IL)</a:t>
            </a:r>
            <a:endParaRPr lang="en-US" dirty="0" smtClean="0"/>
          </a:p>
          <a:p>
            <a:pPr algn="r">
              <a:buNone/>
            </a:pPr>
            <a:r>
              <a:rPr lang="en-US" dirty="0" smtClean="0"/>
              <a:t> </a:t>
            </a:r>
            <a:endParaRPr lang="en-US" dirty="0"/>
          </a:p>
        </p:txBody>
      </p:sp>
      <p:pic>
        <p:nvPicPr>
          <p:cNvPr id="5" name="Picture 4" descr="albanytc_laye_don.jpg"/>
          <p:cNvPicPr>
            <a:picLocks noChangeAspect="1"/>
          </p:cNvPicPr>
          <p:nvPr/>
        </p:nvPicPr>
        <p:blipFill>
          <a:blip r:embed="rId2"/>
          <a:stretch>
            <a:fillRect/>
          </a:stretch>
        </p:blipFill>
        <p:spPr>
          <a:xfrm>
            <a:off x="309196" y="1089915"/>
            <a:ext cx="3503664" cy="2335776"/>
          </a:xfrm>
          <a:prstGeom prst="round2DiagRect">
            <a:avLst>
              <a:gd name="adj1" fmla="val 16667"/>
              <a:gd name="adj2" fmla="val 0"/>
            </a:avLst>
          </a:prstGeom>
          <a:ln w="88900" cap="sq">
            <a:solidFill>
              <a:srgbClr val="FFFFFF"/>
            </a:solidFill>
            <a:miter lim="800000"/>
          </a:ln>
          <a:effectLst>
            <a:outerShdw blurRad="57785" algn="br" rotWithShape="0">
              <a:srgbClr val="000000">
                <a:alpha val="70000"/>
              </a:srgbClr>
            </a:outerShdw>
          </a:effectLst>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147528" y="800457"/>
            <a:ext cx="7038579" cy="4496145"/>
          </a:xfrm>
        </p:spPr>
        <p:txBody>
          <a:bodyPr>
            <a:normAutofit/>
          </a:bodyPr>
          <a:lstStyle/>
          <a:p>
            <a:r>
              <a:rPr lang="en-US" dirty="0" smtClean="0"/>
              <a:t>Teaching is learning new things all the time and learning is inspiring and fun. What more could a person possibly ask for! Students and colleagues motivate me by their curiosity and their wonderful questions and observations. Words of wisdom? Stay fresh by always searching for new ways of teaching. </a:t>
            </a:r>
          </a:p>
          <a:p>
            <a:r>
              <a:rPr lang="en-US" i="1" dirty="0" smtClean="0"/>
              <a:t>—Perry </a:t>
            </a:r>
            <a:r>
              <a:rPr lang="en-US" i="1" dirty="0" err="1" smtClean="0"/>
              <a:t>Knop</a:t>
            </a:r>
            <a:r>
              <a:rPr lang="en-US" i="1" dirty="0" smtClean="0"/>
              <a:t>, John A. Logan College (IL)</a:t>
            </a:r>
            <a:endParaRPr lang="en-US" dirty="0" smtClean="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147528" y="800457"/>
            <a:ext cx="7038579" cy="4496145"/>
          </a:xfrm>
        </p:spPr>
        <p:txBody>
          <a:bodyPr>
            <a:normAutofit/>
          </a:bodyPr>
          <a:lstStyle/>
          <a:p>
            <a:r>
              <a:rPr lang="en-US" dirty="0" smtClean="0"/>
              <a:t>I have learned that you cannot go into serving others with a preconceived objective. The best approach is to learn the needs and expectations of those you are serving and adapt to meet them. </a:t>
            </a:r>
          </a:p>
          <a:p>
            <a:r>
              <a:rPr lang="en-US" i="1" dirty="0" smtClean="0"/>
              <a:t>—Phillip Lane, John A. Logan College (IL)</a:t>
            </a:r>
            <a:endParaRPr lang="en-US" dirty="0" smtClean="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118822" y="798051"/>
            <a:ext cx="4702322" cy="4779309"/>
          </a:xfrm>
        </p:spPr>
        <p:txBody>
          <a:bodyPr>
            <a:normAutofit/>
          </a:bodyPr>
          <a:lstStyle/>
          <a:p>
            <a:r>
              <a:rPr lang="en-US" dirty="0" smtClean="0"/>
              <a:t>It’s easy to help the enthusiastic student, but you have to be willing to do a little extra to assist those less forthcoming. Surveying student needs and wants is only a slight inconvenience, especially considering the return on investment. </a:t>
            </a:r>
          </a:p>
          <a:p>
            <a:r>
              <a:rPr lang="en-US" i="1" dirty="0" smtClean="0"/>
              <a:t>—Steve McLaughlin, John A. Logan </a:t>
            </a:r>
            <a:br>
              <a:rPr lang="en-US" i="1" dirty="0" smtClean="0"/>
            </a:br>
            <a:r>
              <a:rPr lang="en-US" i="1" dirty="0" smtClean="0"/>
              <a:t>College (IL)</a:t>
            </a:r>
            <a:endParaRPr lang="en-US" dirty="0" smtClean="0"/>
          </a:p>
          <a:p>
            <a:pPr algn="r">
              <a:buNone/>
            </a:pPr>
            <a:r>
              <a:rPr lang="en-US" dirty="0" smtClean="0"/>
              <a:t> </a:t>
            </a:r>
            <a:endParaRPr lang="en-US" dirty="0"/>
          </a:p>
        </p:txBody>
      </p:sp>
      <p:pic>
        <p:nvPicPr>
          <p:cNvPr id="5" name="Picture 4" descr="albanytc_laye_don.jpg"/>
          <p:cNvPicPr>
            <a:picLocks noChangeAspect="1"/>
          </p:cNvPicPr>
          <p:nvPr/>
        </p:nvPicPr>
        <p:blipFill>
          <a:blip r:embed="rId2"/>
          <a:stretch>
            <a:fillRect/>
          </a:stretch>
        </p:blipFill>
        <p:spPr>
          <a:xfrm>
            <a:off x="309196" y="1089915"/>
            <a:ext cx="3503664" cy="2335776"/>
          </a:xfrm>
          <a:prstGeom prst="round2DiagRect">
            <a:avLst>
              <a:gd name="adj1" fmla="val 16667"/>
              <a:gd name="adj2" fmla="val 0"/>
            </a:avLst>
          </a:prstGeom>
          <a:ln w="88900" cap="sq">
            <a:solidFill>
              <a:srgbClr val="FFFFFF"/>
            </a:solidFill>
            <a:miter lim="800000"/>
          </a:ln>
          <a:effectLst>
            <a:outerShdw blurRad="57785" algn="br" rotWithShape="0">
              <a:srgbClr val="000000">
                <a:alpha val="70000"/>
              </a:srgbClr>
            </a:outerShdw>
          </a:effectLst>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3480287" y="798051"/>
            <a:ext cx="5340857" cy="4779309"/>
          </a:xfrm>
        </p:spPr>
        <p:txBody>
          <a:bodyPr>
            <a:normAutofit/>
          </a:bodyPr>
          <a:lstStyle/>
          <a:p>
            <a:r>
              <a:rPr lang="en-US" dirty="0" smtClean="0"/>
              <a:t>Sharing in another’s life journey defines my teaching experience. While I recognize that sharing my experience and insight has value for students, I am constantly reminded that it also has immeasurable worth for me. </a:t>
            </a:r>
          </a:p>
          <a:p>
            <a:r>
              <a:rPr lang="en-US" i="1" dirty="0" smtClean="0"/>
              <a:t>—David Krug, Johnson County Community</a:t>
            </a:r>
            <a:br>
              <a:rPr lang="en-US" i="1" dirty="0" smtClean="0"/>
            </a:br>
            <a:r>
              <a:rPr lang="en-US" i="1" dirty="0" smtClean="0"/>
              <a:t> College (KS)</a:t>
            </a:r>
            <a:endParaRPr lang="en-US" dirty="0" smtClean="0"/>
          </a:p>
          <a:p>
            <a:pPr algn="r">
              <a:buNone/>
            </a:pPr>
            <a:r>
              <a:rPr lang="en-US" dirty="0" smtClean="0"/>
              <a:t> </a:t>
            </a:r>
            <a:endParaRPr lang="en-US" dirty="0"/>
          </a:p>
        </p:txBody>
      </p:sp>
      <p:pic>
        <p:nvPicPr>
          <p:cNvPr id="5" name="Picture 4" descr="albanytc_laye_don.jpg"/>
          <p:cNvPicPr>
            <a:picLocks noChangeAspect="1"/>
          </p:cNvPicPr>
          <p:nvPr/>
        </p:nvPicPr>
        <p:blipFill>
          <a:blip r:embed="rId2"/>
          <a:stretch>
            <a:fillRect/>
          </a:stretch>
        </p:blipFill>
        <p:spPr>
          <a:xfrm>
            <a:off x="1028340" y="943929"/>
            <a:ext cx="2065376" cy="2627748"/>
          </a:xfrm>
          <a:prstGeom prst="round2DiagRect">
            <a:avLst>
              <a:gd name="adj1" fmla="val 16667"/>
              <a:gd name="adj2" fmla="val 0"/>
            </a:avLst>
          </a:prstGeom>
          <a:ln w="88900" cap="sq">
            <a:solidFill>
              <a:srgbClr val="FFFFFF"/>
            </a:solidFill>
            <a:miter lim="800000"/>
          </a:ln>
          <a:effectLst>
            <a:outerShdw blurRad="57785" algn="br" rotWithShape="0">
              <a:srgbClr val="000000">
                <a:alpha val="70000"/>
              </a:srgbClr>
            </a:outerShdw>
          </a:effectLst>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118822" y="798051"/>
            <a:ext cx="4702322" cy="4779309"/>
          </a:xfrm>
        </p:spPr>
        <p:txBody>
          <a:bodyPr>
            <a:normAutofit lnSpcReduction="10000"/>
          </a:bodyPr>
          <a:lstStyle/>
          <a:p>
            <a:r>
              <a:rPr lang="en-US" dirty="0" smtClean="0"/>
              <a:t>A college education is the most efficient means of improving oneself, creating a higher standard of living, and collecting the knowledge to make good decisions. Students are worthy of the teacher's time, attention, assistance, and accessibility. Teaching is a place where the student becomes a stakeholder in education. </a:t>
            </a:r>
          </a:p>
          <a:p>
            <a:r>
              <a:rPr lang="en-US" i="1" dirty="0" smtClean="0"/>
              <a:t>—Pam Boehm, Hill College (TX)</a:t>
            </a:r>
            <a:endParaRPr lang="en-US" dirty="0" smtClean="0"/>
          </a:p>
          <a:p>
            <a:pPr algn="r">
              <a:buNone/>
            </a:pPr>
            <a:r>
              <a:rPr lang="en-US" dirty="0" smtClean="0"/>
              <a:t> </a:t>
            </a:r>
            <a:endParaRPr lang="en-US" dirty="0"/>
          </a:p>
        </p:txBody>
      </p:sp>
      <p:pic>
        <p:nvPicPr>
          <p:cNvPr id="5" name="Picture 4" descr="albanytc_laye_don.jpg"/>
          <p:cNvPicPr>
            <a:picLocks noChangeAspect="1"/>
          </p:cNvPicPr>
          <p:nvPr/>
        </p:nvPicPr>
        <p:blipFill>
          <a:blip r:embed="rId2"/>
          <a:stretch>
            <a:fillRect/>
          </a:stretch>
        </p:blipFill>
        <p:spPr>
          <a:xfrm>
            <a:off x="309196" y="1089915"/>
            <a:ext cx="3503664" cy="2335776"/>
          </a:xfrm>
          <a:prstGeom prst="round2DiagRect">
            <a:avLst>
              <a:gd name="adj1" fmla="val 16667"/>
              <a:gd name="adj2" fmla="val 0"/>
            </a:avLst>
          </a:prstGeom>
          <a:ln w="88900" cap="sq">
            <a:solidFill>
              <a:srgbClr val="FFFFFF"/>
            </a:solidFill>
            <a:miter lim="800000"/>
          </a:ln>
          <a:effectLst>
            <a:outerShdw blurRad="57785" algn="br" rotWithShape="0">
              <a:srgbClr val="000000">
                <a:alpha val="70000"/>
              </a:srgbClr>
            </a:outerShdw>
          </a:effectLst>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147528" y="800457"/>
            <a:ext cx="7038579" cy="4496145"/>
          </a:xfrm>
        </p:spPr>
        <p:txBody>
          <a:bodyPr>
            <a:normAutofit/>
          </a:bodyPr>
          <a:lstStyle/>
          <a:p>
            <a:r>
              <a:rPr lang="en-US" dirty="0" smtClean="0"/>
              <a:t>I am fortunate to teach students preparing to work in one of the best, most rewarding industries. Food is the common thread that binds cultures, races, genders and individuals, as we gather around food for every special occasion. Working in this industry makes us a special part of people’s lives. </a:t>
            </a:r>
          </a:p>
          <a:p>
            <a:r>
              <a:rPr lang="en-US" i="1" dirty="0" smtClean="0"/>
              <a:t>—Michael </a:t>
            </a:r>
            <a:r>
              <a:rPr lang="en-US" i="1" dirty="0" err="1" smtClean="0"/>
              <a:t>McGreal</a:t>
            </a:r>
            <a:r>
              <a:rPr lang="en-US" i="1" dirty="0" smtClean="0"/>
              <a:t>, Joliet Junior College (IL)</a:t>
            </a:r>
            <a:endParaRPr lang="en-US" dirty="0" smtClean="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147528" y="800457"/>
            <a:ext cx="7038579" cy="4496145"/>
          </a:xfrm>
        </p:spPr>
        <p:txBody>
          <a:bodyPr>
            <a:normAutofit/>
          </a:bodyPr>
          <a:lstStyle/>
          <a:p>
            <a:r>
              <a:rPr lang="en-US" dirty="0" smtClean="0"/>
              <a:t>I feel extremely fortunate to do what I love everyday, interacting with students and teaching them to love the profession of nursing. As I watch them struggle to balance school, work, family, and other commitments, I am inspired. I am blessed because I learn from them as they do me. </a:t>
            </a:r>
          </a:p>
          <a:p>
            <a:r>
              <a:rPr lang="en-US" i="1" dirty="0" smtClean="0"/>
              <a:t>—Lauren Bates, Kentucky Community and Technical College System </a:t>
            </a:r>
            <a:endParaRPr lang="en-US" dirty="0" smtClean="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3542014" y="800457"/>
            <a:ext cx="5228686" cy="4496145"/>
          </a:xfrm>
        </p:spPr>
        <p:txBody>
          <a:bodyPr>
            <a:normAutofit/>
          </a:bodyPr>
          <a:lstStyle/>
          <a:p>
            <a:r>
              <a:rPr lang="en-US" dirty="0" smtClean="0"/>
              <a:t>According to Alvin Toffler, "The illiterate of the 21st century will not be those who cannot read and write, but those who cannot learn, unlearn, and relearn." It is imperative that educators critically examine and re-examine pedagogic strategies to meet the needs of students in a technology-driven society. </a:t>
            </a:r>
          </a:p>
          <a:p>
            <a:r>
              <a:rPr lang="en-US" i="1" dirty="0" smtClean="0"/>
              <a:t>—Kim </a:t>
            </a:r>
            <a:r>
              <a:rPr lang="en-US" i="1" dirty="0" err="1" smtClean="0"/>
              <a:t>Cleberg</a:t>
            </a:r>
            <a:r>
              <a:rPr lang="en-US" i="1" dirty="0" smtClean="0"/>
              <a:t>, Kentucky Community and Technical College System </a:t>
            </a:r>
            <a:endParaRPr lang="en-US" dirty="0" smtClean="0"/>
          </a:p>
        </p:txBody>
      </p:sp>
      <p:pic>
        <p:nvPicPr>
          <p:cNvPr id="3" name="Picture 2" descr="albanytc_laye_don.jpg"/>
          <p:cNvPicPr>
            <a:picLocks noChangeAspect="1"/>
          </p:cNvPicPr>
          <p:nvPr/>
        </p:nvPicPr>
        <p:blipFill>
          <a:blip r:embed="rId2"/>
          <a:stretch>
            <a:fillRect/>
          </a:stretch>
        </p:blipFill>
        <p:spPr>
          <a:xfrm rot="5400000">
            <a:off x="536921" y="1114723"/>
            <a:ext cx="3048213" cy="2286160"/>
          </a:xfrm>
          <a:prstGeom prst="round2DiagRect">
            <a:avLst>
              <a:gd name="adj1" fmla="val 16667"/>
              <a:gd name="adj2" fmla="val 0"/>
            </a:avLst>
          </a:prstGeom>
          <a:ln w="88900" cap="sq">
            <a:solidFill>
              <a:srgbClr val="FFFFFF"/>
            </a:solidFill>
            <a:miter lim="800000"/>
          </a:ln>
          <a:effectLst>
            <a:outerShdw blurRad="57785" algn="br" rotWithShape="0">
              <a:srgbClr val="000000">
                <a:alpha val="70000"/>
              </a:srgbClr>
            </a:outerShdw>
          </a:effectLst>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803650" y="800457"/>
            <a:ext cx="7967050" cy="4496145"/>
          </a:xfrm>
        </p:spPr>
        <p:txBody>
          <a:bodyPr>
            <a:normAutofit/>
          </a:bodyPr>
          <a:lstStyle/>
          <a:p>
            <a:r>
              <a:rPr lang="en-US" dirty="0" smtClean="0"/>
              <a:t>I am inspired daily working for an organization that strives to be the best in providing an education to its students to help transform their lives. I am pleased when I read the success stories of our students and know that I was a small part of that success. </a:t>
            </a:r>
          </a:p>
          <a:p>
            <a:r>
              <a:rPr lang="en-US" i="1" dirty="0" smtClean="0"/>
              <a:t>—Janet Covington, Kentucky Community and Technical College System </a:t>
            </a:r>
            <a:endParaRPr lang="en-US" dirty="0" smtClean="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147528" y="800457"/>
            <a:ext cx="7038579" cy="4496145"/>
          </a:xfrm>
        </p:spPr>
        <p:txBody>
          <a:bodyPr>
            <a:normAutofit/>
          </a:bodyPr>
          <a:lstStyle/>
          <a:p>
            <a:r>
              <a:rPr lang="en-US" dirty="0" smtClean="0"/>
              <a:t>I encourage students to take responsibility for their education, recognize their strengths and weaknesses, and become better learners in the process. Encourage students to learn, not just to listen. </a:t>
            </a:r>
          </a:p>
          <a:p>
            <a:r>
              <a:rPr lang="en-US" i="1" dirty="0" smtClean="0"/>
              <a:t>—Kim </a:t>
            </a:r>
            <a:r>
              <a:rPr lang="en-US" i="1" dirty="0" err="1" smtClean="0"/>
              <a:t>DeVaughn</a:t>
            </a:r>
            <a:r>
              <a:rPr lang="en-US" i="1" dirty="0" smtClean="0"/>
              <a:t>, Kentucky Community and Technical College System</a:t>
            </a:r>
            <a:endParaRPr lang="en-US" dirty="0" smtClean="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147528" y="800457"/>
            <a:ext cx="7038579" cy="4496145"/>
          </a:xfrm>
        </p:spPr>
        <p:txBody>
          <a:bodyPr>
            <a:normAutofit/>
          </a:bodyPr>
          <a:lstStyle/>
          <a:p>
            <a:r>
              <a:rPr lang="en-US" dirty="0" smtClean="0"/>
              <a:t>Great teaching has everything to do with building relationships. You cannot impact students without making a strong bond with them. </a:t>
            </a:r>
          </a:p>
          <a:p>
            <a:r>
              <a:rPr lang="en-US" i="1" dirty="0" smtClean="0"/>
              <a:t>—Kevin Felton, Kentucky Community and Technical College System </a:t>
            </a:r>
            <a:endParaRPr lang="en-US" dirty="0" smtClean="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147528" y="800457"/>
            <a:ext cx="7038579" cy="4496145"/>
          </a:xfrm>
        </p:spPr>
        <p:txBody>
          <a:bodyPr>
            <a:normAutofit/>
          </a:bodyPr>
          <a:lstStyle/>
          <a:p>
            <a:r>
              <a:rPr lang="en-US" dirty="0" smtClean="0"/>
              <a:t>I was taught early on in life to take pride in my work and to do a good job regardless of the circumstance. With this guiding life principle, I know inherently that doing my job and doing it well reflects positively on me and my organization.</a:t>
            </a:r>
          </a:p>
          <a:p>
            <a:r>
              <a:rPr lang="en-US" i="1" dirty="0" smtClean="0"/>
              <a:t>—Wendell </a:t>
            </a:r>
            <a:r>
              <a:rPr lang="en-US" i="1" dirty="0" err="1" smtClean="0"/>
              <a:t>Followell</a:t>
            </a:r>
            <a:r>
              <a:rPr lang="en-US" i="1" dirty="0" smtClean="0"/>
              <a:t>, Kentucky Community and Technical</a:t>
            </a:r>
            <a:br>
              <a:rPr lang="en-US" i="1" dirty="0" smtClean="0"/>
            </a:br>
            <a:r>
              <a:rPr lang="en-US" i="1" dirty="0" smtClean="0"/>
              <a:t> College System </a:t>
            </a:r>
            <a:endParaRPr lang="en-US" dirty="0" smtClean="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964914" y="800457"/>
            <a:ext cx="7455401" cy="4496145"/>
          </a:xfrm>
        </p:spPr>
        <p:txBody>
          <a:bodyPr>
            <a:normAutofit/>
          </a:bodyPr>
          <a:lstStyle/>
          <a:p>
            <a:r>
              <a:rPr lang="en-US" dirty="0" smtClean="0"/>
              <a:t>I love my job working with future nurses. We have a diverse group of students from many different backgrounds. I get to know these students as they first apply to our program, and they are so nervous and anxious. Two years later, I watch them graduate as confident professionals. </a:t>
            </a:r>
          </a:p>
          <a:p>
            <a:r>
              <a:rPr lang="en-US" i="1" dirty="0" smtClean="0"/>
              <a:t>—Kay Hawkins, Kentucky Community and Technical College System</a:t>
            </a:r>
            <a:endParaRPr lang="en-US" dirty="0" smtClean="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3214600" y="539297"/>
            <a:ext cx="5329422" cy="4757306"/>
          </a:xfrm>
        </p:spPr>
        <p:txBody>
          <a:bodyPr>
            <a:normAutofit/>
          </a:bodyPr>
          <a:lstStyle/>
          <a:p>
            <a:r>
              <a:rPr lang="en-US" dirty="0" smtClean="0"/>
              <a:t>I encourage students to see themselves beyond the challenges of life, to pursue their educational goals, to fulfill their life’s dreams. I have been there and done that. </a:t>
            </a:r>
          </a:p>
          <a:p>
            <a:r>
              <a:rPr lang="en-US" i="1" dirty="0" smtClean="0"/>
              <a:t>—Lorna </a:t>
            </a:r>
            <a:r>
              <a:rPr lang="en-US" i="1" dirty="0" err="1" smtClean="0"/>
              <a:t>Hollowell</a:t>
            </a:r>
            <a:r>
              <a:rPr lang="en-US" i="1" dirty="0" smtClean="0"/>
              <a:t>, Kentucky Community and Technical College System </a:t>
            </a:r>
            <a:endParaRPr lang="en-US" dirty="0" smtClean="0"/>
          </a:p>
        </p:txBody>
      </p:sp>
      <p:pic>
        <p:nvPicPr>
          <p:cNvPr id="3" name="Picture 2" descr="albanytc_laye_don.jpg"/>
          <p:cNvPicPr>
            <a:picLocks noChangeAspect="1"/>
          </p:cNvPicPr>
          <p:nvPr/>
        </p:nvPicPr>
        <p:blipFill>
          <a:blip r:embed="rId2"/>
          <a:stretch>
            <a:fillRect/>
          </a:stretch>
        </p:blipFill>
        <p:spPr>
          <a:xfrm>
            <a:off x="551704" y="539296"/>
            <a:ext cx="2355325" cy="3518450"/>
          </a:xfrm>
          <a:prstGeom prst="round2DiagRect">
            <a:avLst>
              <a:gd name="adj1" fmla="val 16667"/>
              <a:gd name="adj2" fmla="val 0"/>
            </a:avLst>
          </a:prstGeom>
          <a:ln w="88900" cap="sq">
            <a:solidFill>
              <a:srgbClr val="FFFFFF"/>
            </a:solidFill>
            <a:miter lim="800000"/>
          </a:ln>
          <a:effectLst>
            <a:outerShdw blurRad="57785" algn="br" rotWithShape="0">
              <a:srgbClr val="000000">
                <a:alpha val="70000"/>
              </a:srgbClr>
            </a:outerShdw>
          </a:effectLst>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659770" y="800457"/>
            <a:ext cx="7917240" cy="4496145"/>
          </a:xfrm>
        </p:spPr>
        <p:txBody>
          <a:bodyPr>
            <a:normAutofit/>
          </a:bodyPr>
          <a:lstStyle/>
          <a:p>
            <a:r>
              <a:rPr lang="en-US" dirty="0" smtClean="0"/>
              <a:t>My paramount goal is growing an interest in science. While stimulating cognitive activity in both prepared and less-prepared learners, I strive to develop an environment that respects experimentation and knowledge. A satisfaction arises from having students with both mind and face illuminated by an appreciation for learning.</a:t>
            </a:r>
          </a:p>
          <a:p>
            <a:r>
              <a:rPr lang="en-US" i="1" dirty="0" smtClean="0"/>
              <a:t>—Charles </a:t>
            </a:r>
            <a:r>
              <a:rPr lang="en-US" i="1" dirty="0" err="1" smtClean="0"/>
              <a:t>Howes</a:t>
            </a:r>
            <a:r>
              <a:rPr lang="en-US" i="1" dirty="0" smtClean="0"/>
              <a:t>, Kentucky Community and Technical College System</a:t>
            </a:r>
            <a:endParaRPr lang="en-US" dirty="0" smtClean="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3290603" y="798051"/>
            <a:ext cx="5530541" cy="4779309"/>
          </a:xfrm>
        </p:spPr>
        <p:txBody>
          <a:bodyPr>
            <a:normAutofit/>
          </a:bodyPr>
          <a:lstStyle/>
          <a:p>
            <a:r>
              <a:rPr lang="en-US" dirty="0" smtClean="0"/>
              <a:t>I teach nursing students, watching them come into the program like rose buds, tight and timid. They graduate as full-bloomed roses. </a:t>
            </a:r>
          </a:p>
          <a:p>
            <a:r>
              <a:rPr lang="en-US" i="1" dirty="0" smtClean="0"/>
              <a:t>—Sherry Bright, Hill College (TX)</a:t>
            </a:r>
            <a:endParaRPr lang="en-US" dirty="0" smtClean="0"/>
          </a:p>
          <a:p>
            <a:pPr algn="r">
              <a:buNone/>
            </a:pPr>
            <a:r>
              <a:rPr lang="en-US" dirty="0" smtClean="0"/>
              <a:t> </a:t>
            </a:r>
            <a:endParaRPr lang="en-US" dirty="0"/>
          </a:p>
        </p:txBody>
      </p:sp>
      <p:pic>
        <p:nvPicPr>
          <p:cNvPr id="5" name="Picture 4" descr="albanytc_laye_don.jpg"/>
          <p:cNvPicPr>
            <a:picLocks noChangeAspect="1"/>
          </p:cNvPicPr>
          <p:nvPr/>
        </p:nvPicPr>
        <p:blipFill>
          <a:blip r:embed="rId2"/>
          <a:stretch>
            <a:fillRect/>
          </a:stretch>
        </p:blipFill>
        <p:spPr>
          <a:xfrm>
            <a:off x="1253957" y="943929"/>
            <a:ext cx="1614142" cy="2627748"/>
          </a:xfrm>
          <a:prstGeom prst="round2DiagRect">
            <a:avLst>
              <a:gd name="adj1" fmla="val 16667"/>
              <a:gd name="adj2" fmla="val 0"/>
            </a:avLst>
          </a:prstGeom>
          <a:ln w="88900" cap="sq">
            <a:solidFill>
              <a:srgbClr val="FFFFFF"/>
            </a:solidFill>
            <a:miter lim="800000"/>
          </a:ln>
          <a:effectLst>
            <a:outerShdw blurRad="57785" algn="br" rotWithShape="0">
              <a:srgbClr val="000000">
                <a:alpha val="70000"/>
              </a:srgbClr>
            </a:outerShdw>
          </a:effectLst>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849454" y="800457"/>
            <a:ext cx="7480142" cy="4496145"/>
          </a:xfrm>
        </p:spPr>
        <p:txBody>
          <a:bodyPr>
            <a:normAutofit/>
          </a:bodyPr>
          <a:lstStyle/>
          <a:p>
            <a:r>
              <a:rPr lang="en-US" dirty="0" smtClean="0"/>
              <a:t>“Education is Not the Filling of a Pail, but the Lighting of a Fire," wrote Yeats. To light the fire, I create meaningful, collaborative activities to engage the students in mathematics and statistics. Through these contextual activities, I also hope to deepen student understanding and increase memory of the concept. </a:t>
            </a:r>
          </a:p>
          <a:p>
            <a:r>
              <a:rPr lang="en-US" i="1" dirty="0" smtClean="0"/>
              <a:t>—Kathy Mowers, Kentucky Community and Technical College System</a:t>
            </a:r>
            <a:endParaRPr lang="en-US" dirty="0" smtClean="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3948799" y="800457"/>
            <a:ext cx="4940960" cy="4795076"/>
          </a:xfrm>
        </p:spPr>
        <p:txBody>
          <a:bodyPr>
            <a:normAutofit/>
          </a:bodyPr>
          <a:lstStyle/>
          <a:p>
            <a:r>
              <a:rPr lang="en-US" dirty="0" smtClean="0"/>
              <a:t>As a facilitator of learning, I embrace the four pillars of education as set forth by the United Nations Educational, Scientific, and Cultural Organization (UNESCO). These four pillars of education include Learning to Know, Learning to Do, Learning to Live Together, and Learning to Be. </a:t>
            </a:r>
          </a:p>
          <a:p>
            <a:r>
              <a:rPr lang="en-US" i="1" dirty="0" smtClean="0"/>
              <a:t>—Clovis Perry Jr., Kentucky Community and Technical College System </a:t>
            </a:r>
            <a:endParaRPr lang="en-US" dirty="0" smtClean="0"/>
          </a:p>
        </p:txBody>
      </p:sp>
      <p:pic>
        <p:nvPicPr>
          <p:cNvPr id="3" name="Picture 2" descr="albanytc_laye_don.jpg"/>
          <p:cNvPicPr>
            <a:picLocks noChangeAspect="1"/>
          </p:cNvPicPr>
          <p:nvPr/>
        </p:nvPicPr>
        <p:blipFill>
          <a:blip r:embed="rId2"/>
          <a:stretch>
            <a:fillRect/>
          </a:stretch>
        </p:blipFill>
        <p:spPr>
          <a:xfrm>
            <a:off x="457545" y="1114722"/>
            <a:ext cx="3315542" cy="2486657"/>
          </a:xfrm>
          <a:prstGeom prst="round2DiagRect">
            <a:avLst>
              <a:gd name="adj1" fmla="val 16667"/>
              <a:gd name="adj2" fmla="val 0"/>
            </a:avLst>
          </a:prstGeom>
          <a:ln w="88900" cap="sq">
            <a:solidFill>
              <a:srgbClr val="FFFFFF"/>
            </a:solidFill>
            <a:miter lim="800000"/>
          </a:ln>
          <a:effectLst>
            <a:outerShdw blurRad="57785" algn="br" rotWithShape="0">
              <a:srgbClr val="000000">
                <a:alpha val="70000"/>
              </a:srgbClr>
            </a:outerShdw>
          </a:effectLst>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147528" y="800457"/>
            <a:ext cx="7038579" cy="4496145"/>
          </a:xfrm>
        </p:spPr>
        <p:txBody>
          <a:bodyPr>
            <a:normAutofit/>
          </a:bodyPr>
          <a:lstStyle/>
          <a:p>
            <a:r>
              <a:rPr lang="en-US" dirty="0" smtClean="0"/>
              <a:t>We should always have great customer service with each student. Just because we have answered the same question all day, it is the first time this student has asked. </a:t>
            </a:r>
          </a:p>
          <a:p>
            <a:r>
              <a:rPr lang="en-US" i="1" dirty="0" smtClean="0"/>
              <a:t>—Lisa Phillips, Kentucky Community and Technical College System </a:t>
            </a:r>
            <a:endParaRPr lang="en-US" dirty="0" smtClean="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882442" y="800457"/>
            <a:ext cx="7513131" cy="4496145"/>
          </a:xfrm>
        </p:spPr>
        <p:txBody>
          <a:bodyPr>
            <a:normAutofit/>
          </a:bodyPr>
          <a:lstStyle/>
          <a:p>
            <a:r>
              <a:rPr lang="en-US" dirty="0" smtClean="0"/>
              <a:t>Technology is just a tool. It requires the user in order to be of any benefit and to have any value or purpose. </a:t>
            </a:r>
          </a:p>
          <a:p>
            <a:r>
              <a:rPr lang="en-US" i="1" dirty="0" smtClean="0"/>
              <a:t>—Ruby Rodgers, Kentucky Community and Technical College System </a:t>
            </a:r>
            <a:endParaRPr lang="en-US" dirty="0" smtClean="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3998406" y="800457"/>
            <a:ext cx="4811980" cy="4496145"/>
          </a:xfrm>
        </p:spPr>
        <p:txBody>
          <a:bodyPr>
            <a:normAutofit fontScale="85000" lnSpcReduction="10000"/>
          </a:bodyPr>
          <a:lstStyle/>
          <a:p>
            <a:r>
              <a:rPr lang="en-US" sz="1800" dirty="0" smtClean="0"/>
              <a:t>It is inspiring to see students suddenly gain the insight on how to solve a problem, academically or personally, and to see them persevere to receive their GED and/or degree. The successes of the students and staff have been what has motivated me to continue to be an educator. My main strategy in helping others to help themselves is to encourage them to have a Can Do attitude. I tell my students and staff to SMILE, set manageable goals, accept constructive help, and stay the course until you reach your main goal in education and in life. </a:t>
            </a:r>
          </a:p>
          <a:p>
            <a:r>
              <a:rPr lang="en-US" sz="1800" i="1" dirty="0" smtClean="0"/>
              <a:t>—Omar Rogers, Kentucky Community and Technical College System</a:t>
            </a:r>
            <a:endParaRPr lang="en-US" sz="1800" dirty="0" smtClean="0"/>
          </a:p>
        </p:txBody>
      </p:sp>
      <p:pic>
        <p:nvPicPr>
          <p:cNvPr id="3" name="Picture 2" descr="albanytc_laye_don.jpg"/>
          <p:cNvPicPr>
            <a:picLocks noChangeAspect="1"/>
          </p:cNvPicPr>
          <p:nvPr/>
        </p:nvPicPr>
        <p:blipFill>
          <a:blip r:embed="rId2"/>
          <a:stretch>
            <a:fillRect/>
          </a:stretch>
        </p:blipFill>
        <p:spPr>
          <a:xfrm>
            <a:off x="347969" y="1115764"/>
            <a:ext cx="3426118" cy="2284078"/>
          </a:xfrm>
          <a:prstGeom prst="round2DiagRect">
            <a:avLst>
              <a:gd name="adj1" fmla="val 16667"/>
              <a:gd name="adj2" fmla="val 0"/>
            </a:avLst>
          </a:prstGeom>
          <a:ln w="88900" cap="sq">
            <a:solidFill>
              <a:srgbClr val="FFFFFF"/>
            </a:solidFill>
            <a:miter lim="800000"/>
          </a:ln>
          <a:effectLst>
            <a:outerShdw blurRad="57785" algn="br" rotWithShape="0">
              <a:srgbClr val="000000">
                <a:alpha val="70000"/>
              </a:srgbClr>
            </a:outerShdw>
          </a:effectLst>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008328" y="800457"/>
            <a:ext cx="4782215" cy="4943893"/>
          </a:xfrm>
        </p:spPr>
        <p:txBody>
          <a:bodyPr>
            <a:normAutofit/>
          </a:bodyPr>
          <a:lstStyle/>
          <a:p>
            <a:r>
              <a:rPr lang="en-US" dirty="0" smtClean="0"/>
              <a:t>Since I am in a field that is continually advancing, I must keep current and inform my students of recent developments. I strongly believe that in order to prepare students for their career in the healthcare field, teachers must expose them to the latest trends in technology. </a:t>
            </a:r>
          </a:p>
          <a:p>
            <a:r>
              <a:rPr lang="en-US" i="1" dirty="0" smtClean="0"/>
              <a:t>—Lori Slaughter, Kentucky Community and Technical College System</a:t>
            </a:r>
            <a:endParaRPr lang="en-US" dirty="0" smtClean="0"/>
          </a:p>
        </p:txBody>
      </p:sp>
      <p:pic>
        <p:nvPicPr>
          <p:cNvPr id="3" name="Picture 2" descr="albanytc_laye_don.jpg"/>
          <p:cNvPicPr>
            <a:picLocks noChangeAspect="1"/>
          </p:cNvPicPr>
          <p:nvPr/>
        </p:nvPicPr>
        <p:blipFill>
          <a:blip r:embed="rId2"/>
          <a:stretch>
            <a:fillRect/>
          </a:stretch>
        </p:blipFill>
        <p:spPr>
          <a:xfrm>
            <a:off x="347969" y="1115764"/>
            <a:ext cx="3426118" cy="2284078"/>
          </a:xfrm>
          <a:prstGeom prst="round2DiagRect">
            <a:avLst>
              <a:gd name="adj1" fmla="val 16667"/>
              <a:gd name="adj2" fmla="val 0"/>
            </a:avLst>
          </a:prstGeom>
          <a:ln w="88900" cap="sq">
            <a:solidFill>
              <a:srgbClr val="FFFFFF"/>
            </a:solidFill>
            <a:miter lim="800000"/>
          </a:ln>
          <a:effectLst>
            <a:outerShdw blurRad="57785" algn="br" rotWithShape="0">
              <a:srgbClr val="000000">
                <a:alpha val="70000"/>
              </a:srgbClr>
            </a:outerShdw>
          </a:effectLst>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692759" y="800457"/>
            <a:ext cx="7810027" cy="4496145"/>
          </a:xfrm>
        </p:spPr>
        <p:txBody>
          <a:bodyPr>
            <a:normAutofit/>
          </a:bodyPr>
          <a:lstStyle/>
          <a:p>
            <a:r>
              <a:rPr lang="en-US" dirty="0" smtClean="0"/>
              <a:t>What motivates me is helping people to locate the information they need to achieve their goals, instill the love of life-long learning, and facilitate the discovery of new ideas. It is a joy to watch students embrace their education, overcome obstacles, face new challenges, and rejoice in their accomplishments. </a:t>
            </a:r>
          </a:p>
          <a:p>
            <a:r>
              <a:rPr lang="en-US" i="1" dirty="0" smtClean="0"/>
              <a:t>—Sandra Smallwood, Kentucky Community and Technical College System </a:t>
            </a:r>
            <a:endParaRPr lang="en-US" dirty="0" smtClean="0"/>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239022" y="943929"/>
            <a:ext cx="4904978" cy="4779309"/>
          </a:xfrm>
        </p:spPr>
        <p:txBody>
          <a:bodyPr>
            <a:normAutofit/>
          </a:bodyPr>
          <a:lstStyle/>
          <a:p>
            <a:r>
              <a:rPr lang="en-US" dirty="0" smtClean="0"/>
              <a:t>I view accounting as my profession, but teaching is my vocation. </a:t>
            </a:r>
          </a:p>
          <a:p>
            <a:r>
              <a:rPr lang="en-US" i="1" dirty="0" smtClean="0"/>
              <a:t>—Linda Abernathy, Kirkwood Community College (IA)</a:t>
            </a:r>
            <a:endParaRPr lang="en-US" dirty="0" smtClean="0"/>
          </a:p>
          <a:p>
            <a:pPr algn="r">
              <a:buNone/>
            </a:pPr>
            <a:r>
              <a:rPr lang="en-US" dirty="0" smtClean="0"/>
              <a:t> </a:t>
            </a:r>
            <a:endParaRPr lang="en-US" dirty="0"/>
          </a:p>
        </p:txBody>
      </p:sp>
      <p:pic>
        <p:nvPicPr>
          <p:cNvPr id="5" name="Picture 4" descr="albanytc_laye_don.jpg"/>
          <p:cNvPicPr>
            <a:picLocks noChangeAspect="1"/>
          </p:cNvPicPr>
          <p:nvPr/>
        </p:nvPicPr>
        <p:blipFill>
          <a:blip r:embed="rId2"/>
          <a:stretch>
            <a:fillRect/>
          </a:stretch>
        </p:blipFill>
        <p:spPr>
          <a:xfrm>
            <a:off x="309196" y="1089915"/>
            <a:ext cx="3503664" cy="2335776"/>
          </a:xfrm>
          <a:prstGeom prst="round2DiagRect">
            <a:avLst>
              <a:gd name="adj1" fmla="val 16667"/>
              <a:gd name="adj2" fmla="val 0"/>
            </a:avLst>
          </a:prstGeom>
          <a:ln w="88900" cap="sq">
            <a:solidFill>
              <a:srgbClr val="FFFFFF"/>
            </a:solidFill>
            <a:miter lim="800000"/>
          </a:ln>
          <a:effectLst>
            <a:outerShdw blurRad="57785" algn="br" rotWithShape="0">
              <a:srgbClr val="000000">
                <a:alpha val="70000"/>
              </a:srgbClr>
            </a:outerShdw>
          </a:effectLst>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147528" y="800457"/>
            <a:ext cx="7038579" cy="4496145"/>
          </a:xfrm>
        </p:spPr>
        <p:txBody>
          <a:bodyPr>
            <a:normAutofit/>
          </a:bodyPr>
          <a:lstStyle/>
          <a:p>
            <a:r>
              <a:rPr lang="en-US" dirty="0" smtClean="0"/>
              <a:t>As I strive to improve my teaching, decisions are guided by how classroom experiences will assist students to develop learning skills such as problem solving, critical thinking and self-assessment. By keeping students as my first priority, I am able to design activities that challenge them to think, and also enhance their ability to learn throughout their career.</a:t>
            </a:r>
          </a:p>
          <a:p>
            <a:r>
              <a:rPr lang="en-US" i="1" dirty="0" smtClean="0"/>
              <a:t>—Melissa Carnahan, Kirkwood Community College (IA)</a:t>
            </a:r>
            <a:endParaRPr lang="en-US" dirty="0" smtClean="0"/>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118822" y="798051"/>
            <a:ext cx="4702322" cy="4779309"/>
          </a:xfrm>
        </p:spPr>
        <p:txBody>
          <a:bodyPr>
            <a:normAutofit/>
          </a:bodyPr>
          <a:lstStyle/>
          <a:p>
            <a:r>
              <a:rPr lang="en-US" dirty="0" smtClean="0"/>
              <a:t>I’m so proud to call myself a teacher! I get energy from being in a classroom, and I think that the enthusiasm for the subject matter is contagious, as well. As Confucius said, “Choose a job you love, and you will never have to work a day in your life.”</a:t>
            </a:r>
          </a:p>
          <a:p>
            <a:r>
              <a:rPr lang="en-US" i="1" dirty="0" smtClean="0"/>
              <a:t>—Heidi Hansel, Kirkwood Community College (IA)</a:t>
            </a:r>
            <a:endParaRPr lang="en-US" dirty="0" smtClean="0"/>
          </a:p>
        </p:txBody>
      </p:sp>
      <p:pic>
        <p:nvPicPr>
          <p:cNvPr id="5" name="Picture 4" descr="albanytc_laye_don.jpg"/>
          <p:cNvPicPr>
            <a:picLocks noChangeAspect="1"/>
          </p:cNvPicPr>
          <p:nvPr/>
        </p:nvPicPr>
        <p:blipFill>
          <a:blip r:embed="rId2"/>
          <a:stretch>
            <a:fillRect/>
          </a:stretch>
        </p:blipFill>
        <p:spPr>
          <a:xfrm>
            <a:off x="347969" y="1114723"/>
            <a:ext cx="3426118" cy="2286160"/>
          </a:xfrm>
          <a:prstGeom prst="round2DiagRect">
            <a:avLst>
              <a:gd name="adj1" fmla="val 16667"/>
              <a:gd name="adj2" fmla="val 0"/>
            </a:avLst>
          </a:prstGeom>
          <a:ln w="88900" cap="sq">
            <a:solidFill>
              <a:srgbClr val="FFFFFF"/>
            </a:solidFill>
            <a:miter lim="800000"/>
          </a:ln>
          <a:effectLst>
            <a:outerShdw blurRad="57785" algn="br" rotWithShape="0">
              <a:srgbClr val="000000">
                <a:alpha val="70000"/>
              </a:srgbClr>
            </a:outerShdw>
          </a:effectLst>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147528" y="800457"/>
            <a:ext cx="7038579" cy="4496145"/>
          </a:xfrm>
        </p:spPr>
        <p:txBody>
          <a:bodyPr>
            <a:normAutofit/>
          </a:bodyPr>
          <a:lstStyle/>
          <a:p>
            <a:r>
              <a:rPr lang="en-US" dirty="0" smtClean="0"/>
              <a:t>I love to watch students realize math is not something to fear or dread, but something they can understand and embrace as a tool to use throughout their lives. </a:t>
            </a:r>
          </a:p>
          <a:p>
            <a:r>
              <a:rPr lang="en-US" i="1" dirty="0" smtClean="0"/>
              <a:t>—Patricia </a:t>
            </a:r>
            <a:r>
              <a:rPr lang="en-US" i="1" dirty="0" err="1" smtClean="0"/>
              <a:t>Hillyard</a:t>
            </a:r>
            <a:r>
              <a:rPr lang="en-US" i="1" dirty="0" smtClean="0"/>
              <a:t>, Hill College (TX)</a:t>
            </a:r>
            <a:endParaRPr lang="en-US" dirty="0" smtClean="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147528" y="800457"/>
            <a:ext cx="7038579" cy="4496145"/>
          </a:xfrm>
        </p:spPr>
        <p:txBody>
          <a:bodyPr>
            <a:normAutofit/>
          </a:bodyPr>
          <a:lstStyle/>
          <a:p>
            <a:r>
              <a:rPr lang="en-US" dirty="0" smtClean="0"/>
              <a:t>I help people understand the science they might use in their next class, their career, or while sitting in a doctor’s office later in life. That’s good, but I also encourage them, and help them see a way forward to a better life than they thought possible. That’s great. </a:t>
            </a:r>
          </a:p>
          <a:p>
            <a:r>
              <a:rPr lang="en-US" i="1" dirty="0" smtClean="0"/>
              <a:t>—Lynne </a:t>
            </a:r>
            <a:r>
              <a:rPr lang="en-US" i="1" dirty="0" err="1" smtClean="0"/>
              <a:t>Zeman</a:t>
            </a:r>
            <a:r>
              <a:rPr lang="en-US" i="1" dirty="0" smtClean="0"/>
              <a:t>, Kirkwood Community College (IA)</a:t>
            </a:r>
            <a:endParaRPr lang="en-US" dirty="0" smtClean="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118822" y="798051"/>
            <a:ext cx="4702322" cy="4779309"/>
          </a:xfrm>
        </p:spPr>
        <p:txBody>
          <a:bodyPr>
            <a:normAutofit/>
          </a:bodyPr>
          <a:lstStyle/>
          <a:p>
            <a:r>
              <a:rPr lang="en-US" dirty="0" smtClean="0"/>
              <a:t>Make a difference in students' lives now, and they will make a difference in the future. </a:t>
            </a:r>
          </a:p>
          <a:p>
            <a:r>
              <a:rPr lang="en-US" i="1" dirty="0" smtClean="0"/>
              <a:t>—Walt Ellis, Hillsborough Community College (FL)</a:t>
            </a:r>
            <a:endParaRPr lang="en-US" dirty="0" smtClean="0"/>
          </a:p>
          <a:p>
            <a:pPr algn="r">
              <a:buNone/>
            </a:pPr>
            <a:r>
              <a:rPr lang="en-US" dirty="0" smtClean="0"/>
              <a:t> </a:t>
            </a:r>
            <a:endParaRPr lang="en-US" dirty="0"/>
          </a:p>
        </p:txBody>
      </p:sp>
      <p:pic>
        <p:nvPicPr>
          <p:cNvPr id="5" name="Picture 4" descr="albanytc_laye_don.jpg"/>
          <p:cNvPicPr>
            <a:picLocks noChangeAspect="1"/>
          </p:cNvPicPr>
          <p:nvPr/>
        </p:nvPicPr>
        <p:blipFill>
          <a:blip r:embed="rId2"/>
          <a:stretch>
            <a:fillRect/>
          </a:stretch>
        </p:blipFill>
        <p:spPr>
          <a:xfrm>
            <a:off x="309196" y="943929"/>
            <a:ext cx="3503664" cy="2627748"/>
          </a:xfrm>
          <a:prstGeom prst="round2DiagRect">
            <a:avLst>
              <a:gd name="adj1" fmla="val 16667"/>
              <a:gd name="adj2" fmla="val 0"/>
            </a:avLst>
          </a:prstGeom>
          <a:ln w="88900" cap="sq">
            <a:solidFill>
              <a:srgbClr val="FFFFFF"/>
            </a:solidFill>
            <a:miter lim="800000"/>
          </a:ln>
          <a:effectLst>
            <a:outerShdw blurRad="57785" algn="br" rotWithShape="0">
              <a:srgbClr val="000000">
                <a:alpha val="70000"/>
              </a:srgbClr>
            </a:outerShdw>
          </a:effectLst>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147528" y="800457"/>
            <a:ext cx="7038579" cy="4496145"/>
          </a:xfrm>
        </p:spPr>
        <p:txBody>
          <a:bodyPr>
            <a:normAutofit/>
          </a:bodyPr>
          <a:lstStyle/>
          <a:p>
            <a:r>
              <a:rPr lang="en-US" dirty="0" smtClean="0"/>
              <a:t>I live by the philosophy that "people may forget what you say and do, but they will never forget how you make them feel." As a mathematics professor and college administrator, I have always achieved success by empowering others through empathy, encouragement, and positivity. </a:t>
            </a:r>
          </a:p>
          <a:p>
            <a:r>
              <a:rPr lang="en-US" i="1" dirty="0" smtClean="0"/>
              <a:t>—Craig Hardesty, Hillsborough Community College (FL)</a:t>
            </a:r>
            <a:endParaRPr lang="en-US" dirty="0" smtClean="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118822" y="798051"/>
            <a:ext cx="4702322" cy="4779309"/>
          </a:xfrm>
        </p:spPr>
        <p:txBody>
          <a:bodyPr>
            <a:normAutofit/>
          </a:bodyPr>
          <a:lstStyle/>
          <a:p>
            <a:r>
              <a:rPr lang="en-US" dirty="0" smtClean="0"/>
              <a:t>My challenge as a teacher over the last 40 years has been to meet student expectations and prepare them for the next learning experience in their life journey. </a:t>
            </a:r>
          </a:p>
          <a:p>
            <a:r>
              <a:rPr lang="en-US" i="1" dirty="0" smtClean="0"/>
              <a:t>—Linda Prescott, Hillsborough Community College (FL)</a:t>
            </a:r>
            <a:endParaRPr lang="en-US" dirty="0" smtClean="0"/>
          </a:p>
          <a:p>
            <a:pPr algn="r">
              <a:buNone/>
            </a:pPr>
            <a:r>
              <a:rPr lang="en-US" dirty="0" smtClean="0"/>
              <a:t> </a:t>
            </a:r>
            <a:endParaRPr lang="en-US" dirty="0"/>
          </a:p>
        </p:txBody>
      </p:sp>
      <p:pic>
        <p:nvPicPr>
          <p:cNvPr id="5" name="Picture 4" descr="albanytc_laye_don.jpg"/>
          <p:cNvPicPr>
            <a:picLocks noChangeAspect="1"/>
          </p:cNvPicPr>
          <p:nvPr/>
        </p:nvPicPr>
        <p:blipFill>
          <a:blip r:embed="rId2"/>
          <a:stretch>
            <a:fillRect/>
          </a:stretch>
        </p:blipFill>
        <p:spPr>
          <a:xfrm>
            <a:off x="309196" y="943929"/>
            <a:ext cx="3503664" cy="2627748"/>
          </a:xfrm>
          <a:prstGeom prst="round2DiagRect">
            <a:avLst>
              <a:gd name="adj1" fmla="val 16667"/>
              <a:gd name="adj2" fmla="val 0"/>
            </a:avLst>
          </a:prstGeom>
          <a:ln w="88900" cap="sq">
            <a:solidFill>
              <a:srgbClr val="FFFFFF"/>
            </a:solidFill>
            <a:miter lim="800000"/>
          </a:ln>
          <a:effectLst>
            <a:outerShdw blurRad="57785" algn="br" rotWithShape="0">
              <a:srgbClr val="000000">
                <a:alpha val="70000"/>
              </a:srgbClr>
            </a:outerShdw>
          </a:effectLst>
        </p:spPr>
      </p:pic>
    </p:spTree>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TotalTime>
  <Words>3647</Words>
  <Application>Microsoft Macintosh PowerPoint</Application>
  <PresentationFormat>On-screen Show (4:3)</PresentationFormat>
  <Paragraphs>138</Paragraphs>
  <Slides>60</Slides>
  <Notes>0</Notes>
  <HiddenSlides>0</HiddenSlides>
  <MMClips>0</MMClips>
  <ScaleCrop>false</ScaleCrop>
  <HeadingPairs>
    <vt:vector size="4" baseType="variant">
      <vt:variant>
        <vt:lpstr>Design Template</vt:lpstr>
      </vt:variant>
      <vt:variant>
        <vt:i4>1</vt:i4>
      </vt:variant>
      <vt:variant>
        <vt:lpstr>Slide Titles</vt:lpstr>
      </vt:variant>
      <vt:variant>
        <vt:i4>60</vt:i4>
      </vt:variant>
    </vt:vector>
  </HeadingPairs>
  <TitlesOfParts>
    <vt:vector size="61" baseType="lpstr">
      <vt:lpstr>1_Office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vector>
  </TitlesOfParts>
  <Company>The Univeristy of Texas at Austin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Educatinal Administration</dc:creator>
  <cp:keywords/>
  <cp:lastModifiedBy>Educatinal Administration</cp:lastModifiedBy>
  <cp:revision>2</cp:revision>
  <dcterms:created xsi:type="dcterms:W3CDTF">2010-06-24T14:42:00Z</dcterms:created>
  <dcterms:modified xsi:type="dcterms:W3CDTF">2010-06-24T14:45:19Z</dcterms:modified>
</cp:coreProperties>
</file>