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339" r:id="rId2"/>
    <p:sldId id="340" r:id="rId3"/>
    <p:sldId id="341" r:id="rId4"/>
    <p:sldId id="342" r:id="rId5"/>
    <p:sldId id="343" r:id="rId6"/>
    <p:sldId id="301" r:id="rId7"/>
    <p:sldId id="302" r:id="rId8"/>
    <p:sldId id="303" r:id="rId9"/>
    <p:sldId id="304" r:id="rId10"/>
    <p:sldId id="344" r:id="rId11"/>
    <p:sldId id="345" r:id="rId12"/>
    <p:sldId id="305" r:id="rId13"/>
    <p:sldId id="346" r:id="rId14"/>
    <p:sldId id="306" r:id="rId15"/>
    <p:sldId id="307" r:id="rId16"/>
    <p:sldId id="308" r:id="rId17"/>
    <p:sldId id="349" r:id="rId18"/>
    <p:sldId id="347" r:id="rId19"/>
    <p:sldId id="348" r:id="rId20"/>
    <p:sldId id="377" r:id="rId21"/>
    <p:sldId id="378" r:id="rId22"/>
    <p:sldId id="379" r:id="rId23"/>
    <p:sldId id="380" r:id="rId24"/>
    <p:sldId id="381" r:id="rId25"/>
    <p:sldId id="382" r:id="rId26"/>
    <p:sldId id="383" r:id="rId27"/>
    <p:sldId id="384" r:id="rId28"/>
    <p:sldId id="389" r:id="rId29"/>
    <p:sldId id="390" r:id="rId30"/>
    <p:sldId id="391" r:id="rId31"/>
    <p:sldId id="38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loop="1" showNarration="1">
    <p:present/>
    <p:sldAll/>
    <p:penClr>
      <a:schemeClr val="tx1"/>
    </p:penClr>
  </p:showPr>
  <p:clrMru>
    <a:srgbClr val="8B3E18"/>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8457" autoAdjust="0"/>
    <p:restoredTop sz="94660"/>
  </p:normalViewPr>
  <p:slideViewPr>
    <p:cSldViewPr snapToGrid="0" snapToObjects="1">
      <p:cViewPr varScale="1">
        <p:scale>
          <a:sx n="154" d="100"/>
          <a:sy n="154" d="100"/>
        </p:scale>
        <p:origin x="-80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viewProps" Target="viewProps.xml"/><Relationship Id="rId31" Type="http://schemas.openxmlformats.org/officeDocument/2006/relationships/slide" Target="slides/slide30.xml"/><Relationship Id="rId34" Type="http://schemas.openxmlformats.org/officeDocument/2006/relationships/presProps" Target="presProps.xml"/><Relationship Id="rId7" Type="http://schemas.openxmlformats.org/officeDocument/2006/relationships/slide" Target="slides/slide6.xml"/><Relationship Id="rId36" Type="http://schemas.openxmlformats.org/officeDocument/2006/relationships/theme" Target="theme/theme1.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printerSettings" Target="printerSettings/printerSettings1.bin"/><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i="0">
                <a:latin typeface="Times New Roman"/>
                <a:cs typeface="Times New Roman"/>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6/24/10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6/24/10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6/24/10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6/24/10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6/24/10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6/24/10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6/24/10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6/24/10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6/24/10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6/24/10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6/24/10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7" name="Picture 6" descr="EA_slide_background.jpg"/>
          <p:cNvPicPr>
            <a:picLocks noChangeAspect="1"/>
          </p:cNvPicPr>
          <p:nvPr userDrawn="1"/>
        </p:nvPicPr>
        <p:blipFill>
          <a:blip r:embed="rId13"/>
          <a:stretch>
            <a:fillRect/>
          </a:stretch>
        </p:blipFill>
        <p:spPr>
          <a:xfrm>
            <a:off x="0" y="0"/>
            <a:ext cx="9144000" cy="6858000"/>
          </a:xfrm>
          <a:prstGeom prst="rect">
            <a:avLst/>
          </a:prstGeom>
        </p:spPr>
      </p:pic>
      <p:sp>
        <p:nvSpPr>
          <p:cNvPr id="6" name="Text Placeholder 5"/>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1" kern="1200">
          <a:solidFill>
            <a:srgbClr val="8B3E18"/>
          </a:solidFill>
          <a:latin typeface="+mj-lt"/>
          <a:ea typeface="+mj-ea"/>
          <a:cs typeface="+mj-cs"/>
        </a:defRPr>
      </a:lvl1pPr>
    </p:titleStyle>
    <p:bodyStyle>
      <a:lvl1pPr marL="0" indent="0" algn="l" defTabSz="457200" rtl="0" eaLnBrk="1" latinLnBrk="0" hangingPunct="1">
        <a:lnSpc>
          <a:spcPct val="150000"/>
        </a:lnSpc>
        <a:spcBef>
          <a:spcPct val="20000"/>
        </a:spcBef>
        <a:buFont typeface="Arial"/>
        <a:buNone/>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47528" y="789317"/>
            <a:ext cx="7038579" cy="4496145"/>
          </a:xfrm>
        </p:spPr>
        <p:txBody>
          <a:bodyPr>
            <a:normAutofit/>
          </a:bodyPr>
          <a:lstStyle/>
          <a:p>
            <a:r>
              <a:rPr lang="en-US" dirty="0" smtClean="0"/>
              <a:t>Just before class, I get a rush. These are performances. Am I up for it? Then the rush kicks in. Why did 1938 audiences believe in Martians? Silence, then: Because they believed the radio wouldn’t lie to them about something so important. A wonderful moment, and I get feedback for the next performance. Why wouldn’t I love teaching? </a:t>
            </a:r>
          </a:p>
          <a:p>
            <a:r>
              <a:rPr lang="en-US" i="1" dirty="0" smtClean="0"/>
              <a:t>—Douglas Carr, El Paso Community College (TX)</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47528" y="1278208"/>
            <a:ext cx="7038579" cy="4007254"/>
          </a:xfrm>
        </p:spPr>
        <p:txBody>
          <a:bodyPr>
            <a:normAutofit/>
          </a:bodyPr>
          <a:lstStyle/>
          <a:p>
            <a:r>
              <a:rPr lang="en-US" dirty="0" smtClean="0"/>
              <a:t>As a teacher, I am never complacent in my obligation as a role model. </a:t>
            </a:r>
          </a:p>
          <a:p>
            <a:r>
              <a:rPr lang="en-US" i="1" dirty="0" smtClean="0"/>
              <a:t>—Christine </a:t>
            </a:r>
            <a:r>
              <a:rPr lang="en-US" i="1" dirty="0" err="1" smtClean="0"/>
              <a:t>Lamanna</a:t>
            </a:r>
            <a:r>
              <a:rPr lang="en-US" i="1" dirty="0" smtClean="0"/>
              <a:t>, Erie Community College (NY)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47528" y="789317"/>
            <a:ext cx="7038579" cy="4496145"/>
          </a:xfrm>
        </p:spPr>
        <p:txBody>
          <a:bodyPr>
            <a:normAutofit/>
          </a:bodyPr>
          <a:lstStyle/>
          <a:p>
            <a:r>
              <a:rPr lang="en-US" dirty="0" smtClean="0"/>
              <a:t>The purpose of education is to stimulate creativity and passion. This is my mantra and my goal. Each day before I teach, I recommit myself to achieving it. </a:t>
            </a:r>
          </a:p>
          <a:p>
            <a:r>
              <a:rPr lang="en-US" i="1" dirty="0" smtClean="0"/>
              <a:t>—Marie Schmitz, Erie Community College (NY)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118822" y="798051"/>
            <a:ext cx="4702322" cy="4779309"/>
          </a:xfrm>
        </p:spPr>
        <p:txBody>
          <a:bodyPr>
            <a:normAutofit/>
          </a:bodyPr>
          <a:lstStyle/>
          <a:p>
            <a:r>
              <a:rPr lang="en-US" dirty="0" smtClean="0"/>
              <a:t>As a mathematics instructor, my goal is not only to inspire student interest in and appreciation for mathematics, but to also show students that I care about them, their success, and their education and career goals. </a:t>
            </a:r>
          </a:p>
          <a:p>
            <a:r>
              <a:rPr lang="en-US" i="1" dirty="0" smtClean="0"/>
              <a:t>—Michelle Breaux, </a:t>
            </a:r>
            <a:r>
              <a:rPr lang="en-US" i="1" dirty="0" err="1" smtClean="0"/>
              <a:t>Estrella</a:t>
            </a:r>
            <a:r>
              <a:rPr lang="en-US" i="1" dirty="0" smtClean="0"/>
              <a:t> Mountain Community College (AZ)</a:t>
            </a:r>
            <a:endParaRPr lang="en-US" dirty="0"/>
          </a:p>
        </p:txBody>
      </p:sp>
      <p:pic>
        <p:nvPicPr>
          <p:cNvPr id="5" name="Picture 4" descr="albanytc_laye_don.jpg"/>
          <p:cNvPicPr>
            <a:picLocks noChangeAspect="1"/>
          </p:cNvPicPr>
          <p:nvPr/>
        </p:nvPicPr>
        <p:blipFill>
          <a:blip r:embed="rId2"/>
          <a:stretch>
            <a:fillRect/>
          </a:stretch>
        </p:blipFill>
        <p:spPr>
          <a:xfrm>
            <a:off x="344220" y="943929"/>
            <a:ext cx="3433615" cy="2627748"/>
          </a:xfrm>
          <a:prstGeom prst="round2DiagRect">
            <a:avLst>
              <a:gd name="adj1" fmla="val 16667"/>
              <a:gd name="adj2" fmla="val 0"/>
            </a:avLst>
          </a:prstGeom>
          <a:ln w="88900" cap="sq">
            <a:solidFill>
              <a:srgbClr val="FFFFFF"/>
            </a:solidFill>
            <a:miter lim="800000"/>
          </a:ln>
          <a:effectLst>
            <a:outerShdw blurRad="57785" algn="br" rotWithShape="0">
              <a:srgbClr val="000000">
                <a:alpha val="7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47528" y="789317"/>
            <a:ext cx="7038579" cy="4496145"/>
          </a:xfrm>
        </p:spPr>
        <p:txBody>
          <a:bodyPr>
            <a:normAutofit/>
          </a:bodyPr>
          <a:lstStyle/>
          <a:p>
            <a:r>
              <a:rPr lang="en-US" dirty="0" smtClean="0"/>
              <a:t>I'm from Missouri, the Show Me State. I actually grew up in New Hampshire, but I learned how to be a chef and teacher through several mentors who "showed" me what was expected. I use this same process with my students, showing them what is expected, setting the bar, and challenging them to reach it. </a:t>
            </a:r>
          </a:p>
          <a:p>
            <a:r>
              <a:rPr lang="en-US" i="1" dirty="0" smtClean="0"/>
              <a:t>—Steve Griffiths, </a:t>
            </a:r>
            <a:r>
              <a:rPr lang="en-US" i="1" dirty="0" err="1" smtClean="0"/>
              <a:t>Estrella</a:t>
            </a:r>
            <a:r>
              <a:rPr lang="en-US" i="1" dirty="0" smtClean="0"/>
              <a:t> Mountain Community College (AZ)</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172" y="798051"/>
            <a:ext cx="5010972" cy="4779309"/>
          </a:xfrm>
        </p:spPr>
        <p:txBody>
          <a:bodyPr>
            <a:normAutofit/>
          </a:bodyPr>
          <a:lstStyle/>
          <a:p>
            <a:r>
              <a:rPr lang="en-US" dirty="0" err="1" smtClean="0"/>
              <a:t>Publius</a:t>
            </a:r>
            <a:r>
              <a:rPr lang="en-US" dirty="0" smtClean="0"/>
              <a:t> </a:t>
            </a:r>
            <a:r>
              <a:rPr lang="en-US" dirty="0" err="1" smtClean="0"/>
              <a:t>Syrus</a:t>
            </a:r>
            <a:r>
              <a:rPr lang="en-US" dirty="0" smtClean="0"/>
              <a:t> said “Anyone can hold the helm when the sea is calm.” My passion to help others meet their needs in a complex learning environment is my motivation for serving students and faculty. </a:t>
            </a:r>
          </a:p>
          <a:p>
            <a:r>
              <a:rPr lang="en-US" i="1" dirty="0" smtClean="0"/>
              <a:t>—Linda Keyes, </a:t>
            </a:r>
            <a:r>
              <a:rPr lang="en-US" i="1" dirty="0" err="1" smtClean="0"/>
              <a:t>Estrella</a:t>
            </a:r>
            <a:r>
              <a:rPr lang="en-US" i="1" dirty="0" smtClean="0"/>
              <a:t> Mountain Community College (AZ)</a:t>
            </a:r>
            <a:endParaRPr lang="en-US" dirty="0"/>
          </a:p>
        </p:txBody>
      </p:sp>
      <p:pic>
        <p:nvPicPr>
          <p:cNvPr id="5" name="Picture 4" descr="albanytc_laye_don.jpg"/>
          <p:cNvPicPr>
            <a:picLocks noChangeAspect="1"/>
          </p:cNvPicPr>
          <p:nvPr/>
        </p:nvPicPr>
        <p:blipFill>
          <a:blip r:embed="rId2"/>
          <a:stretch>
            <a:fillRect/>
          </a:stretch>
        </p:blipFill>
        <p:spPr>
          <a:xfrm>
            <a:off x="619241" y="943929"/>
            <a:ext cx="2883573" cy="2627748"/>
          </a:xfrm>
          <a:prstGeom prst="round2DiagRect">
            <a:avLst>
              <a:gd name="adj1" fmla="val 16667"/>
              <a:gd name="adj2" fmla="val 0"/>
            </a:avLst>
          </a:prstGeom>
          <a:ln w="88900" cap="sq">
            <a:solidFill>
              <a:srgbClr val="FFFFFF"/>
            </a:solidFill>
            <a:miter lim="800000"/>
          </a:ln>
          <a:effectLst>
            <a:outerShdw blurRad="57785" algn="br" rotWithShape="0">
              <a:srgbClr val="000000">
                <a:alpha val="7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118822" y="798051"/>
            <a:ext cx="4702322" cy="4779309"/>
          </a:xfrm>
        </p:spPr>
        <p:txBody>
          <a:bodyPr>
            <a:normAutofit/>
          </a:bodyPr>
          <a:lstStyle/>
          <a:p>
            <a:r>
              <a:rPr lang="en-US" dirty="0" smtClean="0"/>
              <a:t>Acknowledgment that information is understood and received motivates, inspires, and stimulates further instruction. Active participation, carefully listening, asking questions, and completely answering them enhances learning. Use of various available resources and teaching methods promotes mental development. </a:t>
            </a:r>
          </a:p>
          <a:p>
            <a:r>
              <a:rPr lang="en-US" i="1" dirty="0" smtClean="0"/>
              <a:t>—Linda Randall, Forsyth Technical Community College (NC)</a:t>
            </a:r>
            <a:endParaRPr lang="en-US" dirty="0"/>
          </a:p>
        </p:txBody>
      </p:sp>
      <p:pic>
        <p:nvPicPr>
          <p:cNvPr id="5" name="Picture 4" descr="albanytc_laye_don.jpg"/>
          <p:cNvPicPr>
            <a:picLocks noChangeAspect="1"/>
          </p:cNvPicPr>
          <p:nvPr/>
        </p:nvPicPr>
        <p:blipFill>
          <a:blip r:embed="rId2"/>
          <a:stretch>
            <a:fillRect/>
          </a:stretch>
        </p:blipFill>
        <p:spPr>
          <a:xfrm>
            <a:off x="309973" y="1094487"/>
            <a:ext cx="3502109" cy="2326632"/>
          </a:xfrm>
          <a:prstGeom prst="round2DiagRect">
            <a:avLst>
              <a:gd name="adj1" fmla="val 16667"/>
              <a:gd name="adj2" fmla="val 0"/>
            </a:avLst>
          </a:prstGeom>
          <a:ln w="88900" cap="sq">
            <a:solidFill>
              <a:srgbClr val="FFFFFF"/>
            </a:solidFill>
            <a:miter lim="800000"/>
          </a:ln>
          <a:effectLst>
            <a:outerShdw blurRad="57785" algn="br" rotWithShape="0">
              <a:srgbClr val="000000">
                <a:alpha val="7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118822" y="798051"/>
            <a:ext cx="4702322" cy="4779309"/>
          </a:xfrm>
        </p:spPr>
        <p:txBody>
          <a:bodyPr>
            <a:normAutofit/>
          </a:bodyPr>
          <a:lstStyle/>
          <a:p>
            <a:r>
              <a:rPr lang="en-US" dirty="0" smtClean="0"/>
              <a:t>I promote a climate based on care and trust to help students set challenging and achievable goals. Teaching is a commitment to the subject matter, transmitted with enthusiasm. </a:t>
            </a:r>
          </a:p>
          <a:p>
            <a:r>
              <a:rPr lang="en-US" i="1" dirty="0" smtClean="0"/>
              <a:t>—Elizabeth Sprinkle, Forsyth Technical Community College (NC)</a:t>
            </a:r>
            <a:endParaRPr lang="en-US" dirty="0"/>
          </a:p>
        </p:txBody>
      </p:sp>
      <p:pic>
        <p:nvPicPr>
          <p:cNvPr id="5" name="Picture 4" descr="albanytc_laye_don.jpg"/>
          <p:cNvPicPr>
            <a:picLocks noChangeAspect="1"/>
          </p:cNvPicPr>
          <p:nvPr/>
        </p:nvPicPr>
        <p:blipFill>
          <a:blip r:embed="rId2"/>
          <a:stretch>
            <a:fillRect/>
          </a:stretch>
        </p:blipFill>
        <p:spPr>
          <a:xfrm>
            <a:off x="309973" y="1094487"/>
            <a:ext cx="3502109" cy="2326632"/>
          </a:xfrm>
          <a:prstGeom prst="round2DiagRect">
            <a:avLst>
              <a:gd name="adj1" fmla="val 16667"/>
              <a:gd name="adj2" fmla="val 0"/>
            </a:avLst>
          </a:prstGeom>
          <a:ln w="88900" cap="sq">
            <a:solidFill>
              <a:srgbClr val="FFFFFF"/>
            </a:solidFill>
            <a:miter lim="800000"/>
          </a:ln>
          <a:effectLst>
            <a:outerShdw blurRad="57785" algn="br" rotWithShape="0">
              <a:srgbClr val="000000">
                <a:alpha val="7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47528" y="789317"/>
            <a:ext cx="7038579" cy="4496145"/>
          </a:xfrm>
        </p:spPr>
        <p:txBody>
          <a:bodyPr>
            <a:normAutofit/>
          </a:bodyPr>
          <a:lstStyle/>
          <a:p>
            <a:r>
              <a:rPr lang="en-US" dirty="0" smtClean="0"/>
              <a:t>Teaching excellence is the commitment to students on a day-to-day basis—staying after hours to allow them to complete an assignment, patiently answering questions, and teaching them accountability for their work. It is providing them access to the tools they need to succeed. </a:t>
            </a:r>
          </a:p>
          <a:p>
            <a:r>
              <a:rPr lang="en-US" i="1" dirty="0" smtClean="0"/>
              <a:t>—William Fell, Gateway Technical College (WI)</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47528" y="789317"/>
            <a:ext cx="7038579" cy="4496145"/>
          </a:xfrm>
        </p:spPr>
        <p:txBody>
          <a:bodyPr>
            <a:normAutofit/>
          </a:bodyPr>
          <a:lstStyle/>
          <a:p>
            <a:r>
              <a:rPr lang="en-US" dirty="0" smtClean="0"/>
              <a:t>Wisconsin Technical College System’s slogan is: We are </a:t>
            </a:r>
            <a:r>
              <a:rPr lang="en-US" dirty="0" err="1" smtClean="0"/>
              <a:t>futuremakers</a:t>
            </a:r>
            <a:r>
              <a:rPr lang="en-US" dirty="0" smtClean="0"/>
              <a:t>. We are changing the future every moment. I am an agent of change. I change the future one moment and one student at a time. </a:t>
            </a:r>
          </a:p>
          <a:p>
            <a:r>
              <a:rPr lang="en-US" i="1" dirty="0" smtClean="0"/>
              <a:t>—Valerie </a:t>
            </a:r>
            <a:r>
              <a:rPr lang="en-US" i="1" dirty="0" err="1" smtClean="0"/>
              <a:t>Hennen</a:t>
            </a:r>
            <a:r>
              <a:rPr lang="en-US" i="1" dirty="0" smtClean="0"/>
              <a:t>, Gateway Technical College (WI)</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47528" y="789317"/>
            <a:ext cx="7038579" cy="4496145"/>
          </a:xfrm>
        </p:spPr>
        <p:txBody>
          <a:bodyPr>
            <a:normAutofit/>
          </a:bodyPr>
          <a:lstStyle/>
          <a:p>
            <a:r>
              <a:rPr lang="en-US" dirty="0" smtClean="0"/>
              <a:t>Teaching presents daily opportunities. On a good day, I inspire students to stretch their horizons. I cause them to believe in themselves. I challenge them. I infuse them with enthusiasm. I give them confidence. I awaken their imagination. I let them see beyond today, and help them want to go there. </a:t>
            </a:r>
          </a:p>
          <a:p>
            <a:r>
              <a:rPr lang="en-US" i="1" dirty="0" smtClean="0"/>
              <a:t>—Dale Reich, Gateway Technical College (WI)</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6063" y="789317"/>
            <a:ext cx="8049193" cy="4496145"/>
          </a:xfrm>
        </p:spPr>
        <p:txBody>
          <a:bodyPr>
            <a:normAutofit/>
          </a:bodyPr>
          <a:lstStyle/>
          <a:p>
            <a:r>
              <a:rPr lang="en-US" dirty="0" smtClean="0"/>
              <a:t>I am so inspired daily by the students that I have the privilege to teach. Many of them overcome obstacles to pursue their education while in the program. They all have such high hopes and dreams of becoming health care professionals and skilled members of the dental team. Their enthusiasm is contagious, their passion strong. This motivates me to play a part in seeing their dreams become reality. </a:t>
            </a:r>
          </a:p>
          <a:p>
            <a:r>
              <a:rPr lang="en-US" i="1" dirty="0" smtClean="0"/>
              <a:t>—Sharon Dickinson, El Paso Community College (TX)</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47528" y="800457"/>
            <a:ext cx="7038579" cy="4496145"/>
          </a:xfrm>
        </p:spPr>
        <p:txBody>
          <a:bodyPr>
            <a:normAutofit/>
          </a:bodyPr>
          <a:lstStyle/>
          <a:p>
            <a:r>
              <a:rPr lang="en-US" dirty="0" smtClean="0"/>
              <a:t>Co-curricular activities can support and enhance learning in face-to-face and online classrooms. I always assign or encourage students to participate in outside projects that support what they are doing in class. I believe that getting involved in outside classroom events can boost retention. </a:t>
            </a:r>
          </a:p>
          <a:p>
            <a:r>
              <a:rPr lang="en-US" i="1" dirty="0" smtClean="0"/>
              <a:t>—Janet </a:t>
            </a:r>
            <a:r>
              <a:rPr lang="en-US" i="1" dirty="0" err="1" smtClean="0"/>
              <a:t>Hollier</a:t>
            </a:r>
            <a:r>
              <a:rPr lang="en-US" i="1" dirty="0" smtClean="0"/>
              <a:t>, Georgia Perimeter College</a:t>
            </a:r>
            <a:endParaRPr lang="en-US" dirty="0" smtClean="0"/>
          </a:p>
          <a:p>
            <a:pPr algn="r">
              <a:buNone/>
            </a:pPr>
            <a:r>
              <a:rPr lang="en-US" dirty="0" smtClean="0"/>
              <a:t>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47528" y="1393659"/>
            <a:ext cx="7038579" cy="3902943"/>
          </a:xfrm>
        </p:spPr>
        <p:txBody>
          <a:bodyPr>
            <a:normAutofit/>
          </a:bodyPr>
          <a:lstStyle/>
          <a:p>
            <a:r>
              <a:rPr lang="en-US" dirty="0" smtClean="0"/>
              <a:t>Teaching is only meaningful when it results in student learning that lasts! </a:t>
            </a:r>
          </a:p>
          <a:p>
            <a:r>
              <a:rPr lang="en-US" i="1" dirty="0" smtClean="0"/>
              <a:t>—Martin </a:t>
            </a:r>
            <a:r>
              <a:rPr lang="en-US" i="1" dirty="0" err="1" smtClean="0"/>
              <a:t>Okafor</a:t>
            </a:r>
            <a:r>
              <a:rPr lang="en-US" i="1" dirty="0" smtClean="0"/>
              <a:t>, Georgia Perimeter College</a:t>
            </a:r>
            <a:r>
              <a:rPr lang="en-US" dirty="0" smtClean="0"/>
              <a: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118822" y="798051"/>
            <a:ext cx="4702322" cy="4779309"/>
          </a:xfrm>
        </p:spPr>
        <p:txBody>
          <a:bodyPr>
            <a:normAutofit/>
          </a:bodyPr>
          <a:lstStyle/>
          <a:p>
            <a:r>
              <a:rPr lang="en-US" dirty="0" smtClean="0"/>
              <a:t>It is extremely rewarding work, collaborating with our tutors. I look to their delightful personalities, talents, insights, and creativity to give me energy. </a:t>
            </a:r>
          </a:p>
          <a:p>
            <a:r>
              <a:rPr lang="en-US" i="1" dirty="0" smtClean="0"/>
              <a:t>—Ann Lyons, </a:t>
            </a:r>
            <a:r>
              <a:rPr lang="en-US" i="1" dirty="0" err="1" smtClean="0"/>
              <a:t>Germanna</a:t>
            </a:r>
            <a:r>
              <a:rPr lang="en-US" i="1" dirty="0" smtClean="0"/>
              <a:t> Community College (VA)</a:t>
            </a:r>
            <a:endParaRPr lang="en-US" dirty="0" smtClean="0"/>
          </a:p>
          <a:p>
            <a:pPr algn="r">
              <a:buNone/>
            </a:pPr>
            <a:r>
              <a:rPr lang="en-US" dirty="0" smtClean="0"/>
              <a:t> </a:t>
            </a:r>
            <a:endParaRPr lang="en-US" dirty="0"/>
          </a:p>
        </p:txBody>
      </p:sp>
      <p:pic>
        <p:nvPicPr>
          <p:cNvPr id="5" name="Picture 4" descr="albanytc_laye_don.jpg"/>
          <p:cNvPicPr>
            <a:picLocks noChangeAspect="1"/>
          </p:cNvPicPr>
          <p:nvPr/>
        </p:nvPicPr>
        <p:blipFill>
          <a:blip r:embed="rId2"/>
          <a:stretch>
            <a:fillRect/>
          </a:stretch>
        </p:blipFill>
        <p:spPr>
          <a:xfrm>
            <a:off x="309196" y="1093970"/>
            <a:ext cx="3503664" cy="2327665"/>
          </a:xfrm>
          <a:prstGeom prst="round2DiagRect">
            <a:avLst>
              <a:gd name="adj1" fmla="val 16667"/>
              <a:gd name="adj2" fmla="val 0"/>
            </a:avLst>
          </a:prstGeom>
          <a:ln w="88900" cap="sq">
            <a:solidFill>
              <a:srgbClr val="FFFFFF"/>
            </a:solidFill>
            <a:miter lim="800000"/>
          </a:ln>
          <a:effectLst>
            <a:outerShdw blurRad="57785" algn="br" rotWithShape="0">
              <a:srgbClr val="000000">
                <a:alpha val="70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47528" y="800457"/>
            <a:ext cx="7038579" cy="4496145"/>
          </a:xfrm>
        </p:spPr>
        <p:txBody>
          <a:bodyPr>
            <a:normAutofit/>
          </a:bodyPr>
          <a:lstStyle/>
          <a:p>
            <a:r>
              <a:rPr lang="en-US" dirty="0" smtClean="0"/>
              <a:t>I avoided teaching online for years because I thought it was not appropriate for teaching mathematics. After being forced to take the plunge, I grew to love teaching math online. It sparked my creativity and led to big improvements in my traditional classes. What a surprise! </a:t>
            </a:r>
          </a:p>
          <a:p>
            <a:r>
              <a:rPr lang="en-US" i="1" dirty="0" smtClean="0"/>
              <a:t>—</a:t>
            </a:r>
            <a:r>
              <a:rPr lang="en-US" i="1" dirty="0" err="1" smtClean="0"/>
              <a:t>Delois</a:t>
            </a:r>
            <a:r>
              <a:rPr lang="en-US" i="1" dirty="0" smtClean="0"/>
              <a:t> McCormick, </a:t>
            </a:r>
            <a:r>
              <a:rPr lang="en-US" i="1" dirty="0" err="1" smtClean="0"/>
              <a:t>Germanna</a:t>
            </a:r>
            <a:r>
              <a:rPr lang="en-US" i="1" dirty="0" smtClean="0"/>
              <a:t> Community College (VA)</a:t>
            </a:r>
            <a:endParaRPr lang="en-US" dirty="0" smtClean="0"/>
          </a:p>
          <a:p>
            <a:pPr algn="r">
              <a:buNone/>
            </a:pPr>
            <a:r>
              <a:rPr lang="en-US" dirty="0" smtClean="0"/>
              <a:t>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118822" y="798051"/>
            <a:ext cx="4702322" cy="4779309"/>
          </a:xfrm>
        </p:spPr>
        <p:txBody>
          <a:bodyPr>
            <a:normAutofit fontScale="92500"/>
          </a:bodyPr>
          <a:lstStyle/>
          <a:p>
            <a:r>
              <a:rPr lang="en-US" dirty="0" smtClean="0"/>
              <a:t>My goal is to provide an atmosphere where effective teaching and learning of both knowledge and skills can take place, having a lasting impact on the lives of both students and me. I encourage students to develop both personal and professional goals and motivate them to reach these goals. </a:t>
            </a:r>
          </a:p>
          <a:p>
            <a:r>
              <a:rPr lang="en-US" i="1" dirty="0" smtClean="0"/>
              <a:t>—John </a:t>
            </a:r>
            <a:r>
              <a:rPr lang="en-US" i="1" dirty="0" err="1" smtClean="0"/>
              <a:t>Stroffolino</a:t>
            </a:r>
            <a:r>
              <a:rPr lang="en-US" i="1" dirty="0" smtClean="0"/>
              <a:t>, </a:t>
            </a:r>
            <a:r>
              <a:rPr lang="en-US" i="1" dirty="0" err="1" smtClean="0"/>
              <a:t>Germanna</a:t>
            </a:r>
            <a:r>
              <a:rPr lang="en-US" i="1" dirty="0" smtClean="0"/>
              <a:t> Community College (VA)</a:t>
            </a:r>
            <a:endParaRPr lang="en-US" dirty="0" smtClean="0"/>
          </a:p>
          <a:p>
            <a:pPr algn="r">
              <a:buNone/>
            </a:pPr>
            <a:r>
              <a:rPr lang="en-US" dirty="0" smtClean="0"/>
              <a:t> </a:t>
            </a:r>
            <a:endParaRPr lang="en-US" dirty="0"/>
          </a:p>
        </p:txBody>
      </p:sp>
      <p:pic>
        <p:nvPicPr>
          <p:cNvPr id="5" name="Picture 4" descr="albanytc_laye_don.jpg"/>
          <p:cNvPicPr>
            <a:picLocks noChangeAspect="1"/>
          </p:cNvPicPr>
          <p:nvPr/>
        </p:nvPicPr>
        <p:blipFill>
          <a:blip r:embed="rId2"/>
          <a:stretch>
            <a:fillRect/>
          </a:stretch>
        </p:blipFill>
        <p:spPr>
          <a:xfrm>
            <a:off x="309196" y="1093021"/>
            <a:ext cx="3503664" cy="2329563"/>
          </a:xfrm>
          <a:prstGeom prst="round2DiagRect">
            <a:avLst>
              <a:gd name="adj1" fmla="val 16667"/>
              <a:gd name="adj2" fmla="val 0"/>
            </a:avLst>
          </a:prstGeom>
          <a:ln w="88900" cap="sq">
            <a:solidFill>
              <a:srgbClr val="FFFFFF"/>
            </a:solidFill>
            <a:miter lim="800000"/>
          </a:ln>
          <a:effectLst>
            <a:outerShdw blurRad="57785" algn="br" rotWithShape="0">
              <a:srgbClr val="000000">
                <a:alpha val="7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47528" y="800457"/>
            <a:ext cx="7038579" cy="4496145"/>
          </a:xfrm>
        </p:spPr>
        <p:txBody>
          <a:bodyPr>
            <a:normAutofit/>
          </a:bodyPr>
          <a:lstStyle/>
          <a:p>
            <a:r>
              <a:rPr lang="en-US" dirty="0" smtClean="0"/>
              <a:t>I love what I do as an instructor; I enjoy working with students and try to the best of my ability give them the skills and tools they need to continue to learn for the rest of their life. </a:t>
            </a:r>
          </a:p>
          <a:p>
            <a:r>
              <a:rPr lang="en-US" i="1" dirty="0" smtClean="0"/>
              <a:t>—John </a:t>
            </a:r>
            <a:r>
              <a:rPr lang="en-US" i="1" dirty="0" err="1" smtClean="0"/>
              <a:t>Doneth</a:t>
            </a:r>
            <a:r>
              <a:rPr lang="en-US" i="1" dirty="0" smtClean="0"/>
              <a:t>, Grand Rapids Community College (MI)</a:t>
            </a:r>
            <a:r>
              <a:rPr lang="en-US" dirty="0" smtClean="0"/>
              <a:t>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47528" y="800457"/>
            <a:ext cx="7038579" cy="4496145"/>
          </a:xfrm>
        </p:spPr>
        <p:txBody>
          <a:bodyPr>
            <a:normAutofit/>
          </a:bodyPr>
          <a:lstStyle/>
          <a:p>
            <a:r>
              <a:rPr lang="en-US" dirty="0" smtClean="0"/>
              <a:t>What I try to do is to remember life as a student, emulate the behaviors of instructors I loved, and remind myself that I, like many students, needed to want to learn before I would engage my brain. So I suppose my mantra would be “inspire, then teach." </a:t>
            </a:r>
          </a:p>
          <a:p>
            <a:r>
              <a:rPr lang="en-US" i="1" dirty="0" smtClean="0"/>
              <a:t>—Tom </a:t>
            </a:r>
            <a:r>
              <a:rPr lang="en-US" i="1" dirty="0" err="1" smtClean="0"/>
              <a:t>Kaechele</a:t>
            </a:r>
            <a:r>
              <a:rPr lang="en-US" i="1" dirty="0" smtClean="0"/>
              <a:t>, Grand Rapids Community College (MI)</a:t>
            </a:r>
            <a:r>
              <a:rPr lang="en-US" dirty="0" smtClean="0"/>
              <a:t>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118822" y="798051"/>
            <a:ext cx="4702322" cy="4779309"/>
          </a:xfrm>
        </p:spPr>
        <p:txBody>
          <a:bodyPr>
            <a:normAutofit/>
          </a:bodyPr>
          <a:lstStyle/>
          <a:p>
            <a:r>
              <a:rPr lang="en-US" dirty="0" smtClean="0"/>
              <a:t>I want to be a better teacher. This is important work. Dialog before Pedagogue. </a:t>
            </a:r>
          </a:p>
          <a:p>
            <a:r>
              <a:rPr lang="en-US" i="1" dirty="0" smtClean="0"/>
              <a:t>—Martin Flynn, Greenville Technical</a:t>
            </a:r>
            <a:br>
              <a:rPr lang="en-US" i="1" dirty="0" smtClean="0"/>
            </a:br>
            <a:r>
              <a:rPr lang="en-US" i="1" dirty="0" smtClean="0"/>
              <a:t> College (SC)</a:t>
            </a:r>
            <a:endParaRPr lang="en-US" dirty="0" smtClean="0"/>
          </a:p>
          <a:p>
            <a:pPr algn="r">
              <a:buNone/>
            </a:pPr>
            <a:r>
              <a:rPr lang="en-US" dirty="0" smtClean="0"/>
              <a:t> </a:t>
            </a:r>
            <a:endParaRPr lang="en-US" dirty="0"/>
          </a:p>
        </p:txBody>
      </p:sp>
      <p:pic>
        <p:nvPicPr>
          <p:cNvPr id="5" name="Picture 4" descr="albanytc_laye_don.jpg"/>
          <p:cNvPicPr>
            <a:picLocks noChangeAspect="1"/>
          </p:cNvPicPr>
          <p:nvPr/>
        </p:nvPicPr>
        <p:blipFill>
          <a:blip r:embed="rId2"/>
          <a:stretch>
            <a:fillRect/>
          </a:stretch>
        </p:blipFill>
        <p:spPr>
          <a:xfrm>
            <a:off x="309196" y="1089915"/>
            <a:ext cx="3503664" cy="2335776"/>
          </a:xfrm>
          <a:prstGeom prst="round2DiagRect">
            <a:avLst>
              <a:gd name="adj1" fmla="val 16667"/>
              <a:gd name="adj2" fmla="val 0"/>
            </a:avLst>
          </a:prstGeom>
          <a:ln w="88900" cap="sq">
            <a:solidFill>
              <a:srgbClr val="FFFFFF"/>
            </a:solidFill>
            <a:miter lim="800000"/>
          </a:ln>
          <a:effectLst>
            <a:outerShdw blurRad="57785" algn="br" rotWithShape="0">
              <a:srgbClr val="000000">
                <a:alpha val="7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118822" y="798051"/>
            <a:ext cx="4702322" cy="4779309"/>
          </a:xfrm>
        </p:spPr>
        <p:txBody>
          <a:bodyPr>
            <a:normAutofit fontScale="92500"/>
          </a:bodyPr>
          <a:lstStyle/>
          <a:p>
            <a:r>
              <a:rPr lang="en-US" dirty="0" smtClean="0"/>
              <a:t>For me excellent teaching is about passion, fun, and expecting excellence, not perfection from my students and myself.  I have been inspired by their willingness to hold onto and pursue their dreams despite difficult circumstances.  It is truly an honor and privilege to be a teacher.  I feel very grateful.</a:t>
            </a:r>
          </a:p>
          <a:p>
            <a:r>
              <a:rPr lang="en-US" i="1" dirty="0" smtClean="0"/>
              <a:t>—Beth Ashworth, Guilford Technical</a:t>
            </a:r>
            <a:br>
              <a:rPr lang="en-US" i="1" dirty="0" smtClean="0"/>
            </a:br>
            <a:r>
              <a:rPr lang="en-US" i="1" dirty="0" smtClean="0"/>
              <a:t> Community College (NC)</a:t>
            </a:r>
            <a:endParaRPr lang="en-US" dirty="0" smtClean="0"/>
          </a:p>
          <a:p>
            <a:pPr algn="r">
              <a:buNone/>
            </a:pPr>
            <a:r>
              <a:rPr lang="en-US" dirty="0" smtClean="0"/>
              <a:t> </a:t>
            </a:r>
            <a:endParaRPr lang="en-US" dirty="0"/>
          </a:p>
        </p:txBody>
      </p:sp>
      <p:pic>
        <p:nvPicPr>
          <p:cNvPr id="5" name="Picture 4" descr="albanytc_laye_don.jpg"/>
          <p:cNvPicPr>
            <a:picLocks noChangeAspect="1"/>
          </p:cNvPicPr>
          <p:nvPr/>
        </p:nvPicPr>
        <p:blipFill>
          <a:blip r:embed="rId2"/>
          <a:stretch>
            <a:fillRect/>
          </a:stretch>
        </p:blipFill>
        <p:spPr>
          <a:xfrm>
            <a:off x="309196" y="1206704"/>
            <a:ext cx="3503664" cy="2102198"/>
          </a:xfrm>
          <a:prstGeom prst="round2DiagRect">
            <a:avLst>
              <a:gd name="adj1" fmla="val 16667"/>
              <a:gd name="adj2" fmla="val 0"/>
            </a:avLst>
          </a:prstGeom>
          <a:ln w="88900" cap="sq">
            <a:solidFill>
              <a:srgbClr val="FFFFFF"/>
            </a:solidFill>
            <a:miter lim="800000"/>
          </a:ln>
          <a:effectLst>
            <a:outerShdw blurRad="57785" algn="br" rotWithShape="0">
              <a:srgbClr val="000000">
                <a:alpha val="7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118822" y="798051"/>
            <a:ext cx="4702322" cy="4779309"/>
          </a:xfrm>
        </p:spPr>
        <p:txBody>
          <a:bodyPr>
            <a:normAutofit lnSpcReduction="10000"/>
          </a:bodyPr>
          <a:lstStyle/>
          <a:p>
            <a:r>
              <a:rPr lang="en-US" dirty="0" smtClean="0"/>
              <a:t>The questions of my students continually inspire new ways of thinking and teaching.  I often feel that I learn as much from them as they do from me. Seeking to understand how the students learn best instead of teaching in a manner that is easier or more convenient for me is my focus. </a:t>
            </a:r>
          </a:p>
          <a:p>
            <a:r>
              <a:rPr lang="en-US" i="1" dirty="0" smtClean="0"/>
              <a:t>—Michele Garrett, Guilford Technical</a:t>
            </a:r>
            <a:br>
              <a:rPr lang="en-US" i="1" dirty="0" smtClean="0"/>
            </a:br>
            <a:r>
              <a:rPr lang="en-US" i="1" dirty="0" smtClean="0"/>
              <a:t> Community College (NC)</a:t>
            </a:r>
            <a:endParaRPr lang="en-US" dirty="0" smtClean="0"/>
          </a:p>
          <a:p>
            <a:pPr algn="r">
              <a:buNone/>
            </a:pPr>
            <a:r>
              <a:rPr lang="en-US" dirty="0" smtClean="0"/>
              <a:t> </a:t>
            </a:r>
            <a:endParaRPr lang="en-US" dirty="0"/>
          </a:p>
        </p:txBody>
      </p:sp>
      <p:pic>
        <p:nvPicPr>
          <p:cNvPr id="5" name="Picture 4" descr="albanytc_laye_don.jpg"/>
          <p:cNvPicPr>
            <a:picLocks noChangeAspect="1"/>
          </p:cNvPicPr>
          <p:nvPr/>
        </p:nvPicPr>
        <p:blipFill>
          <a:blip r:embed="rId2"/>
          <a:stretch>
            <a:fillRect/>
          </a:stretch>
        </p:blipFill>
        <p:spPr>
          <a:xfrm>
            <a:off x="309196" y="1206704"/>
            <a:ext cx="3503664" cy="2102198"/>
          </a:xfrm>
          <a:prstGeom prst="round2DiagRect">
            <a:avLst>
              <a:gd name="adj1" fmla="val 16667"/>
              <a:gd name="adj2" fmla="val 0"/>
            </a:avLst>
          </a:prstGeom>
          <a:ln w="88900" cap="sq">
            <a:solidFill>
              <a:srgbClr val="FFFFFF"/>
            </a:solidFill>
            <a:miter lim="800000"/>
          </a:ln>
          <a:effectLst>
            <a:outerShdw blurRad="57785" algn="br" rotWithShape="0">
              <a:srgbClr val="000000">
                <a:alpha val="7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47528" y="789317"/>
            <a:ext cx="7038579" cy="4496145"/>
          </a:xfrm>
        </p:spPr>
        <p:txBody>
          <a:bodyPr>
            <a:normAutofit/>
          </a:bodyPr>
          <a:lstStyle/>
          <a:p>
            <a:r>
              <a:rPr lang="en-US" dirty="0" smtClean="0"/>
              <a:t>I believe that by coming to work everyday and asking my students to open their minds and hearts to literature, even if they have not enjoyed it in the past, I can help them to find something that appeals to their humanity. I believe that reading and studying literature makes us more responsible members of the human race. </a:t>
            </a:r>
          </a:p>
          <a:p>
            <a:r>
              <a:rPr lang="en-US" i="1" dirty="0" smtClean="0"/>
              <a:t>—Grace </a:t>
            </a:r>
            <a:r>
              <a:rPr lang="en-US" i="1" dirty="0" err="1" smtClean="0"/>
              <a:t>Haddox</a:t>
            </a:r>
            <a:r>
              <a:rPr lang="en-US" i="1" dirty="0" smtClean="0"/>
              <a:t>, El Paso Community College (TX)</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70362" y="1383507"/>
            <a:ext cx="4702322" cy="4193853"/>
          </a:xfrm>
        </p:spPr>
        <p:txBody>
          <a:bodyPr>
            <a:normAutofit/>
          </a:bodyPr>
          <a:lstStyle/>
          <a:p>
            <a:r>
              <a:rPr lang="en-US" i="1" dirty="0" smtClean="0"/>
              <a:t>—Kristi Short, Guilford Technical</a:t>
            </a:r>
            <a:br>
              <a:rPr lang="en-US" i="1" dirty="0" smtClean="0"/>
            </a:br>
            <a:r>
              <a:rPr lang="en-US" i="1" dirty="0" smtClean="0"/>
              <a:t> Community College (NC)</a:t>
            </a:r>
            <a:endParaRPr lang="en-US" dirty="0" smtClean="0"/>
          </a:p>
          <a:p>
            <a:pPr algn="r">
              <a:buNone/>
            </a:pPr>
            <a:r>
              <a:rPr lang="en-US" dirty="0" smtClean="0"/>
              <a:t> </a:t>
            </a:r>
            <a:endParaRPr lang="en-US" dirty="0"/>
          </a:p>
        </p:txBody>
      </p:sp>
      <p:pic>
        <p:nvPicPr>
          <p:cNvPr id="5" name="Picture 4" descr="albanytc_laye_don.jpg"/>
          <p:cNvPicPr>
            <a:picLocks noChangeAspect="1"/>
          </p:cNvPicPr>
          <p:nvPr/>
        </p:nvPicPr>
        <p:blipFill>
          <a:blip r:embed="rId2"/>
          <a:stretch>
            <a:fillRect/>
          </a:stretch>
        </p:blipFill>
        <p:spPr>
          <a:xfrm>
            <a:off x="660736" y="1206704"/>
            <a:ext cx="3503663" cy="2102198"/>
          </a:xfrm>
          <a:prstGeom prst="round2DiagRect">
            <a:avLst>
              <a:gd name="adj1" fmla="val 16667"/>
              <a:gd name="adj2" fmla="val 0"/>
            </a:avLst>
          </a:prstGeom>
          <a:ln w="88900" cap="sq">
            <a:solidFill>
              <a:srgbClr val="FFFFFF"/>
            </a:solidFill>
            <a:miter lim="800000"/>
          </a:ln>
          <a:effectLst>
            <a:outerShdw blurRad="57785" algn="br" rotWithShape="0">
              <a:srgbClr val="000000">
                <a:alpha val="7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47528" y="800457"/>
            <a:ext cx="7038579" cy="4496145"/>
          </a:xfrm>
        </p:spPr>
        <p:txBody>
          <a:bodyPr>
            <a:normAutofit/>
          </a:bodyPr>
          <a:lstStyle/>
          <a:p>
            <a:r>
              <a:rPr lang="en-US" dirty="0" smtClean="0"/>
              <a:t>Students inspire and motivate me! Most of my students have family responsibilities, work full-time, and attend school all to make a better life for themselves. Their dedication and determination is truly inspiring. </a:t>
            </a:r>
          </a:p>
          <a:p>
            <a:r>
              <a:rPr lang="en-US" i="1" dirty="0" smtClean="0"/>
              <a:t>—Wendy Payne, Gulf Coast Community College (FL)</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47528" y="1203990"/>
            <a:ext cx="7038579" cy="4081472"/>
          </a:xfrm>
        </p:spPr>
        <p:txBody>
          <a:bodyPr>
            <a:normAutofit/>
          </a:bodyPr>
          <a:lstStyle/>
          <a:p>
            <a:r>
              <a:rPr lang="en-US" dirty="0" smtClean="0"/>
              <a:t>I do not settle for mediocrity in hopes that my students will not just learn theory, but put theory into practice. </a:t>
            </a:r>
          </a:p>
          <a:p>
            <a:r>
              <a:rPr lang="en-US" i="1" dirty="0" smtClean="0"/>
              <a:t>—Cristina Sharp, El Paso Community College (TX)</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47528" y="789317"/>
            <a:ext cx="7038579" cy="4496145"/>
          </a:xfrm>
        </p:spPr>
        <p:txBody>
          <a:bodyPr>
            <a:normAutofit/>
          </a:bodyPr>
          <a:lstStyle/>
          <a:p>
            <a:r>
              <a:rPr lang="en-US" dirty="0" smtClean="0"/>
              <a:t>To help a student reach his/her goals, to help a family see a different future, and to shape a community one student at a time are reasons I feel that being a part of a community college is the best way to touch the future! </a:t>
            </a:r>
          </a:p>
          <a:p>
            <a:r>
              <a:rPr lang="en-US" i="1" dirty="0" smtClean="0"/>
              <a:t>—Lydia </a:t>
            </a:r>
            <a:r>
              <a:rPr lang="en-US" i="1" dirty="0" err="1" smtClean="0"/>
              <a:t>Tena</a:t>
            </a:r>
            <a:r>
              <a:rPr lang="en-US" i="1" dirty="0" smtClean="0"/>
              <a:t>, El Paso Community College (TX)</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118822" y="798051"/>
            <a:ext cx="4702322" cy="4779309"/>
          </a:xfrm>
        </p:spPr>
        <p:txBody>
          <a:bodyPr>
            <a:normAutofit/>
          </a:bodyPr>
          <a:lstStyle/>
          <a:p>
            <a:r>
              <a:rPr lang="en-US" dirty="0" smtClean="0"/>
              <a:t>When community college libraries form partnerships with public libraries, students’ entire families can be served. Learning is enhanced when parents and children learn side by side. </a:t>
            </a:r>
          </a:p>
          <a:p>
            <a:r>
              <a:rPr lang="en-US" i="1" dirty="0" smtClean="0"/>
              <a:t>—Monica Wong, El Paso Community College (TX)</a:t>
            </a:r>
            <a:endParaRPr lang="en-US" dirty="0"/>
          </a:p>
        </p:txBody>
      </p:sp>
      <p:pic>
        <p:nvPicPr>
          <p:cNvPr id="5" name="Picture 4" descr="albanytc_laye_don.jpg"/>
          <p:cNvPicPr>
            <a:picLocks noChangeAspect="1"/>
          </p:cNvPicPr>
          <p:nvPr/>
        </p:nvPicPr>
        <p:blipFill>
          <a:blip r:embed="rId2"/>
          <a:stretch>
            <a:fillRect/>
          </a:stretch>
        </p:blipFill>
        <p:spPr>
          <a:xfrm>
            <a:off x="309973" y="944512"/>
            <a:ext cx="3502109" cy="2626581"/>
          </a:xfrm>
          <a:prstGeom prst="round2DiagRect">
            <a:avLst>
              <a:gd name="adj1" fmla="val 16667"/>
              <a:gd name="adj2" fmla="val 0"/>
            </a:avLst>
          </a:prstGeom>
          <a:ln w="88900" cap="sq">
            <a:solidFill>
              <a:srgbClr val="FFFFFF"/>
            </a:solidFill>
            <a:miter lim="800000"/>
          </a:ln>
          <a:effectLst>
            <a:outerShdw blurRad="57785" algn="br" rotWithShape="0">
              <a:srgbClr val="000000">
                <a:alpha val="7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41120" y="798051"/>
            <a:ext cx="5580024" cy="4779309"/>
          </a:xfrm>
        </p:spPr>
        <p:txBody>
          <a:bodyPr>
            <a:normAutofit/>
          </a:bodyPr>
          <a:lstStyle/>
          <a:p>
            <a:r>
              <a:rPr lang="en-US" dirty="0" smtClean="0"/>
              <a:t>Success starts in my classroom by creating an environment that is open to asking questions, taking risks, and working together! </a:t>
            </a:r>
          </a:p>
          <a:p>
            <a:r>
              <a:rPr lang="en-US" i="1" dirty="0" smtClean="0"/>
              <a:t>—Heidi Eaton, Elgin Community College (IL)</a:t>
            </a:r>
            <a:endParaRPr lang="en-US" dirty="0"/>
          </a:p>
        </p:txBody>
      </p:sp>
      <p:pic>
        <p:nvPicPr>
          <p:cNvPr id="5" name="Picture 4" descr="albanytc_laye_don.jpg"/>
          <p:cNvPicPr>
            <a:picLocks noChangeAspect="1"/>
          </p:cNvPicPr>
          <p:nvPr/>
        </p:nvPicPr>
        <p:blipFill>
          <a:blip r:embed="rId2"/>
          <a:stretch>
            <a:fillRect/>
          </a:stretch>
        </p:blipFill>
        <p:spPr>
          <a:xfrm>
            <a:off x="1186819" y="943929"/>
            <a:ext cx="1748417" cy="2627748"/>
          </a:xfrm>
          <a:prstGeom prst="round2DiagRect">
            <a:avLst>
              <a:gd name="adj1" fmla="val 16667"/>
              <a:gd name="adj2" fmla="val 0"/>
            </a:avLst>
          </a:prstGeom>
          <a:ln w="88900" cap="sq">
            <a:solidFill>
              <a:srgbClr val="FFFFFF"/>
            </a:solidFill>
            <a:miter lim="800000"/>
          </a:ln>
          <a:effectLst>
            <a:outerShdw blurRad="57785" algn="br" rotWithShape="0">
              <a:srgbClr val="000000">
                <a:alpha val="7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118822" y="798051"/>
            <a:ext cx="4702322" cy="4779309"/>
          </a:xfrm>
        </p:spPr>
        <p:txBody>
          <a:bodyPr>
            <a:normAutofit/>
          </a:bodyPr>
          <a:lstStyle/>
          <a:p>
            <a:r>
              <a:rPr lang="en-US" dirty="0" smtClean="0"/>
              <a:t>In a college methods class, I had a professor say: “If you can’t admire the picture, admire the frame.” Forty years later I still use that philosophy in teaching—every student is valuable. </a:t>
            </a:r>
          </a:p>
          <a:p>
            <a:r>
              <a:rPr lang="en-US" i="1" dirty="0" smtClean="0"/>
              <a:t>—Crystal </a:t>
            </a:r>
            <a:r>
              <a:rPr lang="en-US" i="1" dirty="0" err="1" smtClean="0"/>
              <a:t>Kerwin</a:t>
            </a:r>
            <a:r>
              <a:rPr lang="en-US" i="1" dirty="0" smtClean="0"/>
              <a:t>, Elgin Community </a:t>
            </a:r>
            <a:br>
              <a:rPr lang="en-US" i="1" dirty="0" smtClean="0"/>
            </a:br>
            <a:r>
              <a:rPr lang="en-US" i="1" dirty="0" smtClean="0"/>
              <a:t>College (IL)</a:t>
            </a:r>
            <a:endParaRPr lang="en-US" dirty="0"/>
          </a:p>
        </p:txBody>
      </p:sp>
      <p:pic>
        <p:nvPicPr>
          <p:cNvPr id="5" name="Picture 4" descr="albanytc_laye_don.jpg"/>
          <p:cNvPicPr>
            <a:picLocks noChangeAspect="1"/>
          </p:cNvPicPr>
          <p:nvPr/>
        </p:nvPicPr>
        <p:blipFill>
          <a:blip r:embed="rId2"/>
          <a:stretch>
            <a:fillRect/>
          </a:stretch>
        </p:blipFill>
        <p:spPr>
          <a:xfrm>
            <a:off x="309973" y="944512"/>
            <a:ext cx="3502109" cy="2626581"/>
          </a:xfrm>
          <a:prstGeom prst="round2DiagRect">
            <a:avLst>
              <a:gd name="adj1" fmla="val 16667"/>
              <a:gd name="adj2" fmla="val 0"/>
            </a:avLst>
          </a:prstGeom>
          <a:ln w="88900" cap="sq">
            <a:solidFill>
              <a:srgbClr val="FFFFFF"/>
            </a:solidFill>
            <a:miter lim="800000"/>
          </a:ln>
          <a:effectLst>
            <a:outerShdw blurRad="57785" algn="br" rotWithShape="0">
              <a:srgbClr val="000000">
                <a:alpha val="7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118822" y="798051"/>
            <a:ext cx="4702322" cy="4779309"/>
          </a:xfrm>
        </p:spPr>
        <p:txBody>
          <a:bodyPr>
            <a:normAutofit/>
          </a:bodyPr>
          <a:lstStyle/>
          <a:p>
            <a:r>
              <a:rPr lang="en-US" dirty="0" smtClean="0"/>
              <a:t>Inspiring students to enjoy learning is an important objective that should not be overlooked. </a:t>
            </a:r>
          </a:p>
          <a:p>
            <a:r>
              <a:rPr lang="en-US" i="1" dirty="0" smtClean="0"/>
              <a:t>—Dianna </a:t>
            </a:r>
            <a:r>
              <a:rPr lang="en-US" i="1" dirty="0" err="1" smtClean="0"/>
              <a:t>Cichocki</a:t>
            </a:r>
            <a:r>
              <a:rPr lang="en-US" i="1" dirty="0" smtClean="0"/>
              <a:t>, Erie Community </a:t>
            </a:r>
            <a:br>
              <a:rPr lang="en-US" i="1" dirty="0" smtClean="0"/>
            </a:br>
            <a:r>
              <a:rPr lang="en-US" i="1" dirty="0" smtClean="0"/>
              <a:t>College (NY)</a:t>
            </a:r>
            <a:endParaRPr lang="en-US" dirty="0"/>
          </a:p>
        </p:txBody>
      </p:sp>
      <p:pic>
        <p:nvPicPr>
          <p:cNvPr id="5" name="Picture 4" descr="albanytc_laye_don.jpg"/>
          <p:cNvPicPr>
            <a:picLocks noChangeAspect="1"/>
          </p:cNvPicPr>
          <p:nvPr/>
        </p:nvPicPr>
        <p:blipFill>
          <a:blip r:embed="rId2"/>
          <a:stretch>
            <a:fillRect/>
          </a:stretch>
        </p:blipFill>
        <p:spPr>
          <a:xfrm>
            <a:off x="309973" y="1090433"/>
            <a:ext cx="3502109" cy="2334739"/>
          </a:xfrm>
          <a:prstGeom prst="round2DiagRect">
            <a:avLst>
              <a:gd name="adj1" fmla="val 16667"/>
              <a:gd name="adj2" fmla="val 0"/>
            </a:avLst>
          </a:prstGeom>
          <a:ln w="88900" cap="sq">
            <a:solidFill>
              <a:srgbClr val="FFFFFF"/>
            </a:solidFill>
            <a:miter lim="800000"/>
          </a:ln>
          <a:effectLst>
            <a:outerShdw blurRad="57785" algn="br" rotWithShape="0">
              <a:srgbClr val="000000">
                <a:alpha val="70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3097</TotalTime>
  <Words>1610</Words>
  <Application>Microsoft Macintosh PowerPoint</Application>
  <PresentationFormat>On-screen Show (4:3)</PresentationFormat>
  <Paragraphs>69</Paragraphs>
  <Slides>31</Slides>
  <Notes>0</Notes>
  <HiddenSlides>0</HiddenSlides>
  <MMClips>0</MMClips>
  <ScaleCrop>false</ScaleCrop>
  <HeadingPairs>
    <vt:vector size="4" baseType="variant">
      <vt:variant>
        <vt:lpstr>Design Template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The Univeristy of Texas at Austin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Slide 1</dc:title>
  <dc:creator>Educatinal Administration</dc:creator>
  <cp:keywords/>
  <cp:lastModifiedBy>Educatinal Administration</cp:lastModifiedBy>
  <cp:revision>28</cp:revision>
  <dcterms:created xsi:type="dcterms:W3CDTF">2010-06-24T14:39:10Z</dcterms:created>
  <dcterms:modified xsi:type="dcterms:W3CDTF">2010-06-24T14:39:44Z</dcterms:modified>
</cp:coreProperties>
</file>