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viewProps.xml" ContentType="application/vnd.openxmlformats-officedocument.presentationml.viewProps+xml"/>
  <Override PartName="/ppt/tableStyles.xml" ContentType="application/vnd.openxmlformats-officedocument.presentationml.tableStyles+xml"/>
  <Override PartName="/ppt/slides/slide13.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slides/slide2.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s/slide72.xml" ContentType="application/vnd.openxmlformats-officedocument.presentationml.slide+xml"/>
  <Override PartName="/ppt/slides/slide74.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347" r:id="rId2"/>
    <p:sldId id="348" r:id="rId3"/>
    <p:sldId id="349" r:id="rId4"/>
    <p:sldId id="350" r:id="rId5"/>
    <p:sldId id="351" r:id="rId6"/>
    <p:sldId id="352" r:id="rId7"/>
    <p:sldId id="497" r:id="rId8"/>
    <p:sldId id="360" r:id="rId9"/>
    <p:sldId id="498" r:id="rId10"/>
    <p:sldId id="534" r:id="rId11"/>
    <p:sldId id="499" r:id="rId12"/>
    <p:sldId id="500" r:id="rId13"/>
    <p:sldId id="501" r:id="rId14"/>
    <p:sldId id="502" r:id="rId15"/>
    <p:sldId id="503" r:id="rId16"/>
    <p:sldId id="504" r:id="rId17"/>
    <p:sldId id="505" r:id="rId18"/>
    <p:sldId id="506" r:id="rId19"/>
    <p:sldId id="507" r:id="rId20"/>
    <p:sldId id="322" r:id="rId21"/>
    <p:sldId id="452" r:id="rId22"/>
    <p:sldId id="268" r:id="rId23"/>
    <p:sldId id="261" r:id="rId24"/>
    <p:sldId id="263" r:id="rId25"/>
    <p:sldId id="508" r:id="rId26"/>
    <p:sldId id="363" r:id="rId27"/>
    <p:sldId id="509" r:id="rId28"/>
    <p:sldId id="512" r:id="rId29"/>
    <p:sldId id="511" r:id="rId30"/>
    <p:sldId id="510" r:id="rId31"/>
    <p:sldId id="333" r:id="rId32"/>
    <p:sldId id="304" r:id="rId33"/>
    <p:sldId id="513" r:id="rId34"/>
    <p:sldId id="449" r:id="rId35"/>
    <p:sldId id="539" r:id="rId36"/>
    <p:sldId id="298" r:id="rId37"/>
    <p:sldId id="535" r:id="rId38"/>
    <p:sldId id="515" r:id="rId39"/>
    <p:sldId id="514" r:id="rId40"/>
    <p:sldId id="328" r:id="rId41"/>
    <p:sldId id="402" r:id="rId42"/>
    <p:sldId id="517" r:id="rId43"/>
    <p:sldId id="401" r:id="rId44"/>
    <p:sldId id="400" r:id="rId45"/>
    <p:sldId id="403" r:id="rId46"/>
    <p:sldId id="523" r:id="rId47"/>
    <p:sldId id="524" r:id="rId48"/>
    <p:sldId id="525" r:id="rId49"/>
    <p:sldId id="526" r:id="rId50"/>
    <p:sldId id="522" r:id="rId51"/>
    <p:sldId id="528" r:id="rId52"/>
    <p:sldId id="527" r:id="rId53"/>
    <p:sldId id="397" r:id="rId54"/>
    <p:sldId id="366" r:id="rId55"/>
    <p:sldId id="307" r:id="rId56"/>
    <p:sldId id="287" r:id="rId57"/>
    <p:sldId id="300" r:id="rId58"/>
    <p:sldId id="345" r:id="rId59"/>
    <p:sldId id="450" r:id="rId60"/>
    <p:sldId id="518" r:id="rId61"/>
    <p:sldId id="540" r:id="rId62"/>
    <p:sldId id="303" r:id="rId63"/>
    <p:sldId id="398" r:id="rId64"/>
    <p:sldId id="519" r:id="rId65"/>
    <p:sldId id="520" r:id="rId66"/>
    <p:sldId id="332" r:id="rId67"/>
    <p:sldId id="396" r:id="rId68"/>
    <p:sldId id="308" r:id="rId69"/>
    <p:sldId id="316" r:id="rId70"/>
    <p:sldId id="321" r:id="rId71"/>
    <p:sldId id="294" r:id="rId72"/>
    <p:sldId id="521" r:id="rId73"/>
    <p:sldId id="302" r:id="rId74"/>
    <p:sldId id="376"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709" autoAdjust="0"/>
    <p:restoredTop sz="94660"/>
  </p:normalViewPr>
  <p:slideViewPr>
    <p:cSldViewPr snapToObjects="1">
      <p:cViewPr varScale="1">
        <p:scale>
          <a:sx n="154" d="100"/>
          <a:sy n="154" d="100"/>
        </p:scale>
        <p:origin x="-98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presProps" Target="presProps.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printerSettings" Target="printerSettings/printerSettings1.bin"/><Relationship Id="rId79" Type="http://schemas.openxmlformats.org/officeDocument/2006/relationships/theme" Target="theme/theme1.xml"/><Relationship Id="rId80" Type="http://schemas.openxmlformats.org/officeDocument/2006/relationships/tableStyles" Target="tableStyles.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viewProps" Target="viewProps.xml"/><Relationship Id="rId22" Type="http://schemas.openxmlformats.org/officeDocument/2006/relationships/slide" Target="slides/slide21.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3364BB-353F-41B4-BF51-AC3935D4DE25}" type="datetimeFigureOut">
              <a:rPr lang="en-US" smtClean="0"/>
              <a:pPr/>
              <a:t>6/2/09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3364BB-353F-41B4-BF51-AC3935D4DE25}" type="datetimeFigureOut">
              <a:rPr lang="en-US" smtClean="0"/>
              <a:pPr/>
              <a:t>6/2/09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3364BB-353F-41B4-BF51-AC3935D4DE25}" type="datetimeFigureOut">
              <a:rPr lang="en-US" smtClean="0"/>
              <a:pPr/>
              <a:t>6/2/09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364BB-353F-41B4-BF51-AC3935D4DE25}" type="datetimeFigureOut">
              <a:rPr lang="en-US" smtClean="0"/>
              <a:pPr/>
              <a:t>6/2/09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729C5-72E5-42A9-87AF-886D3C45497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42488" y="990599"/>
            <a:ext cx="4615512" cy="3077007"/>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err="1" smtClean="0">
                <a:solidFill>
                  <a:srgbClr val="800000"/>
                </a:solidFill>
                <a:latin typeface="Monotype Corsiva"/>
              </a:rPr>
              <a:t>Meri</a:t>
            </a:r>
            <a:r>
              <a:rPr lang="en-US" sz="2400" dirty="0" smtClean="0">
                <a:solidFill>
                  <a:srgbClr val="800000"/>
                </a:solidFill>
                <a:latin typeface="Monotype Corsiva"/>
              </a:rPr>
              <a:t> Culp</a:t>
            </a:r>
            <a:br>
              <a:rPr lang="en-US" sz="2400" dirty="0" smtClean="0">
                <a:solidFill>
                  <a:srgbClr val="800000"/>
                </a:solidFill>
                <a:latin typeface="Monotype Corsiva"/>
              </a:rPr>
            </a:br>
            <a:r>
              <a:rPr lang="en-US" sz="1600" dirty="0" smtClean="0">
                <a:solidFill>
                  <a:srgbClr val="800000"/>
                </a:solidFill>
                <a:latin typeface="Monotype Corsiva"/>
              </a:rPr>
              <a:t>Tallahassee Community College</a:t>
            </a:r>
            <a:endParaRPr lang="en-US" sz="1600" dirty="0">
              <a:solidFill>
                <a:srgbClr val="800000"/>
              </a:solidFill>
              <a:latin typeface="Monotype Corsiva"/>
            </a:endParaRPr>
          </a:p>
        </p:txBody>
      </p:sp>
      <p:sp>
        <p:nvSpPr>
          <p:cNvPr id="7" name="TextBox 6"/>
          <p:cNvSpPr txBox="1"/>
          <p:nvPr/>
        </p:nvSpPr>
        <p:spPr>
          <a:xfrm>
            <a:off x="1524000" y="3980247"/>
            <a:ext cx="6705600" cy="2031325"/>
          </a:xfrm>
          <a:prstGeom prst="rect">
            <a:avLst/>
          </a:prstGeom>
          <a:noFill/>
        </p:spPr>
        <p:txBody>
          <a:bodyPr wrap="square" rtlCol="0">
            <a:spAutoFit/>
          </a:bodyPr>
          <a:lstStyle/>
          <a:p>
            <a:r>
              <a:rPr lang="en-US" dirty="0" smtClean="0">
                <a:latin typeface="Perpetua"/>
                <a:cs typeface="Perpetua"/>
              </a:rPr>
              <a:t>Teaching English and Humanities is about connections: bringing literature alive through linking universal themes to students' life experiences, discovering the hand-in-hand walk of analysis and creativity, opening the door to commonalities in student writing/reading communities. When students see this synthesis between life and literature, evaluation and imagination, linear and circular expression, I sit back and smile, believing they will carry these ways of thinking, reading, and writing into the beyond-the-classroom world.</a:t>
            </a:r>
            <a:endParaRPr lang="en-US" dirty="0">
              <a:latin typeface="Perpetua"/>
              <a:cs typeface="Perpetu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err="1" smtClean="0">
                <a:solidFill>
                  <a:srgbClr val="800000"/>
                </a:solidFill>
                <a:latin typeface="Monotype Corsiva"/>
              </a:rPr>
              <a:t>Jenni</a:t>
            </a:r>
            <a:r>
              <a:rPr lang="en-US" sz="2400" dirty="0" smtClean="0">
                <a:solidFill>
                  <a:srgbClr val="800000"/>
                </a:solidFill>
                <a:latin typeface="Monotype Corsiva"/>
              </a:rPr>
              <a:t> Campbell</a:t>
            </a:r>
            <a:br>
              <a:rPr lang="en-US" sz="2400" dirty="0" smtClean="0">
                <a:solidFill>
                  <a:srgbClr val="800000"/>
                </a:solidFill>
                <a:latin typeface="Monotype Corsiva"/>
              </a:rPr>
            </a:br>
            <a:r>
              <a:rPr lang="en-US" sz="1600" dirty="0" smtClean="0">
                <a:solidFill>
                  <a:srgbClr val="800000"/>
                </a:solidFill>
                <a:latin typeface="Monotype Corsiva"/>
              </a:rPr>
              <a:t>Technical College of the </a:t>
            </a:r>
            <a:r>
              <a:rPr lang="en-US" sz="1600" dirty="0" err="1" smtClean="0">
                <a:solidFill>
                  <a:srgbClr val="800000"/>
                </a:solidFill>
                <a:latin typeface="Monotype Corsiva"/>
              </a:rPr>
              <a:t>Lowcountry</a:t>
            </a:r>
            <a:endParaRPr lang="en-US" sz="1600" dirty="0">
              <a:solidFill>
                <a:srgbClr val="800000"/>
              </a:solidFill>
              <a:latin typeface="Monotype Corsiva"/>
            </a:endParaRPr>
          </a:p>
        </p:txBody>
      </p:sp>
      <p:sp>
        <p:nvSpPr>
          <p:cNvPr id="5" name="Content Placeholder 4"/>
          <p:cNvSpPr>
            <a:spLocks noGrp="1"/>
          </p:cNvSpPr>
          <p:nvPr>
            <p:ph idx="1"/>
          </p:nvPr>
        </p:nvSpPr>
        <p:spPr>
          <a:xfrm>
            <a:off x="914400" y="1524000"/>
            <a:ext cx="7467600" cy="3276600"/>
          </a:xfrm>
        </p:spPr>
        <p:txBody>
          <a:bodyPr/>
          <a:lstStyle/>
          <a:p>
            <a:pPr>
              <a:buNone/>
            </a:pPr>
            <a:r>
              <a:rPr lang="en-US" dirty="0" smtClean="0">
                <a:latin typeface="Perpetua"/>
                <a:cs typeface="Perpetua"/>
              </a:rPr>
              <a:t>	</a:t>
            </a:r>
            <a:r>
              <a:rPr lang="en-US" sz="2400" dirty="0" smtClean="0">
                <a:latin typeface="Perpetua"/>
                <a:cs typeface="Perpetua"/>
              </a:rPr>
              <a:t>Every day I have the opportunity to act as a facilitator of student success. In this role, it is essential to recognize that each student defines success differently. The chance to play a part in that success, no matter how large or small, motivates me.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Paula Arredondo</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Texas State Technical College System</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78841"/>
            <a:ext cx="6284911"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Marcus Balch</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Texas State Technical College System</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888338"/>
            <a:ext cx="6284912" cy="3770947"/>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Patty </a:t>
            </a:r>
            <a:r>
              <a:rPr lang="en-US" sz="2667" b="0" dirty="0" err="1" smtClean="0">
                <a:solidFill>
                  <a:srgbClr val="800000"/>
                </a:solidFill>
                <a:latin typeface="Monotype Corsiva"/>
              </a:rPr>
              <a:t>Bundick</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Texas State Technical College System</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73162" y="678841"/>
            <a:ext cx="5586588"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Jeff </a:t>
            </a:r>
            <a:r>
              <a:rPr lang="en-US" sz="2667" b="0" dirty="0" err="1" smtClean="0">
                <a:solidFill>
                  <a:srgbClr val="800000"/>
                </a:solidFill>
                <a:latin typeface="Monotype Corsiva"/>
              </a:rPr>
              <a:t>Ermoian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Texas State Technical College System</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78841"/>
            <a:ext cx="6284911"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Dennis Hayes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Texas State Technical College System</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78841"/>
            <a:ext cx="6284911"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Selby Holder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Texas State Technical College System</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3120368" y="678841"/>
            <a:ext cx="3092176"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Richard Kirk</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Texas State Technical College System</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78841"/>
            <a:ext cx="6284911"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Braid Sharp-Blanks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Texas State Technical College System</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3159921" y="678841"/>
            <a:ext cx="3013070"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Ed </a:t>
            </a:r>
            <a:r>
              <a:rPr lang="en-US" sz="2667" b="0" dirty="0" err="1" smtClean="0">
                <a:solidFill>
                  <a:srgbClr val="800000"/>
                </a:solidFill>
                <a:latin typeface="Monotype Corsiva"/>
              </a:rPr>
              <a:t>Viera</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Texas State Technical College System</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888338"/>
            <a:ext cx="6284912" cy="3770947"/>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154958" y="990599"/>
            <a:ext cx="4703042" cy="3135361"/>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Michele Edwards</a:t>
            </a:r>
            <a:br>
              <a:rPr lang="en-US" sz="2400" dirty="0" smtClean="0">
                <a:solidFill>
                  <a:srgbClr val="800000"/>
                </a:solidFill>
                <a:latin typeface="Monotype Corsiva"/>
              </a:rPr>
            </a:br>
            <a:r>
              <a:rPr lang="en-US" sz="1600" dirty="0" smtClean="0">
                <a:solidFill>
                  <a:srgbClr val="800000"/>
                </a:solidFill>
                <a:latin typeface="Monotype Corsiva"/>
              </a:rPr>
              <a:t>Tallahassee Community College</a:t>
            </a:r>
            <a:endParaRPr lang="en-US" sz="1600" dirty="0">
              <a:solidFill>
                <a:srgbClr val="800000"/>
              </a:solidFill>
              <a:latin typeface="Monotype Corsiva"/>
            </a:endParaRPr>
          </a:p>
        </p:txBody>
      </p:sp>
      <p:sp>
        <p:nvSpPr>
          <p:cNvPr id="7" name="TextBox 6"/>
          <p:cNvSpPr txBox="1"/>
          <p:nvPr/>
        </p:nvSpPr>
        <p:spPr>
          <a:xfrm>
            <a:off x="1524000" y="4648200"/>
            <a:ext cx="6705600" cy="707886"/>
          </a:xfrm>
          <a:prstGeom prst="rect">
            <a:avLst/>
          </a:prstGeom>
          <a:noFill/>
        </p:spPr>
        <p:txBody>
          <a:bodyPr wrap="square" rtlCol="0">
            <a:spAutoFit/>
          </a:bodyPr>
          <a:lstStyle/>
          <a:p>
            <a:r>
              <a:rPr lang="en-US" sz="2000" dirty="0" smtClean="0">
                <a:latin typeface="Perpetua"/>
                <a:cs typeface="Perpetua"/>
              </a:rPr>
              <a:t>I like adding energy to ideas in order to enhance learning and commitment.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38400" y="990600"/>
            <a:ext cx="4267200" cy="31115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Phillip Mahaffey</a:t>
            </a:r>
            <a:br>
              <a:rPr lang="en-US" sz="2400" dirty="0" smtClean="0">
                <a:solidFill>
                  <a:srgbClr val="800000"/>
                </a:solidFill>
                <a:latin typeface="Monotype Corsiva"/>
              </a:rPr>
            </a:br>
            <a:r>
              <a:rPr lang="en-US" sz="1600" dirty="0" smtClean="0">
                <a:solidFill>
                  <a:srgbClr val="800000"/>
                </a:solidFill>
                <a:latin typeface="Monotype Corsiva"/>
              </a:rPr>
              <a:t>Treasure Valley Community College</a:t>
            </a:r>
            <a:endParaRPr lang="en-US" sz="1600" dirty="0">
              <a:solidFill>
                <a:srgbClr val="800000"/>
              </a:solidFill>
              <a:latin typeface="Monotype Corsiva"/>
            </a:endParaRPr>
          </a:p>
        </p:txBody>
      </p:sp>
      <p:sp>
        <p:nvSpPr>
          <p:cNvPr id="7" name="TextBox 6"/>
          <p:cNvSpPr txBox="1"/>
          <p:nvPr/>
        </p:nvSpPr>
        <p:spPr>
          <a:xfrm>
            <a:off x="1524000" y="4343400"/>
            <a:ext cx="6705600" cy="1015663"/>
          </a:xfrm>
          <a:prstGeom prst="rect">
            <a:avLst/>
          </a:prstGeom>
          <a:noFill/>
        </p:spPr>
        <p:txBody>
          <a:bodyPr wrap="square" rtlCol="0">
            <a:spAutoFit/>
          </a:bodyPr>
          <a:lstStyle/>
          <a:p>
            <a:r>
              <a:rPr lang="en-US" sz="2000" dirty="0" smtClean="0">
                <a:latin typeface="Perpetua"/>
                <a:cs typeface="Perpetua"/>
              </a:rPr>
              <a:t>Writing on the page, the words whisper. Lean closer. Someone will cross the mountains. Someone will lose her heart. Someone will stop one step before the edge. The next page waits for you.</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659009" y="990600"/>
            <a:ext cx="3778706" cy="2904006"/>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Rebecca </a:t>
            </a:r>
            <a:r>
              <a:rPr lang="en-US" sz="2400" dirty="0" err="1" smtClean="0">
                <a:solidFill>
                  <a:srgbClr val="800000"/>
                </a:solidFill>
                <a:latin typeface="Monotype Corsiva"/>
              </a:rPr>
              <a:t>Replogle</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Treasure Valley Community College</a:t>
            </a:r>
            <a:endParaRPr lang="en-US" sz="1600" dirty="0">
              <a:solidFill>
                <a:srgbClr val="800000"/>
              </a:solidFill>
              <a:latin typeface="Monotype Corsiva"/>
            </a:endParaRPr>
          </a:p>
        </p:txBody>
      </p:sp>
      <p:sp>
        <p:nvSpPr>
          <p:cNvPr id="7" name="TextBox 6"/>
          <p:cNvSpPr txBox="1"/>
          <p:nvPr/>
        </p:nvSpPr>
        <p:spPr>
          <a:xfrm>
            <a:off x="1524000" y="3733800"/>
            <a:ext cx="6705600" cy="2308324"/>
          </a:xfrm>
          <a:prstGeom prst="rect">
            <a:avLst/>
          </a:prstGeom>
          <a:noFill/>
        </p:spPr>
        <p:txBody>
          <a:bodyPr wrap="square" rtlCol="0">
            <a:spAutoFit/>
          </a:bodyPr>
          <a:lstStyle/>
          <a:p>
            <a:r>
              <a:rPr lang="en-US" dirty="0" smtClean="0">
                <a:latin typeface="Perpetua"/>
                <a:cs typeface="Perpetua"/>
              </a:rPr>
              <a:t>As a teacher and musician, I always look for ways to grow and improve; and I work daily to instill in my students that desire to constantly be going for more, rather than settling for good enough. I also attempt to give students brief mental breaks during class by telling personal stories that relate to the lesson or concept, or otherwise impart some general life lesson which can be tied to what we were learning. This seems to help the students understand that I am perhaps more like them than they first imagined and helps them see how skills and ideals necessary in the classroom can be applied in all areas of life.</a:t>
            </a:r>
            <a:endParaRPr lang="en-US" dirty="0">
              <a:latin typeface="Perpetua"/>
              <a:cs typeface="Perpetu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Renee Wright</a:t>
            </a:r>
            <a:br>
              <a:rPr lang="en-US" sz="2400" dirty="0" smtClean="0">
                <a:solidFill>
                  <a:srgbClr val="800000"/>
                </a:solidFill>
                <a:latin typeface="Monotype Corsiva"/>
              </a:rPr>
            </a:br>
            <a:r>
              <a:rPr lang="en-US" sz="1600" dirty="0" smtClean="0">
                <a:solidFill>
                  <a:srgbClr val="800000"/>
                </a:solidFill>
                <a:latin typeface="Monotype Corsiva"/>
              </a:rPr>
              <a:t>Triton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239000" cy="3276600"/>
          </a:xfrm>
        </p:spPr>
        <p:txBody>
          <a:bodyPr/>
          <a:lstStyle/>
          <a:p>
            <a:pPr>
              <a:buNone/>
            </a:pPr>
            <a:r>
              <a:rPr lang="en-US" sz="2400" dirty="0" smtClean="0">
                <a:latin typeface="Perpetua"/>
                <a:cs typeface="Perpetua"/>
              </a:rPr>
              <a:t>	Before I became a teacher I used to think teaching was hard. Now I understand that learning is harder. So as a teacher I try to develop ways to help my students learn effectively and provide opportunities for them to think critically about topics that are broader than just what goes on in the classroom.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86000" y="990600"/>
            <a:ext cx="4378465" cy="3276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04800" y="274638"/>
            <a:ext cx="8534400" cy="792162"/>
          </a:xfrm>
        </p:spPr>
        <p:txBody>
          <a:bodyPr>
            <a:normAutofit/>
          </a:bodyPr>
          <a:lstStyle/>
          <a:p>
            <a:r>
              <a:rPr lang="en-US" sz="2400" dirty="0" smtClean="0">
                <a:solidFill>
                  <a:srgbClr val="800000"/>
                </a:solidFill>
                <a:latin typeface="Monotype Corsiva"/>
              </a:rPr>
              <a:t>Quincy Martin III</a:t>
            </a:r>
            <a:br>
              <a:rPr lang="en-US" sz="2400" dirty="0" smtClean="0">
                <a:solidFill>
                  <a:srgbClr val="800000"/>
                </a:solidFill>
                <a:latin typeface="Monotype Corsiva"/>
              </a:rPr>
            </a:br>
            <a:r>
              <a:rPr lang="en-US" sz="1600" dirty="0" smtClean="0">
                <a:solidFill>
                  <a:srgbClr val="800000"/>
                </a:solidFill>
                <a:latin typeface="Monotype Corsiva"/>
              </a:rPr>
              <a:t>Triton College</a:t>
            </a:r>
            <a:endParaRPr lang="en-US" sz="1600" dirty="0">
              <a:solidFill>
                <a:srgbClr val="800000"/>
              </a:solidFill>
              <a:latin typeface="Monotype Corsiva"/>
            </a:endParaRPr>
          </a:p>
        </p:txBody>
      </p:sp>
      <p:sp>
        <p:nvSpPr>
          <p:cNvPr id="7" name="TextBox 6"/>
          <p:cNvSpPr txBox="1"/>
          <p:nvPr/>
        </p:nvSpPr>
        <p:spPr>
          <a:xfrm>
            <a:off x="1447800" y="4343400"/>
            <a:ext cx="6553200" cy="1323439"/>
          </a:xfrm>
          <a:prstGeom prst="rect">
            <a:avLst/>
          </a:prstGeom>
          <a:noFill/>
        </p:spPr>
        <p:txBody>
          <a:bodyPr wrap="square" rtlCol="0">
            <a:spAutoFit/>
          </a:bodyPr>
          <a:lstStyle/>
          <a:p>
            <a:r>
              <a:rPr lang="en-US" sz="2000" dirty="0">
                <a:latin typeface="Perpetua"/>
                <a:cs typeface="Perpetua"/>
              </a:rPr>
              <a:t>Listen more, talk less. Don’t sit back and watch; jump in and actively participate. Don’t make decisions </a:t>
            </a:r>
            <a:r>
              <a:rPr lang="en-US" sz="2000" u="sng" dirty="0">
                <a:latin typeface="Perpetua"/>
                <a:cs typeface="Perpetua"/>
              </a:rPr>
              <a:t>for</a:t>
            </a:r>
            <a:r>
              <a:rPr lang="en-US" sz="2000" dirty="0">
                <a:latin typeface="Perpetua"/>
                <a:cs typeface="Perpetua"/>
              </a:rPr>
              <a:t> students; make decisions </a:t>
            </a:r>
            <a:r>
              <a:rPr lang="en-US" sz="2000" u="sng" dirty="0">
                <a:latin typeface="Perpetua"/>
                <a:cs typeface="Perpetua"/>
              </a:rPr>
              <a:t>with</a:t>
            </a:r>
            <a:r>
              <a:rPr lang="en-US" sz="2000" dirty="0">
                <a:latin typeface="Perpetua"/>
                <a:cs typeface="Perpetua"/>
              </a:rPr>
              <a:t> students. Have passion about what you do; and always, always, always be a person of integrity.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479800" y="914400"/>
            <a:ext cx="2336800" cy="35052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04800" y="274638"/>
            <a:ext cx="8534400" cy="792162"/>
          </a:xfrm>
        </p:spPr>
        <p:txBody>
          <a:bodyPr>
            <a:normAutofit/>
          </a:bodyPr>
          <a:lstStyle/>
          <a:p>
            <a:r>
              <a:rPr lang="en-US" sz="2400" dirty="0" smtClean="0">
                <a:solidFill>
                  <a:srgbClr val="800000"/>
                </a:solidFill>
                <a:latin typeface="Monotype Corsiva"/>
              </a:rPr>
              <a:t>Delores Sanford</a:t>
            </a:r>
            <a:br>
              <a:rPr lang="en-US" sz="2400" dirty="0" smtClean="0">
                <a:solidFill>
                  <a:srgbClr val="800000"/>
                </a:solidFill>
                <a:latin typeface="Monotype Corsiva"/>
              </a:rPr>
            </a:br>
            <a:r>
              <a:rPr lang="en-US" sz="1600" dirty="0" smtClean="0">
                <a:solidFill>
                  <a:srgbClr val="800000"/>
                </a:solidFill>
                <a:latin typeface="Monotype Corsiva"/>
              </a:rPr>
              <a:t>Truckee Meadows Community College</a:t>
            </a:r>
            <a:endParaRPr lang="en-US" sz="1600" dirty="0">
              <a:solidFill>
                <a:srgbClr val="800000"/>
              </a:solidFill>
              <a:latin typeface="Monotype Corsiva"/>
            </a:endParaRPr>
          </a:p>
        </p:txBody>
      </p:sp>
      <p:sp>
        <p:nvSpPr>
          <p:cNvPr id="7" name="TextBox 6"/>
          <p:cNvSpPr txBox="1"/>
          <p:nvPr/>
        </p:nvSpPr>
        <p:spPr>
          <a:xfrm>
            <a:off x="1447800" y="4419600"/>
            <a:ext cx="6705600" cy="1323439"/>
          </a:xfrm>
          <a:prstGeom prst="rect">
            <a:avLst/>
          </a:prstGeom>
          <a:noFill/>
        </p:spPr>
        <p:txBody>
          <a:bodyPr wrap="square" rtlCol="0">
            <a:spAutoFit/>
          </a:bodyPr>
          <a:lstStyle/>
          <a:p>
            <a:r>
              <a:rPr lang="en-US" sz="2000" dirty="0" smtClean="0">
                <a:latin typeface="Perpetua"/>
                <a:cs typeface="Perpetua"/>
              </a:rPr>
              <a:t>Just being a part of a team working to ensure success for every student is personally energizing and rewarding. Love what you do. If you don’t love what you do, are excited about each day, you are in the wrong job, wrong field.</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Julie </a:t>
            </a:r>
            <a:r>
              <a:rPr lang="en-US" sz="2667" b="0" dirty="0" err="1" smtClean="0">
                <a:solidFill>
                  <a:srgbClr val="800000"/>
                </a:solidFill>
                <a:latin typeface="Monotype Corsiva"/>
              </a:rPr>
              <a:t>Luscomb</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Tulsa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73162" y="678841"/>
            <a:ext cx="5586588"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Lynn Gray</a:t>
            </a:r>
            <a:br>
              <a:rPr lang="en-US" sz="2400" dirty="0" smtClean="0">
                <a:solidFill>
                  <a:srgbClr val="800000"/>
                </a:solidFill>
                <a:latin typeface="Monotype Corsiva"/>
              </a:rPr>
            </a:br>
            <a:r>
              <a:rPr lang="en-US" sz="1600" dirty="0" smtClean="0">
                <a:solidFill>
                  <a:srgbClr val="800000"/>
                </a:solidFill>
                <a:latin typeface="Monotype Corsiva"/>
              </a:rPr>
              <a:t>Tyler Junior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lstStyle/>
          <a:p>
            <a:pPr>
              <a:buNone/>
            </a:pPr>
            <a:r>
              <a:rPr lang="en-US" dirty="0" smtClean="0">
                <a:latin typeface="Perpetua"/>
                <a:cs typeface="Perpetua"/>
              </a:rPr>
              <a:t>	</a:t>
            </a:r>
            <a:r>
              <a:rPr lang="en-US" sz="2400" dirty="0" smtClean="0">
                <a:latin typeface="Perpetua"/>
                <a:cs typeface="Perpetua"/>
              </a:rPr>
              <a:t>When I left medical research to teach full-time, a research colleague told me that I was, perhaps, going to do something even more important. I am convinced that my colleague was right as I watch a health care professional, who once sat in my classroom, care for someone I love.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Lee Nell Hill</a:t>
            </a:r>
            <a:r>
              <a:rPr lang="en-US" b="0" dirty="0" smtClean="0">
                <a:solidFill>
                  <a:srgbClr val="800000"/>
                </a:solidFill>
                <a:latin typeface="Monotype Corsiva"/>
              </a:rPr>
              <a:t/>
            </a:r>
            <a:br>
              <a:rPr lang="en-US" b="0" dirty="0" smtClean="0">
                <a:solidFill>
                  <a:srgbClr val="800000"/>
                </a:solidFill>
                <a:latin typeface="Monotype Corsiva"/>
              </a:rPr>
            </a:br>
            <a:r>
              <a:rPr lang="en-US" b="0" dirty="0" smtClean="0">
                <a:solidFill>
                  <a:srgbClr val="800000"/>
                </a:solidFill>
                <a:latin typeface="Monotype Corsiva"/>
              </a:rPr>
              <a:t>T</a:t>
            </a:r>
            <a:r>
              <a:rPr lang="en-US" sz="1778" b="0" dirty="0" smtClean="0">
                <a:solidFill>
                  <a:srgbClr val="800000"/>
                </a:solidFill>
                <a:latin typeface="Monotype Corsiva"/>
              </a:rPr>
              <a:t>yler Junior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3170048" y="678841"/>
            <a:ext cx="2992815"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Jim Richey</a:t>
            </a:r>
            <a:r>
              <a:rPr lang="en-US" b="0" dirty="0" smtClean="0">
                <a:solidFill>
                  <a:srgbClr val="800000"/>
                </a:solidFill>
                <a:latin typeface="Monotype Corsiva"/>
              </a:rPr>
              <a:t/>
            </a:r>
            <a:br>
              <a:rPr lang="en-US" b="0" dirty="0" smtClean="0">
                <a:solidFill>
                  <a:srgbClr val="800000"/>
                </a:solidFill>
                <a:latin typeface="Monotype Corsiva"/>
              </a:rPr>
            </a:br>
            <a:r>
              <a:rPr lang="en-US" sz="1600" b="0" dirty="0" smtClean="0">
                <a:solidFill>
                  <a:srgbClr val="800000"/>
                </a:solidFill>
                <a:latin typeface="Monotype Corsiva"/>
              </a:rPr>
              <a:t>T</a:t>
            </a:r>
            <a:r>
              <a:rPr lang="en-US" sz="1778" b="0" dirty="0" smtClean="0">
                <a:solidFill>
                  <a:srgbClr val="800000"/>
                </a:solidFill>
                <a:latin typeface="Monotype Corsiva"/>
              </a:rPr>
              <a:t>yler Junior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3269809" y="678841"/>
            <a:ext cx="2793294"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Jason Waller</a:t>
            </a:r>
            <a:r>
              <a:rPr lang="en-US" b="0" dirty="0" smtClean="0">
                <a:solidFill>
                  <a:srgbClr val="800000"/>
                </a:solidFill>
                <a:latin typeface="Monotype Corsiva"/>
              </a:rPr>
              <a:t/>
            </a:r>
            <a:br>
              <a:rPr lang="en-US" b="0" dirty="0" smtClean="0">
                <a:solidFill>
                  <a:srgbClr val="800000"/>
                </a:solidFill>
                <a:latin typeface="Monotype Corsiva"/>
              </a:rPr>
            </a:br>
            <a:r>
              <a:rPr lang="en-US" sz="1600" b="0" dirty="0" smtClean="0">
                <a:solidFill>
                  <a:srgbClr val="800000"/>
                </a:solidFill>
                <a:latin typeface="Monotype Corsiva"/>
              </a:rPr>
              <a:t>T</a:t>
            </a:r>
            <a:r>
              <a:rPr lang="en-US" sz="1778" b="0" dirty="0" smtClean="0">
                <a:solidFill>
                  <a:srgbClr val="800000"/>
                </a:solidFill>
                <a:latin typeface="Monotype Corsiva"/>
              </a:rPr>
              <a:t>yler Junior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33497" y="678841"/>
            <a:ext cx="5865917"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09800" y="990599"/>
            <a:ext cx="4686302" cy="3124201"/>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Mark Goldman</a:t>
            </a:r>
            <a:br>
              <a:rPr lang="en-US" sz="2400" dirty="0" smtClean="0">
                <a:solidFill>
                  <a:srgbClr val="800000"/>
                </a:solidFill>
                <a:latin typeface="Monotype Corsiva"/>
              </a:rPr>
            </a:br>
            <a:r>
              <a:rPr lang="en-US" sz="1600" dirty="0" smtClean="0">
                <a:solidFill>
                  <a:srgbClr val="800000"/>
                </a:solidFill>
                <a:latin typeface="Monotype Corsiva"/>
              </a:rPr>
              <a:t>Tallahassee Community College</a:t>
            </a:r>
            <a:endParaRPr lang="en-US" sz="1600" dirty="0">
              <a:solidFill>
                <a:srgbClr val="800000"/>
              </a:solidFill>
              <a:latin typeface="Monotype Corsiva"/>
            </a:endParaRPr>
          </a:p>
        </p:txBody>
      </p:sp>
      <p:sp>
        <p:nvSpPr>
          <p:cNvPr id="7" name="TextBox 6"/>
          <p:cNvSpPr txBox="1"/>
          <p:nvPr/>
        </p:nvSpPr>
        <p:spPr>
          <a:xfrm>
            <a:off x="1524000" y="4419600"/>
            <a:ext cx="6705600" cy="1015663"/>
          </a:xfrm>
          <a:prstGeom prst="rect">
            <a:avLst/>
          </a:prstGeom>
          <a:noFill/>
        </p:spPr>
        <p:txBody>
          <a:bodyPr wrap="square" rtlCol="0">
            <a:spAutoFit/>
          </a:bodyPr>
          <a:lstStyle/>
          <a:p>
            <a:r>
              <a:rPr lang="en-US" sz="2000" dirty="0" smtClean="0">
                <a:latin typeface="Perpetua"/>
                <a:cs typeface="Perpetua"/>
              </a:rPr>
              <a:t>My goal as an educator is to expose the student to as many new ideas as possible as I challenge them to explore the past and the present. If one brings an open mind to the classroom, the possibilities are limitless.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Torrey Wylie</a:t>
            </a:r>
            <a:r>
              <a:rPr lang="en-US" b="0" dirty="0" smtClean="0">
                <a:solidFill>
                  <a:srgbClr val="800000"/>
                </a:solidFill>
                <a:latin typeface="Monotype Corsiva"/>
              </a:rPr>
              <a:t/>
            </a:r>
            <a:br>
              <a:rPr lang="en-US" b="0" dirty="0" smtClean="0">
                <a:solidFill>
                  <a:srgbClr val="800000"/>
                </a:solidFill>
                <a:latin typeface="Monotype Corsiva"/>
              </a:rPr>
            </a:br>
            <a:r>
              <a:rPr lang="en-US" sz="1600" b="0" dirty="0" smtClean="0">
                <a:solidFill>
                  <a:srgbClr val="800000"/>
                </a:solidFill>
                <a:latin typeface="Monotype Corsiva"/>
              </a:rPr>
              <a:t>T</a:t>
            </a:r>
            <a:r>
              <a:rPr lang="en-US" sz="1778" b="0" dirty="0" smtClean="0">
                <a:solidFill>
                  <a:srgbClr val="800000"/>
                </a:solidFill>
                <a:latin typeface="Monotype Corsiva"/>
              </a:rPr>
              <a:t>yler Junior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3170048" y="678841"/>
            <a:ext cx="2992815"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38401" y="990600"/>
            <a:ext cx="4267200" cy="3200401"/>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Louise Hughes</a:t>
            </a:r>
            <a:br>
              <a:rPr lang="en-US" sz="2400" dirty="0" smtClean="0">
                <a:solidFill>
                  <a:srgbClr val="800000"/>
                </a:solidFill>
                <a:latin typeface="Monotype Corsiva"/>
              </a:rPr>
            </a:br>
            <a:r>
              <a:rPr lang="en-US" sz="1600" dirty="0" smtClean="0">
                <a:solidFill>
                  <a:srgbClr val="800000"/>
                </a:solidFill>
                <a:latin typeface="Monotype Corsiva"/>
              </a:rPr>
              <a:t>University of Arkansas Community College at Batesville</a:t>
            </a:r>
            <a:endParaRPr lang="en-US" sz="1600" dirty="0">
              <a:solidFill>
                <a:srgbClr val="800000"/>
              </a:solidFill>
              <a:latin typeface="Monotype Corsiva"/>
            </a:endParaRPr>
          </a:p>
        </p:txBody>
      </p:sp>
      <p:sp>
        <p:nvSpPr>
          <p:cNvPr id="7" name="TextBox 6"/>
          <p:cNvSpPr txBox="1"/>
          <p:nvPr/>
        </p:nvSpPr>
        <p:spPr>
          <a:xfrm>
            <a:off x="1524000" y="4549914"/>
            <a:ext cx="6705600" cy="707886"/>
          </a:xfrm>
          <a:prstGeom prst="rect">
            <a:avLst/>
          </a:prstGeom>
          <a:noFill/>
        </p:spPr>
        <p:txBody>
          <a:bodyPr wrap="square" rtlCol="0">
            <a:spAutoFit/>
          </a:bodyPr>
          <a:lstStyle/>
          <a:p>
            <a:r>
              <a:rPr lang="en-US" sz="2000" dirty="0" smtClean="0">
                <a:latin typeface="Perpetua"/>
                <a:cs typeface="Perpetua"/>
              </a:rPr>
              <a:t>We all have an effect on those we meet—we can choose to make it a positive one.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8391" y="990600"/>
            <a:ext cx="4686495" cy="3112125"/>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Martha </a:t>
            </a:r>
            <a:r>
              <a:rPr lang="en-US" sz="2400" dirty="0" err="1" smtClean="0">
                <a:solidFill>
                  <a:srgbClr val="800000"/>
                </a:solidFill>
                <a:latin typeface="Monotype Corsiva"/>
              </a:rPr>
              <a:t>Funderburk</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University of Arkansas Community College at Hope</a:t>
            </a:r>
            <a:endParaRPr lang="en-US" sz="1600" dirty="0">
              <a:solidFill>
                <a:srgbClr val="800000"/>
              </a:solidFill>
              <a:latin typeface="Monotype Corsiva"/>
            </a:endParaRPr>
          </a:p>
        </p:txBody>
      </p:sp>
      <p:sp>
        <p:nvSpPr>
          <p:cNvPr id="7" name="TextBox 6"/>
          <p:cNvSpPr txBox="1"/>
          <p:nvPr/>
        </p:nvSpPr>
        <p:spPr>
          <a:xfrm>
            <a:off x="1524000" y="4419600"/>
            <a:ext cx="6705600" cy="1015663"/>
          </a:xfrm>
          <a:prstGeom prst="rect">
            <a:avLst/>
          </a:prstGeom>
          <a:noFill/>
        </p:spPr>
        <p:txBody>
          <a:bodyPr wrap="square" rtlCol="0">
            <a:spAutoFit/>
          </a:bodyPr>
          <a:lstStyle/>
          <a:p>
            <a:r>
              <a:rPr lang="en-US" sz="2000" dirty="0" smtClean="0">
                <a:latin typeface="Perpetua"/>
                <a:cs typeface="Perpetua"/>
              </a:rPr>
              <a:t>If students can learn to believe in themselves, they can achieve their goals. I am rewarded each year at graduation by seeing these students receive their diplomas.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Chef Tom Campbell</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University of Montana College of Technology</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3270682" y="678841"/>
            <a:ext cx="2791548"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486474" y="990600"/>
            <a:ext cx="2304726" cy="345277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Josef </a:t>
            </a:r>
            <a:r>
              <a:rPr lang="en-US" sz="2400" dirty="0" err="1" smtClean="0">
                <a:solidFill>
                  <a:srgbClr val="800000"/>
                </a:solidFill>
                <a:latin typeface="Monotype Corsiva"/>
              </a:rPr>
              <a:t>Crepeau</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The University of Montana College of Technology</a:t>
            </a:r>
            <a:endParaRPr lang="en-US" sz="1600" dirty="0">
              <a:solidFill>
                <a:srgbClr val="800000"/>
              </a:solidFill>
              <a:latin typeface="Monotype Corsiva"/>
            </a:endParaRPr>
          </a:p>
        </p:txBody>
      </p:sp>
      <p:sp>
        <p:nvSpPr>
          <p:cNvPr id="7" name="TextBox 6"/>
          <p:cNvSpPr txBox="1"/>
          <p:nvPr/>
        </p:nvSpPr>
        <p:spPr>
          <a:xfrm>
            <a:off x="1524000" y="4467761"/>
            <a:ext cx="6705600" cy="1323439"/>
          </a:xfrm>
          <a:prstGeom prst="rect">
            <a:avLst/>
          </a:prstGeom>
          <a:noFill/>
        </p:spPr>
        <p:txBody>
          <a:bodyPr wrap="square" rtlCol="0">
            <a:spAutoFit/>
          </a:bodyPr>
          <a:lstStyle/>
          <a:p>
            <a:r>
              <a:rPr lang="en-US" sz="2000" dirty="0" smtClean="0">
                <a:latin typeface="Perpetua"/>
                <a:cs typeface="Perpetua"/>
              </a:rPr>
              <a:t>Your understanding of mathematical concepts is no measure of your worth as a human being, but your willingness to devote time and effort to expanding your understanding of mathematical concepts is a measure of your integrity as a student.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Deborah Fillmore</a:t>
            </a:r>
            <a:r>
              <a:rPr lang="en-US" sz="3600" dirty="0" smtClean="0">
                <a:solidFill>
                  <a:srgbClr val="800000"/>
                </a:solidFill>
                <a:latin typeface="Monotype Corsiva"/>
              </a:rPr>
              <a:t/>
            </a:r>
            <a:br>
              <a:rPr lang="en-US" sz="3600" dirty="0" smtClean="0">
                <a:solidFill>
                  <a:srgbClr val="800000"/>
                </a:solidFill>
                <a:latin typeface="Monotype Corsiva"/>
              </a:rPr>
            </a:br>
            <a:r>
              <a:rPr lang="en-US" sz="1600" dirty="0" smtClean="0">
                <a:solidFill>
                  <a:srgbClr val="800000"/>
                </a:solidFill>
                <a:latin typeface="Monotype Corsiva"/>
              </a:rPr>
              <a:t>The University of Montana College of Technology</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normAutofit fontScale="92500"/>
          </a:bodyPr>
          <a:lstStyle/>
          <a:p>
            <a:pPr>
              <a:buNone/>
            </a:pPr>
            <a:r>
              <a:rPr lang="en-US" sz="2400" dirty="0" smtClean="0">
                <a:latin typeface="Perpetua"/>
                <a:cs typeface="Perpetua"/>
              </a:rPr>
              <a:t>	Educators in the 21st century must encourage students to become guardians of their knowledge. Escalating costs, teamed with the downward spiral of state support, have resulted in a very real crisis for our students. This is particularly true in rural areas where all programs may not be available. Today’s educator needs to not only be prepared, but to embrace the demanding needs and challenges involved in alternative delivery methods to make education available to all students, regardless of financial resources or geographical location.</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505200" y="990600"/>
            <a:ext cx="2231399" cy="3349192"/>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Penny Jakes</a:t>
            </a:r>
            <a:br>
              <a:rPr lang="en-US" sz="2400" dirty="0" smtClean="0">
                <a:solidFill>
                  <a:srgbClr val="800000"/>
                </a:solidFill>
                <a:latin typeface="Monotype Corsiva"/>
              </a:rPr>
            </a:br>
            <a:r>
              <a:rPr lang="en-US" sz="1600" dirty="0" smtClean="0">
                <a:solidFill>
                  <a:srgbClr val="800000"/>
                </a:solidFill>
                <a:latin typeface="Monotype Corsiva"/>
              </a:rPr>
              <a:t>The University of Montana College of Technology</a:t>
            </a:r>
            <a:endParaRPr lang="en-US" sz="1600" dirty="0">
              <a:solidFill>
                <a:srgbClr val="800000"/>
              </a:solidFill>
              <a:latin typeface="Monotype Corsiva"/>
            </a:endParaRPr>
          </a:p>
        </p:txBody>
      </p:sp>
      <p:sp>
        <p:nvSpPr>
          <p:cNvPr id="7" name="TextBox 6"/>
          <p:cNvSpPr txBox="1"/>
          <p:nvPr/>
        </p:nvSpPr>
        <p:spPr>
          <a:xfrm>
            <a:off x="1524000" y="4572000"/>
            <a:ext cx="6705600" cy="1015663"/>
          </a:xfrm>
          <a:prstGeom prst="rect">
            <a:avLst/>
          </a:prstGeom>
          <a:noFill/>
        </p:spPr>
        <p:txBody>
          <a:bodyPr wrap="square" rtlCol="0">
            <a:spAutoFit/>
          </a:bodyPr>
          <a:lstStyle/>
          <a:p>
            <a:r>
              <a:rPr lang="en-US" sz="2000" dirty="0" smtClean="0">
                <a:latin typeface="Perpetua"/>
                <a:cs typeface="Perpetua"/>
              </a:rPr>
              <a:t>Lifelong learning is my mantra. I stay connected to the community, see difficult situations as opportunities, continually upgrade/develop new courses, and treasure the little successes each day.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4410" y="990600"/>
            <a:ext cx="4174456"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David </a:t>
            </a:r>
            <a:r>
              <a:rPr lang="en-US" sz="2400" dirty="0" err="1" smtClean="0">
                <a:solidFill>
                  <a:srgbClr val="800000"/>
                </a:solidFill>
                <a:latin typeface="Monotype Corsiva"/>
              </a:rPr>
              <a:t>Neu</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The University of Montana College of Technology</a:t>
            </a:r>
            <a:endParaRPr lang="en-US" sz="1600" dirty="0">
              <a:solidFill>
                <a:srgbClr val="800000"/>
              </a:solidFill>
              <a:latin typeface="Monotype Corsiva"/>
            </a:endParaRPr>
          </a:p>
        </p:txBody>
      </p:sp>
      <p:sp>
        <p:nvSpPr>
          <p:cNvPr id="7" name="TextBox 6"/>
          <p:cNvSpPr txBox="1"/>
          <p:nvPr/>
        </p:nvSpPr>
        <p:spPr>
          <a:xfrm>
            <a:off x="1524000" y="4315361"/>
            <a:ext cx="6705600" cy="1323439"/>
          </a:xfrm>
          <a:prstGeom prst="rect">
            <a:avLst/>
          </a:prstGeom>
          <a:noFill/>
        </p:spPr>
        <p:txBody>
          <a:bodyPr wrap="square" rtlCol="0">
            <a:spAutoFit/>
          </a:bodyPr>
          <a:lstStyle/>
          <a:p>
            <a:r>
              <a:rPr lang="en-US" sz="2000" dirty="0" smtClean="0">
                <a:latin typeface="Perpetua"/>
                <a:cs typeface="Perpetua"/>
              </a:rPr>
              <a:t>My greatest inspiration in teaching my students carpentry comes when I observe them falling in love with the trade, gaining a special pride in their role as builders of civilization. I am humbled then to think that my own love for carpentry is perhaps what has inspired them.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Joan Schneider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The University of Montana College of Technology</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73162" y="678841"/>
            <a:ext cx="5586588"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Karmen</a:t>
            </a:r>
            <a:r>
              <a:rPr lang="en-US" sz="2667" b="0" dirty="0" smtClean="0">
                <a:solidFill>
                  <a:srgbClr val="800000"/>
                </a:solidFill>
                <a:latin typeface="Monotype Corsiva"/>
              </a:rPr>
              <a:t> Williams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The University of Montana College of Technology</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3275265" y="678841"/>
            <a:ext cx="2782382"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154958" y="990600"/>
            <a:ext cx="4800601" cy="32004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Connie Jenks</a:t>
            </a:r>
            <a:br>
              <a:rPr lang="en-US" sz="2400" dirty="0" smtClean="0">
                <a:solidFill>
                  <a:srgbClr val="800000"/>
                </a:solidFill>
                <a:latin typeface="Monotype Corsiva"/>
              </a:rPr>
            </a:br>
            <a:r>
              <a:rPr lang="en-US" sz="1600" dirty="0" smtClean="0">
                <a:solidFill>
                  <a:srgbClr val="800000"/>
                </a:solidFill>
                <a:latin typeface="Monotype Corsiva"/>
              </a:rPr>
              <a:t>Tallahassee Community College</a:t>
            </a:r>
            <a:endParaRPr lang="en-US" sz="1600" dirty="0">
              <a:solidFill>
                <a:srgbClr val="800000"/>
              </a:solidFill>
              <a:latin typeface="Monotype Corsiva"/>
            </a:endParaRPr>
          </a:p>
        </p:txBody>
      </p:sp>
      <p:sp>
        <p:nvSpPr>
          <p:cNvPr id="7" name="TextBox 6"/>
          <p:cNvSpPr txBox="1"/>
          <p:nvPr/>
        </p:nvSpPr>
        <p:spPr>
          <a:xfrm>
            <a:off x="1524000" y="4791165"/>
            <a:ext cx="6705600" cy="400110"/>
          </a:xfrm>
          <a:prstGeom prst="rect">
            <a:avLst/>
          </a:prstGeom>
          <a:noFill/>
        </p:spPr>
        <p:txBody>
          <a:bodyPr wrap="square" rtlCol="0">
            <a:spAutoFit/>
          </a:bodyPr>
          <a:lstStyle/>
          <a:p>
            <a:r>
              <a:rPr lang="en-US" sz="2000" dirty="0" smtClean="0">
                <a:latin typeface="Perpetua"/>
                <a:cs typeface="Perpetua"/>
              </a:rPr>
              <a:t>My classroom strategy? Exhibiting a sense of humor!</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163028" y="990599"/>
            <a:ext cx="4847372" cy="3232263"/>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Karen Betancourt</a:t>
            </a:r>
            <a:br>
              <a:rPr lang="en-US" sz="2400" dirty="0" smtClean="0">
                <a:solidFill>
                  <a:srgbClr val="800000"/>
                </a:solidFill>
                <a:latin typeface="Monotype Corsiva"/>
              </a:rPr>
            </a:br>
            <a:r>
              <a:rPr lang="en-US" sz="1600" dirty="0" smtClean="0">
                <a:solidFill>
                  <a:srgbClr val="800000"/>
                </a:solidFill>
                <a:latin typeface="Monotype Corsiva"/>
              </a:rPr>
              <a:t>The University of Texas at Brownsville</a:t>
            </a:r>
            <a:endParaRPr lang="en-US" sz="1600" dirty="0">
              <a:solidFill>
                <a:srgbClr val="800000"/>
              </a:solidFill>
              <a:latin typeface="Monotype Corsiva"/>
            </a:endParaRPr>
          </a:p>
        </p:txBody>
      </p:sp>
      <p:sp>
        <p:nvSpPr>
          <p:cNvPr id="7" name="TextBox 6"/>
          <p:cNvSpPr txBox="1"/>
          <p:nvPr/>
        </p:nvSpPr>
        <p:spPr>
          <a:xfrm>
            <a:off x="1524000" y="4394537"/>
            <a:ext cx="6705600" cy="1015663"/>
          </a:xfrm>
          <a:prstGeom prst="rect">
            <a:avLst/>
          </a:prstGeom>
          <a:noFill/>
        </p:spPr>
        <p:txBody>
          <a:bodyPr wrap="square" rtlCol="0">
            <a:spAutoFit/>
          </a:bodyPr>
          <a:lstStyle/>
          <a:p>
            <a:r>
              <a:rPr lang="en-US" sz="2000" dirty="0" smtClean="0">
                <a:latin typeface="Perpetua"/>
                <a:cs typeface="Perpetua"/>
              </a:rPr>
              <a:t>My nontraditional students inspire me. Most of my students are full-time employees, full-time dads or moms, volunteers, and eager full-time students. Now those are inspirations!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09800" y="990600"/>
            <a:ext cx="4800600" cy="3193009"/>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4638"/>
            <a:ext cx="8001000" cy="792162"/>
          </a:xfrm>
        </p:spPr>
        <p:txBody>
          <a:bodyPr>
            <a:normAutofit/>
          </a:bodyPr>
          <a:lstStyle/>
          <a:p>
            <a:r>
              <a:rPr lang="en-US" sz="2400" dirty="0" smtClean="0">
                <a:solidFill>
                  <a:srgbClr val="800000"/>
                </a:solidFill>
                <a:latin typeface="Monotype Corsiva"/>
              </a:rPr>
              <a:t>Priscilla Gray</a:t>
            </a:r>
            <a:br>
              <a:rPr lang="en-US" sz="2400" dirty="0" smtClean="0">
                <a:solidFill>
                  <a:srgbClr val="800000"/>
                </a:solidFill>
                <a:latin typeface="Monotype Corsiva"/>
              </a:rPr>
            </a:br>
            <a:r>
              <a:rPr lang="en-US" sz="1600" dirty="0" smtClean="0">
                <a:solidFill>
                  <a:srgbClr val="800000"/>
                </a:solidFill>
                <a:latin typeface="Monotype Corsiva"/>
              </a:rPr>
              <a:t>Valencia Community College</a:t>
            </a:r>
            <a:endParaRPr lang="en-US" sz="1600" dirty="0">
              <a:solidFill>
                <a:srgbClr val="800000"/>
              </a:solidFill>
              <a:latin typeface="Monotype Corsiva"/>
            </a:endParaRPr>
          </a:p>
        </p:txBody>
      </p:sp>
      <p:sp>
        <p:nvSpPr>
          <p:cNvPr id="7" name="TextBox 6"/>
          <p:cNvSpPr txBox="1"/>
          <p:nvPr/>
        </p:nvSpPr>
        <p:spPr>
          <a:xfrm>
            <a:off x="1524000" y="4191000"/>
            <a:ext cx="6705600" cy="1631216"/>
          </a:xfrm>
          <a:prstGeom prst="rect">
            <a:avLst/>
          </a:prstGeom>
          <a:noFill/>
        </p:spPr>
        <p:txBody>
          <a:bodyPr wrap="square" rtlCol="0">
            <a:spAutoFit/>
          </a:bodyPr>
          <a:lstStyle/>
          <a:p>
            <a:r>
              <a:rPr lang="en-US" sz="2000" dirty="0" smtClean="0">
                <a:latin typeface="Perpetua"/>
                <a:cs typeface="Perpetua"/>
              </a:rPr>
              <a:t>No matter what age, students enter college with a multitude of learning obstacles, sometimes self-imposed. Balancing work, family, and education can be challenging. My role is to help break down those barriers through positive reinforcement, genuine concern for their success, and praise for their achievements.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Linda </a:t>
            </a:r>
            <a:r>
              <a:rPr lang="en-US" sz="2667" b="0" dirty="0" err="1" smtClean="0">
                <a:solidFill>
                  <a:srgbClr val="800000"/>
                </a:solidFill>
                <a:latin typeface="Monotype Corsiva"/>
              </a:rPr>
              <a:t>Hidek</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Valencia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83679"/>
            <a:ext cx="6284912" cy="4180264"/>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09801" y="990600"/>
            <a:ext cx="4686298" cy="311698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4638"/>
            <a:ext cx="8001000" cy="792162"/>
          </a:xfrm>
        </p:spPr>
        <p:txBody>
          <a:bodyPr>
            <a:normAutofit/>
          </a:bodyPr>
          <a:lstStyle/>
          <a:p>
            <a:r>
              <a:rPr lang="en-US" sz="2400" dirty="0" err="1" smtClean="0">
                <a:solidFill>
                  <a:srgbClr val="800000"/>
                </a:solidFill>
                <a:latin typeface="Monotype Corsiva"/>
              </a:rPr>
              <a:t>Ilyse</a:t>
            </a:r>
            <a:r>
              <a:rPr lang="en-US" sz="2400" dirty="0" smtClean="0">
                <a:solidFill>
                  <a:srgbClr val="800000"/>
                </a:solidFill>
                <a:latin typeface="Monotype Corsiva"/>
              </a:rPr>
              <a:t> </a:t>
            </a:r>
            <a:r>
              <a:rPr lang="en-US" sz="2400" dirty="0" err="1" smtClean="0">
                <a:solidFill>
                  <a:srgbClr val="800000"/>
                </a:solidFill>
                <a:latin typeface="Monotype Corsiva"/>
              </a:rPr>
              <a:t>Kusnetz</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Valencia Community College</a:t>
            </a:r>
            <a:endParaRPr lang="en-US" sz="1600" dirty="0">
              <a:solidFill>
                <a:srgbClr val="800000"/>
              </a:solidFill>
              <a:latin typeface="Monotype Corsiva"/>
            </a:endParaRPr>
          </a:p>
        </p:txBody>
      </p:sp>
      <p:sp>
        <p:nvSpPr>
          <p:cNvPr id="7" name="TextBox 6"/>
          <p:cNvSpPr txBox="1"/>
          <p:nvPr/>
        </p:nvSpPr>
        <p:spPr>
          <a:xfrm>
            <a:off x="1524000" y="4038600"/>
            <a:ext cx="6705600" cy="1938992"/>
          </a:xfrm>
          <a:prstGeom prst="rect">
            <a:avLst/>
          </a:prstGeom>
          <a:noFill/>
        </p:spPr>
        <p:txBody>
          <a:bodyPr wrap="square" rtlCol="0">
            <a:spAutoFit/>
          </a:bodyPr>
          <a:lstStyle/>
          <a:p>
            <a:r>
              <a:rPr lang="en-US" sz="2000" dirty="0" smtClean="0">
                <a:latin typeface="Perpetua"/>
                <a:cs typeface="Perpetua"/>
              </a:rPr>
              <a:t>I’m inspired by the stories students tell, humbled by the obstacles they’ve encountered and overcome, and honored to play a part in their journey of self-discovery as they explore the richness and diversity of their own voices. And whenever I see a student realize with wonder, pride, and excitement that she or he is a vital part of the greater collective of literary and cultural voices, it still gives me shivers.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09800" y="990600"/>
            <a:ext cx="4800600" cy="3193008"/>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4638"/>
            <a:ext cx="8001000" cy="792162"/>
          </a:xfrm>
        </p:spPr>
        <p:txBody>
          <a:bodyPr>
            <a:normAutofit/>
          </a:bodyPr>
          <a:lstStyle/>
          <a:p>
            <a:r>
              <a:rPr lang="en-US" sz="2400" dirty="0" smtClean="0">
                <a:solidFill>
                  <a:srgbClr val="800000"/>
                </a:solidFill>
                <a:latin typeface="Monotype Corsiva"/>
              </a:rPr>
              <a:t>Lisa Macon</a:t>
            </a:r>
            <a:br>
              <a:rPr lang="en-US" sz="2400" dirty="0" smtClean="0">
                <a:solidFill>
                  <a:srgbClr val="800000"/>
                </a:solidFill>
                <a:latin typeface="Monotype Corsiva"/>
              </a:rPr>
            </a:br>
            <a:r>
              <a:rPr lang="en-US" sz="1600" dirty="0" smtClean="0">
                <a:solidFill>
                  <a:srgbClr val="800000"/>
                </a:solidFill>
                <a:latin typeface="Monotype Corsiva"/>
              </a:rPr>
              <a:t>Valencia Community College</a:t>
            </a:r>
            <a:endParaRPr lang="en-US" sz="1600" dirty="0">
              <a:solidFill>
                <a:srgbClr val="800000"/>
              </a:solidFill>
              <a:latin typeface="Monotype Corsiva"/>
            </a:endParaRPr>
          </a:p>
        </p:txBody>
      </p:sp>
      <p:sp>
        <p:nvSpPr>
          <p:cNvPr id="7" name="TextBox 6"/>
          <p:cNvSpPr txBox="1"/>
          <p:nvPr/>
        </p:nvSpPr>
        <p:spPr>
          <a:xfrm>
            <a:off x="1524000" y="4191000"/>
            <a:ext cx="6705600" cy="1631216"/>
          </a:xfrm>
          <a:prstGeom prst="rect">
            <a:avLst/>
          </a:prstGeom>
          <a:noFill/>
        </p:spPr>
        <p:txBody>
          <a:bodyPr wrap="square" rtlCol="0">
            <a:spAutoFit/>
          </a:bodyPr>
          <a:lstStyle/>
          <a:p>
            <a:r>
              <a:rPr lang="en-US" sz="2000" dirty="0" smtClean="0">
                <a:latin typeface="Perpetua"/>
                <a:cs typeface="Perpetua"/>
              </a:rPr>
              <a:t>I am inspired and motivated by the success of my students, many of whom have exciting, challenging careers in the computer industry. Keeping in touch with them helps me stay up-to-date on the latest technologies I should be teaching current students. Always learn from your students!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09800" y="990600"/>
            <a:ext cx="4920853" cy="3272992"/>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James May</a:t>
            </a:r>
            <a:br>
              <a:rPr lang="en-US" sz="2400" dirty="0" smtClean="0">
                <a:solidFill>
                  <a:srgbClr val="800000"/>
                </a:solidFill>
                <a:latin typeface="Monotype Corsiva"/>
              </a:rPr>
            </a:br>
            <a:r>
              <a:rPr lang="en-US" sz="1600" dirty="0" smtClean="0">
                <a:solidFill>
                  <a:srgbClr val="800000"/>
                </a:solidFill>
                <a:latin typeface="Monotype Corsiva"/>
              </a:rPr>
              <a:t>Valencia Community College</a:t>
            </a:r>
            <a:endParaRPr lang="en-US" sz="1600" dirty="0">
              <a:solidFill>
                <a:srgbClr val="800000"/>
              </a:solidFill>
              <a:latin typeface="Monotype Corsiva"/>
            </a:endParaRPr>
          </a:p>
        </p:txBody>
      </p:sp>
      <p:sp>
        <p:nvSpPr>
          <p:cNvPr id="7" name="TextBox 6"/>
          <p:cNvSpPr txBox="1"/>
          <p:nvPr/>
        </p:nvSpPr>
        <p:spPr>
          <a:xfrm>
            <a:off x="1524000" y="4343400"/>
            <a:ext cx="6705600" cy="1323439"/>
          </a:xfrm>
          <a:prstGeom prst="rect">
            <a:avLst/>
          </a:prstGeom>
          <a:noFill/>
        </p:spPr>
        <p:txBody>
          <a:bodyPr wrap="square" rtlCol="0">
            <a:spAutoFit/>
          </a:bodyPr>
          <a:lstStyle/>
          <a:p>
            <a:r>
              <a:rPr lang="en-US" sz="2000" dirty="0" smtClean="0">
                <a:latin typeface="Perpetua"/>
                <a:cs typeface="Perpetua"/>
              </a:rPr>
              <a:t>Good teaching in not about sharing what we know; it is about inspiring others to know. It is about sparking curiosity, instilling a hunger for discovery, and conveying the desire to replace “I don’t know” with “Let’s find out!”</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Cathy </a:t>
            </a:r>
            <a:r>
              <a:rPr lang="en-US" sz="2667" b="0" dirty="0" err="1" smtClean="0">
                <a:solidFill>
                  <a:srgbClr val="800000"/>
                </a:solidFill>
                <a:latin typeface="Monotype Corsiva"/>
              </a:rPr>
              <a:t>Barham</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Vance-Granville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39634" y="678841"/>
            <a:ext cx="6253643"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Betty Jo Ellis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Vance-Granville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39634" y="678841"/>
            <a:ext cx="6253643"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Jennifer Johnson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Vance-Granville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62796" y="678841"/>
            <a:ext cx="6207320"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Maria </a:t>
            </a:r>
            <a:r>
              <a:rPr lang="en-US" sz="2667" b="0" dirty="0" err="1" smtClean="0">
                <a:solidFill>
                  <a:srgbClr val="800000"/>
                </a:solidFill>
                <a:latin typeface="Monotype Corsiva"/>
              </a:rPr>
              <a:t>Orsini</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Vance-Granville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666498" y="678841"/>
            <a:ext cx="5999915"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69764" y="981404"/>
            <a:ext cx="4357194" cy="2904796"/>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err="1" smtClean="0">
                <a:solidFill>
                  <a:srgbClr val="800000"/>
                </a:solidFill>
                <a:latin typeface="Monotype Corsiva"/>
              </a:rPr>
              <a:t>Sharisse</a:t>
            </a:r>
            <a:r>
              <a:rPr lang="en-US" sz="2400" dirty="0" smtClean="0">
                <a:solidFill>
                  <a:srgbClr val="800000"/>
                </a:solidFill>
                <a:latin typeface="Monotype Corsiva"/>
              </a:rPr>
              <a:t> Turner</a:t>
            </a:r>
            <a:br>
              <a:rPr lang="en-US" sz="2400" dirty="0" smtClean="0">
                <a:solidFill>
                  <a:srgbClr val="800000"/>
                </a:solidFill>
                <a:latin typeface="Monotype Corsiva"/>
              </a:rPr>
            </a:br>
            <a:r>
              <a:rPr lang="en-US" sz="1600" dirty="0" smtClean="0">
                <a:solidFill>
                  <a:srgbClr val="800000"/>
                </a:solidFill>
                <a:latin typeface="Monotype Corsiva"/>
              </a:rPr>
              <a:t>Tallahassee Community College</a:t>
            </a:r>
            <a:endParaRPr lang="en-US" sz="1600" dirty="0">
              <a:solidFill>
                <a:srgbClr val="800000"/>
              </a:solidFill>
              <a:latin typeface="Monotype Corsiva"/>
            </a:endParaRPr>
          </a:p>
        </p:txBody>
      </p:sp>
      <p:sp>
        <p:nvSpPr>
          <p:cNvPr id="7" name="TextBox 6"/>
          <p:cNvSpPr txBox="1"/>
          <p:nvPr/>
        </p:nvSpPr>
        <p:spPr>
          <a:xfrm>
            <a:off x="1524000" y="3810000"/>
            <a:ext cx="6705600" cy="2246769"/>
          </a:xfrm>
          <a:prstGeom prst="rect">
            <a:avLst/>
          </a:prstGeom>
          <a:noFill/>
        </p:spPr>
        <p:txBody>
          <a:bodyPr wrap="square" rtlCol="0">
            <a:spAutoFit/>
          </a:bodyPr>
          <a:lstStyle/>
          <a:p>
            <a:r>
              <a:rPr lang="en-US" sz="2000" dirty="0" smtClean="0">
                <a:latin typeface="Perpetua"/>
                <a:cs typeface="Perpetua"/>
              </a:rPr>
              <a:t>The question I ask myself is whose life benefits from my life? I receive my answer every spring during commencement exercises when I see former students march across the stage to receive their diplomas. To watch these students beam with pride in their accomplishments gives me unspeakable joy! That I have in some small way played a role in assisting students in their academic pursuits is a reward that cannot be matched by any dollar amount.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Tony Pendergrass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Vance-Granville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70440" y="678841"/>
            <a:ext cx="6192031"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Erica Malone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Volunteer State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78841"/>
            <a:ext cx="6284911"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Brenda Martin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Volunteer State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78841"/>
            <a:ext cx="6284911"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505200" y="990600"/>
            <a:ext cx="2209800" cy="33147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4638"/>
            <a:ext cx="8382000" cy="792162"/>
          </a:xfrm>
        </p:spPr>
        <p:txBody>
          <a:bodyPr>
            <a:normAutofit/>
          </a:bodyPr>
          <a:lstStyle/>
          <a:p>
            <a:r>
              <a:rPr lang="en-US" sz="2400" dirty="0" smtClean="0">
                <a:solidFill>
                  <a:srgbClr val="800000"/>
                </a:solidFill>
                <a:latin typeface="Monotype Corsiva"/>
              </a:rPr>
              <a:t>James </a:t>
            </a:r>
            <a:r>
              <a:rPr lang="en-US" sz="2400" dirty="0" err="1" smtClean="0">
                <a:solidFill>
                  <a:srgbClr val="800000"/>
                </a:solidFill>
                <a:latin typeface="Monotype Corsiva"/>
              </a:rPr>
              <a:t>Armitage</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err="1" smtClean="0">
                <a:solidFill>
                  <a:srgbClr val="800000"/>
                </a:solidFill>
                <a:latin typeface="Monotype Corsiva"/>
              </a:rPr>
              <a:t>Waubonsee</a:t>
            </a:r>
            <a:r>
              <a:rPr lang="en-US" sz="1600" dirty="0" smtClean="0">
                <a:solidFill>
                  <a:srgbClr val="800000"/>
                </a:solidFill>
                <a:latin typeface="Monotype Corsiva"/>
              </a:rPr>
              <a:t> Community College</a:t>
            </a:r>
            <a:endParaRPr lang="en-US" sz="1600" dirty="0">
              <a:solidFill>
                <a:srgbClr val="800000"/>
              </a:solidFill>
              <a:latin typeface="Monotype Corsiva"/>
            </a:endParaRPr>
          </a:p>
        </p:txBody>
      </p:sp>
      <p:sp>
        <p:nvSpPr>
          <p:cNvPr id="7" name="TextBox 6"/>
          <p:cNvSpPr txBox="1"/>
          <p:nvPr/>
        </p:nvSpPr>
        <p:spPr>
          <a:xfrm>
            <a:off x="1600200" y="4343400"/>
            <a:ext cx="6705600" cy="1631216"/>
          </a:xfrm>
          <a:prstGeom prst="rect">
            <a:avLst/>
          </a:prstGeom>
          <a:noFill/>
        </p:spPr>
        <p:txBody>
          <a:bodyPr wrap="square" rtlCol="0">
            <a:spAutoFit/>
          </a:bodyPr>
          <a:lstStyle/>
          <a:p>
            <a:r>
              <a:rPr lang="en-US" sz="2000" dirty="0" smtClean="0">
                <a:latin typeface="Perpetua"/>
                <a:cs typeface="Perpetua"/>
              </a:rPr>
              <a:t>Great educators understand the distinction between teaching what they feel is important and ensuring students are given the opportunity to learn what they need to know. Additionally, the challenge of learning stems from a belief that each student is unique while knowledge remains a constant.</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05420" y="990599"/>
            <a:ext cx="4123980" cy="3092985"/>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Rebecca Weaver</a:t>
            </a:r>
            <a:br>
              <a:rPr lang="en-US" sz="2400" dirty="0" smtClean="0">
                <a:solidFill>
                  <a:srgbClr val="800000"/>
                </a:solidFill>
                <a:latin typeface="Monotype Corsiva"/>
              </a:rPr>
            </a:br>
            <a:r>
              <a:rPr lang="en-US" sz="1600" dirty="0" smtClean="0">
                <a:solidFill>
                  <a:srgbClr val="800000"/>
                </a:solidFill>
                <a:latin typeface="Monotype Corsiva"/>
              </a:rPr>
              <a:t>Weatherford College</a:t>
            </a:r>
            <a:endParaRPr lang="en-US" sz="1600" dirty="0">
              <a:solidFill>
                <a:srgbClr val="800000"/>
              </a:solidFill>
              <a:latin typeface="Monotype Corsiva"/>
            </a:endParaRPr>
          </a:p>
        </p:txBody>
      </p:sp>
      <p:sp>
        <p:nvSpPr>
          <p:cNvPr id="7" name="TextBox 6"/>
          <p:cNvSpPr txBox="1"/>
          <p:nvPr/>
        </p:nvSpPr>
        <p:spPr>
          <a:xfrm>
            <a:off x="1524000" y="4004608"/>
            <a:ext cx="6705600" cy="1938992"/>
          </a:xfrm>
          <a:prstGeom prst="rect">
            <a:avLst/>
          </a:prstGeom>
          <a:noFill/>
        </p:spPr>
        <p:txBody>
          <a:bodyPr wrap="square" rtlCol="0">
            <a:spAutoFit/>
          </a:bodyPr>
          <a:lstStyle/>
          <a:p>
            <a:r>
              <a:rPr lang="en-US" sz="2000" dirty="0" smtClean="0">
                <a:latin typeface="Perpetua"/>
                <a:cs typeface="Perpetua"/>
              </a:rPr>
              <a:t>Answering questions in a concise and respectful manner is key to establishing a positive student-teacher relationship. Insuring that students are not spectators, but rather people with the requirement to participate in their own learning experience, allows them to develop a confidence that encourages their ability to become functional as mathematical thinkers.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12438" y="990600"/>
            <a:ext cx="4678400" cy="312433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Clint Cowden</a:t>
            </a:r>
            <a:br>
              <a:rPr lang="en-US" sz="2400" dirty="0" smtClean="0">
                <a:solidFill>
                  <a:srgbClr val="800000"/>
                </a:solidFill>
                <a:latin typeface="Monotype Corsiva"/>
              </a:rPr>
            </a:br>
            <a:r>
              <a:rPr lang="en-US" sz="1600" dirty="0" smtClean="0">
                <a:solidFill>
                  <a:srgbClr val="800000"/>
                </a:solidFill>
                <a:latin typeface="Monotype Corsiva"/>
              </a:rPr>
              <a:t>West Hills College</a:t>
            </a:r>
            <a:endParaRPr lang="en-US" sz="1600" dirty="0">
              <a:solidFill>
                <a:srgbClr val="800000"/>
              </a:solidFill>
              <a:latin typeface="Monotype Corsiva"/>
            </a:endParaRPr>
          </a:p>
        </p:txBody>
      </p:sp>
      <p:sp>
        <p:nvSpPr>
          <p:cNvPr id="7" name="TextBox 6"/>
          <p:cNvSpPr txBox="1"/>
          <p:nvPr/>
        </p:nvSpPr>
        <p:spPr>
          <a:xfrm>
            <a:off x="1524000" y="4724400"/>
            <a:ext cx="6705600" cy="400110"/>
          </a:xfrm>
          <a:prstGeom prst="rect">
            <a:avLst/>
          </a:prstGeom>
          <a:noFill/>
        </p:spPr>
        <p:txBody>
          <a:bodyPr wrap="square" rtlCol="0">
            <a:spAutoFit/>
          </a:bodyPr>
          <a:lstStyle/>
          <a:p>
            <a:r>
              <a:rPr lang="en-US" sz="2000" dirty="0" smtClean="0">
                <a:latin typeface="Perpetua"/>
                <a:cs typeface="Perpetua"/>
              </a:rPr>
              <a:t>I feel like a proud parent when students are doing well.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505200" y="990600"/>
            <a:ext cx="2133019" cy="3187545"/>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Marty </a:t>
            </a:r>
            <a:r>
              <a:rPr lang="en-US" sz="2400" dirty="0" err="1" smtClean="0">
                <a:solidFill>
                  <a:srgbClr val="800000"/>
                </a:solidFill>
                <a:latin typeface="Monotype Corsiva"/>
              </a:rPr>
              <a:t>Ennes</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West Hills College</a:t>
            </a:r>
            <a:endParaRPr lang="en-US" sz="1600" dirty="0">
              <a:solidFill>
                <a:srgbClr val="800000"/>
              </a:solidFill>
              <a:latin typeface="Monotype Corsiva"/>
            </a:endParaRPr>
          </a:p>
        </p:txBody>
      </p:sp>
      <p:sp>
        <p:nvSpPr>
          <p:cNvPr id="7" name="TextBox 6"/>
          <p:cNvSpPr txBox="1"/>
          <p:nvPr/>
        </p:nvSpPr>
        <p:spPr>
          <a:xfrm>
            <a:off x="1524000" y="4257953"/>
            <a:ext cx="6705600" cy="1631216"/>
          </a:xfrm>
          <a:prstGeom prst="rect">
            <a:avLst/>
          </a:prstGeom>
          <a:noFill/>
        </p:spPr>
        <p:txBody>
          <a:bodyPr wrap="square" rtlCol="0">
            <a:spAutoFit/>
          </a:bodyPr>
          <a:lstStyle/>
          <a:p>
            <a:r>
              <a:rPr lang="en-US" sz="2000" dirty="0" smtClean="0">
                <a:latin typeface="Perpetua"/>
                <a:cs typeface="Perpetua"/>
              </a:rPr>
              <a:t>My inspiration comes from seeing students' eyes sparkle as they successfully deliver a speech, offer an opinion or answer, and believe they are worth listening to. Students sustain and renew my energy. When I walk into the classroom, I am energized by the possibilities each student offers.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38400" y="990600"/>
            <a:ext cx="4302634" cy="3226976"/>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Scott Wilson</a:t>
            </a:r>
            <a:br>
              <a:rPr lang="en-US" sz="2400" dirty="0" smtClean="0">
                <a:solidFill>
                  <a:srgbClr val="800000"/>
                </a:solidFill>
                <a:latin typeface="Monotype Corsiva"/>
              </a:rPr>
            </a:br>
            <a:r>
              <a:rPr lang="en-US" sz="1600" dirty="0" smtClean="0">
                <a:solidFill>
                  <a:srgbClr val="800000"/>
                </a:solidFill>
                <a:latin typeface="Monotype Corsiva"/>
              </a:rPr>
              <a:t>West Hills College</a:t>
            </a:r>
            <a:endParaRPr lang="en-US" sz="1600" dirty="0">
              <a:solidFill>
                <a:srgbClr val="800000"/>
              </a:solidFill>
              <a:latin typeface="Monotype Corsiva"/>
            </a:endParaRPr>
          </a:p>
        </p:txBody>
      </p:sp>
      <p:sp>
        <p:nvSpPr>
          <p:cNvPr id="7" name="TextBox 6"/>
          <p:cNvSpPr txBox="1"/>
          <p:nvPr/>
        </p:nvSpPr>
        <p:spPr>
          <a:xfrm>
            <a:off x="1524000" y="4343400"/>
            <a:ext cx="6705600" cy="1323439"/>
          </a:xfrm>
          <a:prstGeom prst="rect">
            <a:avLst/>
          </a:prstGeom>
          <a:noFill/>
        </p:spPr>
        <p:txBody>
          <a:bodyPr wrap="square" rtlCol="0">
            <a:spAutoFit/>
          </a:bodyPr>
          <a:lstStyle/>
          <a:p>
            <a:r>
              <a:rPr lang="en-US" sz="2000" dirty="0" smtClean="0">
                <a:latin typeface="Perpetua"/>
                <a:cs typeface="Perpetua"/>
              </a:rPr>
              <a:t>I'm inspired by the fact that, for many of my students, attending college is the first self-initiated step they've taken in their education. When I see a student who gets a spark of interest or insight in a topic, it renews my energy for a long time.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123845" y="990600"/>
            <a:ext cx="2895955" cy="3125133"/>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Randy Simmons</a:t>
            </a:r>
            <a:br>
              <a:rPr lang="en-US" sz="2400" dirty="0" smtClean="0">
                <a:solidFill>
                  <a:srgbClr val="800000"/>
                </a:solidFill>
                <a:latin typeface="Monotype Corsiva"/>
              </a:rPr>
            </a:br>
            <a:r>
              <a:rPr lang="en-US" sz="1600" dirty="0" smtClean="0">
                <a:solidFill>
                  <a:srgbClr val="800000"/>
                </a:solidFill>
                <a:latin typeface="Monotype Corsiva"/>
              </a:rPr>
              <a:t>West Kentucky Community and Technical College</a:t>
            </a:r>
            <a:endParaRPr lang="en-US" sz="1600" dirty="0">
              <a:solidFill>
                <a:srgbClr val="800000"/>
              </a:solidFill>
              <a:latin typeface="Monotype Corsiva"/>
            </a:endParaRPr>
          </a:p>
        </p:txBody>
      </p:sp>
      <p:sp>
        <p:nvSpPr>
          <p:cNvPr id="7" name="TextBox 6"/>
          <p:cNvSpPr txBox="1"/>
          <p:nvPr/>
        </p:nvSpPr>
        <p:spPr>
          <a:xfrm>
            <a:off x="1524000" y="3985291"/>
            <a:ext cx="6705600" cy="2031325"/>
          </a:xfrm>
          <a:prstGeom prst="rect">
            <a:avLst/>
          </a:prstGeom>
          <a:noFill/>
        </p:spPr>
        <p:txBody>
          <a:bodyPr wrap="square" rtlCol="0">
            <a:spAutoFit/>
          </a:bodyPr>
          <a:lstStyle/>
          <a:p>
            <a:r>
              <a:rPr lang="en-US" dirty="0" smtClean="0">
                <a:latin typeface="Perpetua"/>
                <a:cs typeface="Perpetua"/>
              </a:rPr>
              <a:t>What motivates me as a professor of art is my lifelong dedication to the process. As a serious artist, studio time is crucial. Bringing this passion and energy to my classroom environment is motivational for my students and reflected back to me through their efforts in class and homework projects. With a positive attitude and high energy level from me in the classroom, the artist in each student is obtainable, and student success always exceeds expectations.</a:t>
            </a:r>
            <a:endParaRPr lang="en-US" dirty="0">
              <a:latin typeface="Perpetua"/>
              <a:cs typeface="Perpetua"/>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Kathy Herrington</a:t>
            </a:r>
            <a:br>
              <a:rPr lang="en-US" sz="2400" dirty="0" smtClean="0">
                <a:solidFill>
                  <a:srgbClr val="800000"/>
                </a:solidFill>
                <a:latin typeface="Monotype Corsiva"/>
              </a:rPr>
            </a:br>
            <a:r>
              <a:rPr lang="en-US" sz="1600" dirty="0" smtClean="0">
                <a:solidFill>
                  <a:srgbClr val="800000"/>
                </a:solidFill>
                <a:latin typeface="Monotype Corsiva"/>
              </a:rPr>
              <a:t>West Virginia Northern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14400" y="1524000"/>
            <a:ext cx="7467600" cy="3276600"/>
          </a:xfrm>
        </p:spPr>
        <p:txBody>
          <a:bodyPr/>
          <a:lstStyle/>
          <a:p>
            <a:pPr>
              <a:buNone/>
            </a:pPr>
            <a:r>
              <a:rPr lang="en-US" dirty="0" smtClean="0">
                <a:latin typeface="Perpetua"/>
                <a:cs typeface="Perpetua"/>
              </a:rPr>
              <a:t>	</a:t>
            </a:r>
            <a:r>
              <a:rPr lang="en-US" sz="2400" dirty="0" smtClean="0">
                <a:latin typeface="Perpetua"/>
                <a:cs typeface="Perpetua"/>
              </a:rPr>
              <a:t>These students strive for excellence and do their best for me, and I am compelled to strive for excellence as well; they deserve nothing less. I am also renewed when I receive feedback from a student, perhaps who left my classroom years before, who remembers me and writes to express their gratitude and appreciation for what they believe I did for them, or because I believed in and encouraged them. This is what makes me love being a teacher.</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154958" y="990599"/>
            <a:ext cx="4703042" cy="3135361"/>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err="1" smtClean="0">
                <a:solidFill>
                  <a:srgbClr val="800000"/>
                </a:solidFill>
                <a:latin typeface="Monotype Corsiva"/>
              </a:rPr>
              <a:t>Joi</a:t>
            </a:r>
            <a:r>
              <a:rPr lang="en-US" sz="2400" dirty="0" smtClean="0">
                <a:solidFill>
                  <a:srgbClr val="800000"/>
                </a:solidFill>
                <a:latin typeface="Monotype Corsiva"/>
              </a:rPr>
              <a:t> Walker</a:t>
            </a:r>
            <a:br>
              <a:rPr lang="en-US" sz="2400" dirty="0" smtClean="0">
                <a:solidFill>
                  <a:srgbClr val="800000"/>
                </a:solidFill>
                <a:latin typeface="Monotype Corsiva"/>
              </a:rPr>
            </a:br>
            <a:r>
              <a:rPr lang="en-US" sz="1600" dirty="0" smtClean="0">
                <a:solidFill>
                  <a:srgbClr val="800000"/>
                </a:solidFill>
                <a:latin typeface="Monotype Corsiva"/>
              </a:rPr>
              <a:t>Tallahassee Community College</a:t>
            </a:r>
            <a:endParaRPr lang="en-US" sz="1600" dirty="0">
              <a:solidFill>
                <a:srgbClr val="800000"/>
              </a:solidFill>
              <a:latin typeface="Monotype Corsiva"/>
            </a:endParaRPr>
          </a:p>
        </p:txBody>
      </p:sp>
      <p:sp>
        <p:nvSpPr>
          <p:cNvPr id="7" name="TextBox 6"/>
          <p:cNvSpPr txBox="1"/>
          <p:nvPr/>
        </p:nvSpPr>
        <p:spPr>
          <a:xfrm>
            <a:off x="1524000" y="4343400"/>
            <a:ext cx="6705600" cy="1015663"/>
          </a:xfrm>
          <a:prstGeom prst="rect">
            <a:avLst/>
          </a:prstGeom>
          <a:noFill/>
        </p:spPr>
        <p:txBody>
          <a:bodyPr wrap="square" rtlCol="0">
            <a:spAutoFit/>
          </a:bodyPr>
          <a:lstStyle/>
          <a:p>
            <a:r>
              <a:rPr lang="en-US" sz="2000" dirty="0" smtClean="0">
                <a:latin typeface="Perpetua"/>
                <a:cs typeface="Perpetua"/>
              </a:rPr>
              <a:t>My advice for having a fulfilling teaching career is never stop looking for new ways to reach more students. Listen to the students, and learn from them. When a student fails, ask yourself why.</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Marilyn Love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West Virginia University at Parkersburg</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73162" y="678841"/>
            <a:ext cx="5586588"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Phil McClung</a:t>
            </a:r>
            <a:r>
              <a:rPr lang="en-US" sz="3600" dirty="0" smtClean="0">
                <a:solidFill>
                  <a:srgbClr val="800000"/>
                </a:solidFill>
                <a:latin typeface="Monotype Corsiva"/>
              </a:rPr>
              <a:t/>
            </a:r>
            <a:br>
              <a:rPr lang="en-US" sz="3600" dirty="0" smtClean="0">
                <a:solidFill>
                  <a:srgbClr val="800000"/>
                </a:solidFill>
                <a:latin typeface="Monotype Corsiva"/>
              </a:rPr>
            </a:br>
            <a:r>
              <a:rPr lang="en-US" sz="1600" dirty="0" smtClean="0">
                <a:solidFill>
                  <a:srgbClr val="800000"/>
                </a:solidFill>
                <a:latin typeface="Monotype Corsiva"/>
              </a:rPr>
              <a:t>West Virginia University at Parkersburg</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normAutofit lnSpcReduction="10000"/>
          </a:bodyPr>
          <a:lstStyle/>
          <a:p>
            <a:pPr>
              <a:buNone/>
            </a:pPr>
            <a:r>
              <a:rPr lang="en-US" sz="2400" dirty="0" smtClean="0">
                <a:latin typeface="Perpetua"/>
                <a:cs typeface="Perpetua"/>
              </a:rPr>
              <a:t>	Investigate new practices and teaching methods. Shift away from memory and recall. Move toward synthesizing. Encourage students to become designers, as well as users, and to share knowledge with others. Encourage teamwork. Attend learning conferences. Try out new methods of teaching, use focused interaction, photos essays, multiple intelligences techniques, or any other innovations that match your teaching style. Create an interactive and sensory environment.</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419194" y="990600"/>
            <a:ext cx="2273887" cy="3410831"/>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Catherine </a:t>
            </a:r>
            <a:r>
              <a:rPr lang="en-US" sz="2400" dirty="0" err="1" smtClean="0">
                <a:solidFill>
                  <a:srgbClr val="800000"/>
                </a:solidFill>
                <a:latin typeface="Monotype Corsiva"/>
              </a:rPr>
              <a:t>Mutz</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West Virginia University at Parkersburg</a:t>
            </a:r>
            <a:endParaRPr lang="en-US" sz="1600" dirty="0">
              <a:solidFill>
                <a:srgbClr val="800000"/>
              </a:solidFill>
              <a:latin typeface="Monotype Corsiva"/>
            </a:endParaRPr>
          </a:p>
        </p:txBody>
      </p:sp>
      <p:sp>
        <p:nvSpPr>
          <p:cNvPr id="7" name="TextBox 6"/>
          <p:cNvSpPr txBox="1"/>
          <p:nvPr/>
        </p:nvSpPr>
        <p:spPr>
          <a:xfrm>
            <a:off x="1524000" y="4495800"/>
            <a:ext cx="6705600" cy="1015663"/>
          </a:xfrm>
          <a:prstGeom prst="rect">
            <a:avLst/>
          </a:prstGeom>
          <a:noFill/>
        </p:spPr>
        <p:txBody>
          <a:bodyPr wrap="square" rtlCol="0">
            <a:spAutoFit/>
          </a:bodyPr>
          <a:lstStyle/>
          <a:p>
            <a:r>
              <a:rPr lang="en-US" sz="2000" dirty="0" smtClean="0">
                <a:latin typeface="Perpetua"/>
                <a:cs typeface="Perpetua"/>
              </a:rPr>
              <a:t>I often feel like a Sherpa guide for students on their journey as they realize their potential and pursue their dreams. It is an honor and privilege to be part of their journey.</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09800" y="1109664"/>
            <a:ext cx="4800599" cy="2700336"/>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Rhonda Briggs</a:t>
            </a:r>
            <a:br>
              <a:rPr lang="en-US" sz="2400" dirty="0" smtClean="0">
                <a:solidFill>
                  <a:srgbClr val="800000"/>
                </a:solidFill>
                <a:latin typeface="Monotype Corsiva"/>
              </a:rPr>
            </a:br>
            <a:r>
              <a:rPr lang="en-US" sz="1600" dirty="0" smtClean="0">
                <a:solidFill>
                  <a:srgbClr val="800000"/>
                </a:solidFill>
                <a:latin typeface="Monotype Corsiva"/>
              </a:rPr>
              <a:t>Western Iowa Tech Community College</a:t>
            </a:r>
            <a:endParaRPr lang="en-US" sz="1600" dirty="0">
              <a:solidFill>
                <a:srgbClr val="800000"/>
              </a:solidFill>
              <a:latin typeface="Monotype Corsiva"/>
            </a:endParaRPr>
          </a:p>
        </p:txBody>
      </p:sp>
      <p:sp>
        <p:nvSpPr>
          <p:cNvPr id="7" name="TextBox 6"/>
          <p:cNvSpPr txBox="1"/>
          <p:nvPr/>
        </p:nvSpPr>
        <p:spPr>
          <a:xfrm>
            <a:off x="1447800" y="4267200"/>
            <a:ext cx="6705600" cy="1323439"/>
          </a:xfrm>
          <a:prstGeom prst="rect">
            <a:avLst/>
          </a:prstGeom>
          <a:noFill/>
        </p:spPr>
        <p:txBody>
          <a:bodyPr wrap="square" rtlCol="0">
            <a:spAutoFit/>
          </a:bodyPr>
          <a:lstStyle/>
          <a:p>
            <a:r>
              <a:rPr lang="en-US" sz="2000" dirty="0" smtClean="0">
                <a:latin typeface="Perpetua"/>
                <a:cs typeface="Perpetua"/>
              </a:rPr>
              <a:t>My motivation to teach is the desire to honor teachers that inspired me—to be like those teachers who were more storytellers than instructors, to pass that spark to my students, and to pass on a sense of curiosity and willingness to see the world through a new lens.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Beatrice Houston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Western Iowa Tech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73162" y="678841"/>
            <a:ext cx="5586588"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John </a:t>
            </a:r>
            <a:r>
              <a:rPr lang="en-US" sz="2667" b="0" dirty="0" err="1" smtClean="0">
                <a:solidFill>
                  <a:srgbClr val="800000"/>
                </a:solidFill>
                <a:latin typeface="Monotype Corsiva"/>
              </a:rPr>
              <a:t>Jorstad</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Western Iowa Tech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34874" y="678841"/>
            <a:ext cx="6263164"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09800" y="990600"/>
            <a:ext cx="4648200" cy="30988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Gary Powell</a:t>
            </a:r>
            <a:br>
              <a:rPr lang="en-US" sz="2400" dirty="0" smtClean="0">
                <a:solidFill>
                  <a:srgbClr val="800000"/>
                </a:solidFill>
                <a:latin typeface="Monotype Corsiva"/>
              </a:rPr>
            </a:br>
            <a:r>
              <a:rPr lang="en-US" sz="1600" dirty="0" smtClean="0">
                <a:solidFill>
                  <a:srgbClr val="800000"/>
                </a:solidFill>
                <a:latin typeface="Monotype Corsiva"/>
              </a:rPr>
              <a:t>Western Iowa Tech Community College</a:t>
            </a:r>
            <a:endParaRPr lang="en-US" sz="1600" dirty="0">
              <a:solidFill>
                <a:srgbClr val="800000"/>
              </a:solidFill>
              <a:latin typeface="Monotype Corsiva"/>
            </a:endParaRPr>
          </a:p>
        </p:txBody>
      </p:sp>
      <p:sp>
        <p:nvSpPr>
          <p:cNvPr id="7" name="TextBox 6"/>
          <p:cNvSpPr txBox="1"/>
          <p:nvPr/>
        </p:nvSpPr>
        <p:spPr>
          <a:xfrm>
            <a:off x="1524000" y="4419600"/>
            <a:ext cx="6705600" cy="1015663"/>
          </a:xfrm>
          <a:prstGeom prst="rect">
            <a:avLst/>
          </a:prstGeom>
          <a:noFill/>
        </p:spPr>
        <p:txBody>
          <a:bodyPr wrap="square" rtlCol="0">
            <a:spAutoFit/>
          </a:bodyPr>
          <a:lstStyle/>
          <a:p>
            <a:r>
              <a:rPr lang="en-US" sz="2000" dirty="0" smtClean="0">
                <a:latin typeface="Perpetua"/>
                <a:cs typeface="Perpetua"/>
              </a:rPr>
              <a:t>You can lead a horse to water, but you cannot make him drink. But if you feed the horse some salt, it will want to drink. My goal: Feed students some salt.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Mary Hunt</a:t>
            </a:r>
            <a:br>
              <a:rPr lang="en-US" sz="2400" dirty="0" smtClean="0">
                <a:solidFill>
                  <a:srgbClr val="800000"/>
                </a:solidFill>
                <a:latin typeface="Monotype Corsiva"/>
              </a:rPr>
            </a:br>
            <a:r>
              <a:rPr lang="en-US" sz="1600" dirty="0" smtClean="0">
                <a:solidFill>
                  <a:srgbClr val="800000"/>
                </a:solidFill>
                <a:latin typeface="Monotype Corsiva"/>
              </a:rPr>
              <a:t>Western Iowa Tech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lstStyle/>
          <a:p>
            <a:pPr>
              <a:buNone/>
            </a:pPr>
            <a:r>
              <a:rPr lang="en-US" dirty="0" smtClean="0">
                <a:latin typeface="Perpetua"/>
                <a:cs typeface="Perpetua"/>
              </a:rPr>
              <a:t>	</a:t>
            </a:r>
            <a:r>
              <a:rPr lang="en-US" sz="2400" dirty="0" smtClean="0">
                <a:latin typeface="Perpetua"/>
                <a:cs typeface="Perpetua"/>
              </a:rPr>
              <a:t>My key motivation is student success. I feel good when my students have success in the classroom and in the workplace, and know that I played a small part in their success. Food for my soul is “I learned that in your class” or “you touched my life.”</a:t>
            </a: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429000" y="990600"/>
            <a:ext cx="2264081" cy="3396123"/>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Rebecca McElroy</a:t>
            </a:r>
            <a:br>
              <a:rPr lang="en-US" sz="2400" dirty="0" smtClean="0">
                <a:solidFill>
                  <a:srgbClr val="800000"/>
                </a:solidFill>
                <a:latin typeface="Monotype Corsiva"/>
              </a:rPr>
            </a:br>
            <a:r>
              <a:rPr lang="en-US" sz="1600" dirty="0" smtClean="0">
                <a:solidFill>
                  <a:srgbClr val="800000"/>
                </a:solidFill>
                <a:latin typeface="Monotype Corsiva"/>
              </a:rPr>
              <a:t>Wharton County Junior College</a:t>
            </a:r>
            <a:endParaRPr lang="en-US" sz="1600" dirty="0">
              <a:solidFill>
                <a:srgbClr val="800000"/>
              </a:solidFill>
              <a:latin typeface="Monotype Corsiva"/>
            </a:endParaRPr>
          </a:p>
        </p:txBody>
      </p:sp>
      <p:sp>
        <p:nvSpPr>
          <p:cNvPr id="7" name="TextBox 6"/>
          <p:cNvSpPr txBox="1"/>
          <p:nvPr/>
        </p:nvSpPr>
        <p:spPr>
          <a:xfrm>
            <a:off x="1524000" y="4724400"/>
            <a:ext cx="6705600" cy="707886"/>
          </a:xfrm>
          <a:prstGeom prst="rect">
            <a:avLst/>
          </a:prstGeom>
          <a:noFill/>
        </p:spPr>
        <p:txBody>
          <a:bodyPr wrap="square" rtlCol="0">
            <a:spAutoFit/>
          </a:bodyPr>
          <a:lstStyle/>
          <a:p>
            <a:r>
              <a:rPr lang="en-US" sz="2000" dirty="0" smtClean="0">
                <a:latin typeface="Perpetua"/>
                <a:cs typeface="Perpetua"/>
              </a:rPr>
              <a:t>I want to reach the students who sit in the back of the room, as well as those who sit in the front.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Wayne Stephens</a:t>
            </a:r>
            <a:br>
              <a:rPr lang="en-US" sz="2400" dirty="0" smtClean="0">
                <a:solidFill>
                  <a:srgbClr val="800000"/>
                </a:solidFill>
                <a:latin typeface="Monotype Corsiva"/>
              </a:rPr>
            </a:br>
            <a:r>
              <a:rPr lang="en-US" sz="1600" dirty="0" smtClean="0">
                <a:solidFill>
                  <a:srgbClr val="800000"/>
                </a:solidFill>
                <a:latin typeface="Monotype Corsiva"/>
              </a:rPr>
              <a:t>Wharton County Junior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lstStyle/>
          <a:p>
            <a:pPr>
              <a:buNone/>
            </a:pPr>
            <a:r>
              <a:rPr lang="en-US" dirty="0" smtClean="0">
                <a:latin typeface="Perpetua"/>
                <a:cs typeface="Perpetua"/>
              </a:rPr>
              <a:t>	</a:t>
            </a:r>
            <a:r>
              <a:rPr lang="en-US" sz="2400" dirty="0" smtClean="0">
                <a:latin typeface="Perpetua"/>
                <a:cs typeface="Perpetua"/>
              </a:rPr>
              <a:t>I am motivated, inspired and re-energized when an employer tells you that a graduate is raising the benchmark for all the Process Technicians in their plant. Those are the words that make all the hours spent in preparing lessons and directing the program worth it!</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Elizabeth Carrington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Tarrant County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726789"/>
            <a:ext cx="6284912" cy="4094044"/>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Kevin Dees</a:t>
            </a:r>
            <a:br>
              <a:rPr lang="en-US" sz="2400" dirty="0" smtClean="0">
                <a:solidFill>
                  <a:srgbClr val="800000"/>
                </a:solidFill>
                <a:latin typeface="Monotype Corsiva"/>
              </a:rPr>
            </a:br>
            <a:r>
              <a:rPr lang="en-US" sz="1600" dirty="0" smtClean="0">
                <a:solidFill>
                  <a:srgbClr val="800000"/>
                </a:solidFill>
                <a:latin typeface="Monotype Corsiva"/>
              </a:rPr>
              <a:t>Wharton County Junior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lstStyle/>
          <a:p>
            <a:pPr>
              <a:buNone/>
            </a:pPr>
            <a:r>
              <a:rPr lang="en-US" dirty="0" smtClean="0">
                <a:latin typeface="Perpetua"/>
                <a:cs typeface="Perpetua"/>
              </a:rPr>
              <a:t>	</a:t>
            </a:r>
            <a:r>
              <a:rPr lang="en-US" sz="2400" dirty="0" smtClean="0">
                <a:latin typeface="Perpetua"/>
                <a:cs typeface="Perpetua"/>
              </a:rPr>
              <a:t>I am motivated by being allowed to discuss our natural world and its wonders each day with my students. Though they may not all be as enamored by the living world as I am, I can use biology as an important mechanism for developing a diversity of critical skills.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err="1" smtClean="0">
                <a:solidFill>
                  <a:srgbClr val="800000"/>
                </a:solidFill>
                <a:latin typeface="Monotype Corsiva"/>
              </a:rPr>
              <a:t>Gennie</a:t>
            </a:r>
            <a:r>
              <a:rPr lang="en-US" sz="2400" dirty="0" smtClean="0">
                <a:solidFill>
                  <a:srgbClr val="800000"/>
                </a:solidFill>
                <a:latin typeface="Monotype Corsiva"/>
              </a:rPr>
              <a:t> </a:t>
            </a:r>
            <a:r>
              <a:rPr lang="en-US" sz="2400" dirty="0" err="1" smtClean="0">
                <a:solidFill>
                  <a:srgbClr val="800000"/>
                </a:solidFill>
                <a:latin typeface="Monotype Corsiva"/>
              </a:rPr>
              <a:t>Fuemmeler</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Yavapai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lstStyle/>
          <a:p>
            <a:pPr>
              <a:buNone/>
            </a:pPr>
            <a:r>
              <a:rPr lang="en-US" dirty="0" smtClean="0">
                <a:latin typeface="Perpetua"/>
                <a:cs typeface="Perpetua"/>
              </a:rPr>
              <a:t>	</a:t>
            </a:r>
            <a:r>
              <a:rPr lang="en-US" sz="2400" dirty="0" smtClean="0">
                <a:latin typeface="Perpetua"/>
                <a:cs typeface="Perpetua"/>
              </a:rPr>
              <a:t>Deep within every student lay hopes and dreams. Sometimes they're well articulated, sometimes not. But the dreams all exist. I teach my students with those hopes and dreams uppermost in my mind. My work is focused on building their ability to think and strengthening their drive to learn.</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Lee Mickelson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Yavapai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78841"/>
            <a:ext cx="6284911"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16499" y="990600"/>
            <a:ext cx="4670278" cy="312433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Martha MacDonald</a:t>
            </a:r>
            <a:br>
              <a:rPr lang="en-US" sz="2400" dirty="0" smtClean="0">
                <a:solidFill>
                  <a:srgbClr val="800000"/>
                </a:solidFill>
                <a:latin typeface="Monotype Corsiva"/>
              </a:rPr>
            </a:br>
            <a:r>
              <a:rPr lang="en-US" sz="1600" dirty="0" smtClean="0">
                <a:solidFill>
                  <a:srgbClr val="800000"/>
                </a:solidFill>
                <a:latin typeface="Monotype Corsiva"/>
              </a:rPr>
              <a:t>York Technical College</a:t>
            </a:r>
            <a:endParaRPr lang="en-US" sz="1600" dirty="0">
              <a:solidFill>
                <a:srgbClr val="800000"/>
              </a:solidFill>
              <a:latin typeface="Monotype Corsiva"/>
            </a:endParaRPr>
          </a:p>
        </p:txBody>
      </p:sp>
      <p:sp>
        <p:nvSpPr>
          <p:cNvPr id="7" name="TextBox 6"/>
          <p:cNvSpPr txBox="1"/>
          <p:nvPr/>
        </p:nvSpPr>
        <p:spPr>
          <a:xfrm>
            <a:off x="1524000" y="4343400"/>
            <a:ext cx="6705600" cy="1323439"/>
          </a:xfrm>
          <a:prstGeom prst="rect">
            <a:avLst/>
          </a:prstGeom>
          <a:noFill/>
        </p:spPr>
        <p:txBody>
          <a:bodyPr wrap="square" rtlCol="0">
            <a:spAutoFit/>
          </a:bodyPr>
          <a:lstStyle/>
          <a:p>
            <a:r>
              <a:rPr lang="en-US" sz="2000" dirty="0" smtClean="0">
                <a:latin typeface="Perpetua"/>
                <a:cs typeface="Perpetua"/>
              </a:rPr>
              <a:t>An old woman's saying, “Your grandmother learned me how to read” showed me teaching comes from the heart. I engage students by encouraging conversations in class, listening, and using different activities to help every student.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Peg Earhart</a:t>
            </a:r>
            <a:br>
              <a:rPr lang="en-US" sz="2400" dirty="0" smtClean="0">
                <a:solidFill>
                  <a:srgbClr val="800000"/>
                </a:solidFill>
                <a:latin typeface="Monotype Corsiva"/>
              </a:rPr>
            </a:br>
            <a:r>
              <a:rPr lang="en-US" sz="1600" dirty="0" smtClean="0">
                <a:solidFill>
                  <a:srgbClr val="800000"/>
                </a:solidFill>
                <a:latin typeface="Monotype Corsiva"/>
              </a:rPr>
              <a:t>Zane State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lstStyle/>
          <a:p>
            <a:pPr>
              <a:buNone/>
            </a:pPr>
            <a:r>
              <a:rPr lang="en-US" dirty="0" smtClean="0">
                <a:latin typeface="Perpetua"/>
                <a:cs typeface="Perpetua"/>
              </a:rPr>
              <a:t>	</a:t>
            </a:r>
            <a:r>
              <a:rPr lang="en-US" sz="2400" dirty="0" smtClean="0">
                <a:latin typeface="Perpetua"/>
                <a:cs typeface="Perpetua"/>
              </a:rPr>
              <a:t>It's been said that lasting change only comes in relationships. This is very true in teaching. Connecting with the students as partners in learning creates the motivation to learn. The desire drives the process. Without it, there's only sharing information. Teachers aren't as much the fuel in the tank, as they are the ignition.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14600" y="990599"/>
            <a:ext cx="4114800" cy="3086101"/>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Felicia Grimes</a:t>
            </a:r>
            <a:br>
              <a:rPr lang="en-US" sz="2400" dirty="0" smtClean="0">
                <a:solidFill>
                  <a:srgbClr val="800000"/>
                </a:solidFill>
                <a:latin typeface="Monotype Corsiva"/>
              </a:rPr>
            </a:br>
            <a:r>
              <a:rPr lang="en-US" sz="1600" dirty="0" smtClean="0">
                <a:solidFill>
                  <a:srgbClr val="800000"/>
                </a:solidFill>
                <a:latin typeface="Monotype Corsiva"/>
              </a:rPr>
              <a:t>Tarrant County College District</a:t>
            </a:r>
            <a:endParaRPr lang="en-US" sz="1600" dirty="0">
              <a:solidFill>
                <a:srgbClr val="800000"/>
              </a:solidFill>
              <a:latin typeface="Monotype Corsiva"/>
            </a:endParaRPr>
          </a:p>
        </p:txBody>
      </p:sp>
      <p:sp>
        <p:nvSpPr>
          <p:cNvPr id="7" name="TextBox 6"/>
          <p:cNvSpPr txBox="1"/>
          <p:nvPr/>
        </p:nvSpPr>
        <p:spPr>
          <a:xfrm>
            <a:off x="1524000" y="4267200"/>
            <a:ext cx="6705600" cy="1323439"/>
          </a:xfrm>
          <a:prstGeom prst="rect">
            <a:avLst/>
          </a:prstGeom>
          <a:noFill/>
        </p:spPr>
        <p:txBody>
          <a:bodyPr wrap="square" rtlCol="0">
            <a:spAutoFit/>
          </a:bodyPr>
          <a:lstStyle/>
          <a:p>
            <a:r>
              <a:rPr lang="en-US" sz="2000" dirty="0" smtClean="0">
                <a:latin typeface="Perpetua"/>
                <a:cs typeface="Perpetua"/>
              </a:rPr>
              <a:t>It is an exhilarating experience to follow my students’ path to success. Their success is ultimately my success. My motivation comes from having the opportunity to cultivate their potential, allowing them to believe in themselves.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Linda Quinn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Tarrant County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86115"/>
            <a:ext cx="6284912" cy="4175392"/>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2595</TotalTime>
  <Words>2785</Words>
  <Application>Microsoft Macintosh PowerPoint</Application>
  <PresentationFormat>On-screen Show (4:3)</PresentationFormat>
  <Paragraphs>178</Paragraphs>
  <Slides>74</Slides>
  <Notes>0</Notes>
  <HiddenSlides>0</HiddenSlides>
  <MMClips>0</MMClips>
  <ScaleCrop>false</ScaleCrop>
  <HeadingPairs>
    <vt:vector size="4" baseType="variant">
      <vt:variant>
        <vt:lpstr>Design Template</vt:lpstr>
      </vt:variant>
      <vt:variant>
        <vt:i4>1</vt:i4>
      </vt:variant>
      <vt:variant>
        <vt:lpstr>Slide Titles</vt:lpstr>
      </vt:variant>
      <vt:variant>
        <vt:i4>74</vt:i4>
      </vt:variant>
    </vt:vector>
  </HeadingPairs>
  <TitlesOfParts>
    <vt:vector size="75" baseType="lpstr">
      <vt:lpstr>Office Theme</vt:lpstr>
      <vt:lpstr>Meri Culp Tallahassee Community College</vt:lpstr>
      <vt:lpstr>Michele Edwards Tallahassee Community College</vt:lpstr>
      <vt:lpstr>Mark Goldman Tallahassee Community College</vt:lpstr>
      <vt:lpstr>Connie Jenks Tallahassee Community College</vt:lpstr>
      <vt:lpstr>Sharisse Turner Tallahassee Community College</vt:lpstr>
      <vt:lpstr>Joi Walker Tallahassee Community College</vt:lpstr>
      <vt:lpstr>Elizabeth Carrington Tarrant County Community College</vt:lpstr>
      <vt:lpstr>Felicia Grimes Tarrant County College District</vt:lpstr>
      <vt:lpstr>Linda Quinn Tarrant County Community College</vt:lpstr>
      <vt:lpstr>Jenni Campbell Technical College of the Lowcountry</vt:lpstr>
      <vt:lpstr>Paula Arredondo Texas State Technical College System</vt:lpstr>
      <vt:lpstr>Marcus Balch Texas State Technical College System</vt:lpstr>
      <vt:lpstr>Patty Bundick Texas State Technical College System</vt:lpstr>
      <vt:lpstr>Jeff Ermoian Texas State Technical College System</vt:lpstr>
      <vt:lpstr>Dennis Hayes Texas State Technical College System</vt:lpstr>
      <vt:lpstr>Selby Holder Texas State Technical College System</vt:lpstr>
      <vt:lpstr>Richard Kirk Texas State Technical College System</vt:lpstr>
      <vt:lpstr>Braid Sharp-Blanks Texas State Technical College System</vt:lpstr>
      <vt:lpstr>Ed Viera Texas State Technical College System</vt:lpstr>
      <vt:lpstr>Phillip Mahaffey Treasure Valley Community College</vt:lpstr>
      <vt:lpstr>Rebecca Replogle Treasure Valley Community College</vt:lpstr>
      <vt:lpstr>Renee Wright Triton College</vt:lpstr>
      <vt:lpstr>Quincy Martin III Triton College</vt:lpstr>
      <vt:lpstr>Delores Sanford Truckee Meadows Community College</vt:lpstr>
      <vt:lpstr>Julie Luscomb Tulsa Community College</vt:lpstr>
      <vt:lpstr>Lynn Gray Tyler Junior College</vt:lpstr>
      <vt:lpstr>Lee Nell Hill Tyler Junior College</vt:lpstr>
      <vt:lpstr>Jim Richey Tyler Junior College</vt:lpstr>
      <vt:lpstr>Jason Waller Tyler Junior College</vt:lpstr>
      <vt:lpstr>Torrey Wylie Tyler Junior College</vt:lpstr>
      <vt:lpstr>Louise Hughes University of Arkansas Community College at Batesville</vt:lpstr>
      <vt:lpstr>Martha Funderburk University of Arkansas Community College at Hope</vt:lpstr>
      <vt:lpstr>Chef Tom Campbell University of Montana College of Technology</vt:lpstr>
      <vt:lpstr>Josef Crepeau The University of Montana College of Technology</vt:lpstr>
      <vt:lpstr>Deborah Fillmore The University of Montana College of Technology</vt:lpstr>
      <vt:lpstr>Penny Jakes The University of Montana College of Technology</vt:lpstr>
      <vt:lpstr>David Neu The University of Montana College of Technology</vt:lpstr>
      <vt:lpstr>Joan Schneider The University of Montana College of Technology</vt:lpstr>
      <vt:lpstr>Karmen Williams The University of Montana College of Technology</vt:lpstr>
      <vt:lpstr>Karen Betancourt The University of Texas at Brownsville</vt:lpstr>
      <vt:lpstr>Priscilla Gray Valencia Community College</vt:lpstr>
      <vt:lpstr>Linda Hidek Valencia Community College</vt:lpstr>
      <vt:lpstr>Ilyse Kusnetz Valencia Community College</vt:lpstr>
      <vt:lpstr>Lisa Macon Valencia Community College</vt:lpstr>
      <vt:lpstr>James May Valencia Community College</vt:lpstr>
      <vt:lpstr>Cathy Barham Vance-Granville Community College</vt:lpstr>
      <vt:lpstr>Betty Jo Ellis Vance-Granville Community College</vt:lpstr>
      <vt:lpstr>Jennifer Johnson Vance-Granville Community College</vt:lpstr>
      <vt:lpstr>Maria Orsini Vance-Granville Community College</vt:lpstr>
      <vt:lpstr>Tony Pendergrass Vance-Granville Community College</vt:lpstr>
      <vt:lpstr>Erica Malone Volunteer State Community College</vt:lpstr>
      <vt:lpstr>Brenda Martin Volunteer State Community College</vt:lpstr>
      <vt:lpstr>James Armitage Waubonsee Community College</vt:lpstr>
      <vt:lpstr>Rebecca Weaver Weatherford College</vt:lpstr>
      <vt:lpstr>Clint Cowden West Hills College</vt:lpstr>
      <vt:lpstr>Marty Ennes West Hills College</vt:lpstr>
      <vt:lpstr>Scott Wilson West Hills College</vt:lpstr>
      <vt:lpstr>Randy Simmons West Kentucky Community and Technical College</vt:lpstr>
      <vt:lpstr>Kathy Herrington West Virginia Northern Community College</vt:lpstr>
      <vt:lpstr>Marilyn Love West Virginia University at Parkersburg</vt:lpstr>
      <vt:lpstr>Phil McClung West Virginia University at Parkersburg</vt:lpstr>
      <vt:lpstr>Catherine Mutz West Virginia University at Parkersburg</vt:lpstr>
      <vt:lpstr>Rhonda Briggs Western Iowa Tech Community College</vt:lpstr>
      <vt:lpstr>Beatrice Houston Western Iowa Tech Community College</vt:lpstr>
      <vt:lpstr>John Jorstad Western Iowa Tech Community College</vt:lpstr>
      <vt:lpstr>Gary Powell Western Iowa Tech Community College</vt:lpstr>
      <vt:lpstr>Mary Hunt Western Iowa Tech Community College</vt:lpstr>
      <vt:lpstr>Rebecca McElroy Wharton County Junior College</vt:lpstr>
      <vt:lpstr>Wayne Stephens Wharton County Junior College</vt:lpstr>
      <vt:lpstr>Kevin Dees Wharton County Junior College</vt:lpstr>
      <vt:lpstr>Gennie Fuemmeler Yavapai College</vt:lpstr>
      <vt:lpstr>Lee Mickelson Yavapai Community College</vt:lpstr>
      <vt:lpstr>Martha MacDonald York Technical College</vt:lpstr>
      <vt:lpstr>Peg Earhart Zane State College</vt:lpstr>
    </vt:vector>
  </TitlesOfParts>
  <Company>The University of Texas at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NISOD Web Workstation</dc:creator>
  <cp:keywords/>
  <cp:lastModifiedBy>Educatinal Administration</cp:lastModifiedBy>
  <cp:revision>19</cp:revision>
  <dcterms:created xsi:type="dcterms:W3CDTF">2009-06-02T15:47:21Z</dcterms:created>
  <dcterms:modified xsi:type="dcterms:W3CDTF">2009-06-02T15:48:16Z</dcterms:modified>
</cp:coreProperties>
</file>