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viewProps.xml" ContentType="application/vnd.openxmlformats-officedocument.presentationml.viewProps+xml"/>
  <Override PartName="/ppt/tableStyles.xml" ContentType="application/vnd.openxmlformats-officedocument.presentationml.tableStyles+xml"/>
  <Override PartName="/ppt/slides/slide13.xml" ContentType="application/vnd.openxmlformats-officedocument.presentationml.slide+xml"/>
  <Override PartName="/ppt/slides/slide87.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slides/slide78.xml" ContentType="application/vnd.openxmlformats-officedocument.presentationml.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slides/slide83.xml" ContentType="application/vnd.openxmlformats-officedocument.presentationml.slide+xml"/>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slides/slide84.xml" ContentType="application/vnd.openxmlformats-officedocument.presentationml.slide+xml"/>
  <Override PartName="/ppt/slides/slide2.xml" ContentType="application/vnd.openxmlformats-officedocument.presentationml.slide+xml"/>
  <Override PartName="/ppt/slides/slide80.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slides/slide81.xml" ContentType="application/vnd.openxmlformats-officedocument.presentationml.slide+xml"/>
  <Override PartName="/ppt/slides/slide25.xml" ContentType="application/vnd.openxmlformats-officedocument.presentationml.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88.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405" r:id="rId2"/>
    <p:sldId id="466" r:id="rId3"/>
    <p:sldId id="408" r:id="rId4"/>
    <p:sldId id="406" r:id="rId5"/>
    <p:sldId id="467" r:id="rId6"/>
    <p:sldId id="409" r:id="rId7"/>
    <p:sldId id="468" r:id="rId8"/>
    <p:sldId id="407" r:id="rId9"/>
    <p:sldId id="469" r:id="rId10"/>
    <p:sldId id="410" r:id="rId11"/>
    <p:sldId id="470" r:id="rId12"/>
    <p:sldId id="411" r:id="rId13"/>
    <p:sldId id="412" r:id="rId14"/>
    <p:sldId id="404" r:id="rId15"/>
    <p:sldId id="471" r:id="rId16"/>
    <p:sldId id="413" r:id="rId17"/>
    <p:sldId id="414" r:id="rId18"/>
    <p:sldId id="416" r:id="rId19"/>
    <p:sldId id="415" r:id="rId20"/>
    <p:sldId id="417" r:id="rId21"/>
    <p:sldId id="451" r:id="rId22"/>
    <p:sldId id="472" r:id="rId23"/>
    <p:sldId id="423" r:id="rId24"/>
    <p:sldId id="421" r:id="rId25"/>
    <p:sldId id="418" r:id="rId26"/>
    <p:sldId id="420" r:id="rId27"/>
    <p:sldId id="419" r:id="rId28"/>
    <p:sldId id="422" r:id="rId29"/>
    <p:sldId id="275" r:id="rId30"/>
    <p:sldId id="424" r:id="rId31"/>
    <p:sldId id="425" r:id="rId32"/>
    <p:sldId id="426" r:id="rId33"/>
    <p:sldId id="473" r:id="rId34"/>
    <p:sldId id="428" r:id="rId35"/>
    <p:sldId id="474" r:id="rId36"/>
    <p:sldId id="427" r:id="rId37"/>
    <p:sldId id="475" r:id="rId38"/>
    <p:sldId id="476" r:id="rId39"/>
    <p:sldId id="477" r:id="rId40"/>
    <p:sldId id="431" r:id="rId41"/>
    <p:sldId id="430" r:id="rId42"/>
    <p:sldId id="432" r:id="rId43"/>
    <p:sldId id="433" r:id="rId44"/>
    <p:sldId id="437" r:id="rId45"/>
    <p:sldId id="478" r:id="rId46"/>
    <p:sldId id="435" r:id="rId47"/>
    <p:sldId id="436" r:id="rId48"/>
    <p:sldId id="429" r:id="rId49"/>
    <p:sldId id="538" r:id="rId50"/>
    <p:sldId id="371" r:id="rId51"/>
    <p:sldId id="479" r:id="rId52"/>
    <p:sldId id="438" r:id="rId53"/>
    <p:sldId id="260" r:id="rId54"/>
    <p:sldId id="439" r:id="rId55"/>
    <p:sldId id="440" r:id="rId56"/>
    <p:sldId id="480" r:id="rId57"/>
    <p:sldId id="481" r:id="rId58"/>
    <p:sldId id="483" r:id="rId59"/>
    <p:sldId id="482" r:id="rId60"/>
    <p:sldId id="441" r:id="rId61"/>
    <p:sldId id="485" r:id="rId62"/>
    <p:sldId id="484" r:id="rId63"/>
    <p:sldId id="486" r:id="rId64"/>
    <p:sldId id="442" r:id="rId65"/>
    <p:sldId id="487" r:id="rId66"/>
    <p:sldId id="488" r:id="rId67"/>
    <p:sldId id="443" r:id="rId68"/>
    <p:sldId id="489" r:id="rId69"/>
    <p:sldId id="491" r:id="rId70"/>
    <p:sldId id="444" r:id="rId71"/>
    <p:sldId id="490" r:id="rId72"/>
    <p:sldId id="447" r:id="rId73"/>
    <p:sldId id="446" r:id="rId74"/>
    <p:sldId id="445" r:id="rId75"/>
    <p:sldId id="492" r:id="rId76"/>
    <p:sldId id="448" r:id="rId77"/>
    <p:sldId id="493" r:id="rId78"/>
    <p:sldId id="532" r:id="rId79"/>
    <p:sldId id="280" r:id="rId80"/>
    <p:sldId id="292" r:id="rId81"/>
    <p:sldId id="325" r:id="rId82"/>
    <p:sldId id="356" r:id="rId83"/>
    <p:sldId id="284" r:id="rId84"/>
    <p:sldId id="494" r:id="rId85"/>
    <p:sldId id="357" r:id="rId86"/>
    <p:sldId id="273" r:id="rId87"/>
    <p:sldId id="315" r:id="rId88"/>
    <p:sldId id="495" r:id="rId89"/>
    <p:sldId id="496"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709" autoAdjust="0"/>
    <p:restoredTop sz="94660"/>
  </p:normalViewPr>
  <p:slideViewPr>
    <p:cSldViewPr snapToObjects="1">
      <p:cViewPr varScale="1">
        <p:scale>
          <a:sx n="154" d="100"/>
          <a:sy n="154" d="100"/>
        </p:scale>
        <p:origin x="-98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8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95" Type="http://schemas.openxmlformats.org/officeDocument/2006/relationships/tableStyles" Target="tableStyles.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94" Type="http://schemas.openxmlformats.org/officeDocument/2006/relationships/theme" Target="theme/theme1.xml"/><Relationship Id="rId10" Type="http://schemas.openxmlformats.org/officeDocument/2006/relationships/slide" Target="slides/slide9.xml"/><Relationship Id="rId90" Type="http://schemas.openxmlformats.org/officeDocument/2006/relationships/slide" Target="slides/slide89.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85" Type="http://schemas.openxmlformats.org/officeDocument/2006/relationships/slide" Target="slides/slide8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92" Type="http://schemas.openxmlformats.org/officeDocument/2006/relationships/presProps" Target="presProps.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9" Type="http://schemas.openxmlformats.org/officeDocument/2006/relationships/slide" Target="slides/slide88.xml"/><Relationship Id="rId88" Type="http://schemas.openxmlformats.org/officeDocument/2006/relationships/slide" Target="slides/slide87.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slide" Target="slides/slide81.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slide" Target="slides/slide80.xml"/><Relationship Id="rId3" Type="http://schemas.openxmlformats.org/officeDocument/2006/relationships/slide" Target="slides/slide2.xml"/><Relationship Id="rId86" Type="http://schemas.openxmlformats.org/officeDocument/2006/relationships/slide" Target="slides/slide85.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printerSettings" Target="printerSettings/printerSettings1.bin"/><Relationship Id="rId83" Type="http://schemas.openxmlformats.org/officeDocument/2006/relationships/slide" Target="slides/slide82.xml"/><Relationship Id="rId93" Type="http://schemas.openxmlformats.org/officeDocument/2006/relationships/viewProps" Target="viewProps.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3364BB-353F-41B4-BF51-AC3935D4DE25}" type="datetimeFigureOut">
              <a:rPr lang="en-US" smtClean="0"/>
              <a:pPr/>
              <a:t>6/2/09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3364BB-353F-41B4-BF51-AC3935D4DE25}" type="datetimeFigureOut">
              <a:rPr lang="en-US" smtClean="0"/>
              <a:pPr/>
              <a:t>6/2/09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364BB-353F-41B4-BF51-AC3935D4DE25}" type="datetimeFigureOut">
              <a:rPr lang="en-US" smtClean="0"/>
              <a:pPr/>
              <a:t>6/2/09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364BB-353F-41B4-BF51-AC3935D4DE25}" type="datetimeFigureOut">
              <a:rPr lang="en-US" smtClean="0"/>
              <a:pPr/>
              <a:t>6/2/09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729C5-72E5-42A9-87AF-886D3C45497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85999" y="990600"/>
            <a:ext cx="4680889" cy="3120592"/>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Patricia Parker</a:t>
            </a:r>
            <a:br>
              <a:rPr lang="en-US" sz="2400" dirty="0" smtClean="0">
                <a:solidFill>
                  <a:srgbClr val="800000"/>
                </a:solidFill>
                <a:latin typeface="Monotype Corsiva"/>
              </a:rPr>
            </a:br>
            <a:r>
              <a:rPr lang="en-US" sz="1600" dirty="0" smtClean="0">
                <a:solidFill>
                  <a:srgbClr val="800000"/>
                </a:solidFill>
                <a:latin typeface="Monotype Corsiva"/>
              </a:rPr>
              <a:t>Rappahannock Community College</a:t>
            </a:r>
            <a:endParaRPr lang="en-US" sz="1600" dirty="0">
              <a:solidFill>
                <a:srgbClr val="800000"/>
              </a:solidFill>
              <a:latin typeface="Monotype Corsiva"/>
            </a:endParaRPr>
          </a:p>
        </p:txBody>
      </p:sp>
      <p:sp>
        <p:nvSpPr>
          <p:cNvPr id="7" name="TextBox 6"/>
          <p:cNvSpPr txBox="1"/>
          <p:nvPr/>
        </p:nvSpPr>
        <p:spPr>
          <a:xfrm>
            <a:off x="1524000" y="4191000"/>
            <a:ext cx="6705600" cy="1631216"/>
          </a:xfrm>
          <a:prstGeom prst="rect">
            <a:avLst/>
          </a:prstGeom>
          <a:noFill/>
        </p:spPr>
        <p:txBody>
          <a:bodyPr wrap="square" rtlCol="0">
            <a:spAutoFit/>
          </a:bodyPr>
          <a:lstStyle/>
          <a:p>
            <a:r>
              <a:rPr lang="en-US" sz="2000" dirty="0" smtClean="0">
                <a:latin typeface="Perpetua"/>
                <a:cs typeface="Perpetua"/>
              </a:rPr>
              <a:t>Teaching is cherishing every moment: when learning is filled with life and emotion, when expectations are set and goals are achieved, when questions are asked and answers are challenged. No two days are ever the same, but each one has the potential of truly taking your breath away.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41445" y="990600"/>
            <a:ext cx="4616555" cy="3066219"/>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Don </a:t>
            </a:r>
            <a:r>
              <a:rPr lang="en-US" sz="2400" dirty="0" err="1" smtClean="0">
                <a:solidFill>
                  <a:srgbClr val="800000"/>
                </a:solidFill>
                <a:latin typeface="Monotype Corsiva"/>
              </a:rPr>
              <a:t>Baldus</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Rochester Community and Technical College</a:t>
            </a:r>
            <a:endParaRPr lang="en-US" sz="1600" dirty="0">
              <a:solidFill>
                <a:srgbClr val="800000"/>
              </a:solidFill>
              <a:latin typeface="Monotype Corsiva"/>
            </a:endParaRPr>
          </a:p>
        </p:txBody>
      </p:sp>
      <p:sp>
        <p:nvSpPr>
          <p:cNvPr id="7" name="TextBox 6"/>
          <p:cNvSpPr txBox="1"/>
          <p:nvPr/>
        </p:nvSpPr>
        <p:spPr>
          <a:xfrm>
            <a:off x="1524000" y="4083784"/>
            <a:ext cx="6705600" cy="1631216"/>
          </a:xfrm>
          <a:prstGeom prst="rect">
            <a:avLst/>
          </a:prstGeom>
          <a:noFill/>
        </p:spPr>
        <p:txBody>
          <a:bodyPr wrap="square" rtlCol="0">
            <a:spAutoFit/>
          </a:bodyPr>
          <a:lstStyle/>
          <a:p>
            <a:r>
              <a:rPr lang="en-US" sz="2000" dirty="0" smtClean="0">
                <a:latin typeface="Perpetua"/>
                <a:cs typeface="Perpetua"/>
              </a:rPr>
              <a:t>Doctors, engineers, teachers, lawyers, programmers, and nurses are in my classroom, all seeking a better life for themselves and those they serve. I impact their decisions, their values, their priorities, their thirst for truth, and their contributions to society. A part of me lives on in them.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Adjoa</a:t>
            </a:r>
            <a:r>
              <a:rPr lang="en-US" sz="2667" b="0" dirty="0" smtClean="0">
                <a:solidFill>
                  <a:srgbClr val="800000"/>
                </a:solidFill>
                <a:latin typeface="Monotype Corsiva"/>
              </a:rPr>
              <a:t> </a:t>
            </a:r>
            <a:r>
              <a:rPr lang="en-US" sz="2667" b="0" dirty="0" err="1" smtClean="0">
                <a:solidFill>
                  <a:srgbClr val="800000"/>
                </a:solidFill>
                <a:latin typeface="Monotype Corsiva"/>
              </a:rPr>
              <a:t>Ahedor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Rose State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73162" y="678841"/>
            <a:ext cx="5586588"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459063" y="990600"/>
            <a:ext cx="2178597" cy="2904796"/>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Sally </a:t>
            </a:r>
            <a:r>
              <a:rPr lang="en-US" sz="2400" dirty="0" err="1" smtClean="0">
                <a:solidFill>
                  <a:srgbClr val="800000"/>
                </a:solidFill>
                <a:latin typeface="Monotype Corsiva"/>
              </a:rPr>
              <a:t>Boyster</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Rose State College</a:t>
            </a:r>
            <a:endParaRPr lang="en-US" sz="1600" dirty="0">
              <a:solidFill>
                <a:srgbClr val="800000"/>
              </a:solidFill>
              <a:latin typeface="Monotype Corsiva"/>
            </a:endParaRPr>
          </a:p>
        </p:txBody>
      </p:sp>
      <p:sp>
        <p:nvSpPr>
          <p:cNvPr id="7" name="TextBox 6"/>
          <p:cNvSpPr txBox="1"/>
          <p:nvPr/>
        </p:nvSpPr>
        <p:spPr>
          <a:xfrm>
            <a:off x="1524000" y="3810000"/>
            <a:ext cx="6705600" cy="2246769"/>
          </a:xfrm>
          <a:prstGeom prst="rect">
            <a:avLst/>
          </a:prstGeom>
          <a:noFill/>
        </p:spPr>
        <p:txBody>
          <a:bodyPr wrap="square" rtlCol="0">
            <a:spAutoFit/>
          </a:bodyPr>
          <a:lstStyle/>
          <a:p>
            <a:r>
              <a:rPr lang="en-US" sz="2000" dirty="0" smtClean="0">
                <a:latin typeface="Perpetua"/>
                <a:cs typeface="Perpetua"/>
              </a:rPr>
              <a:t>I came to higher education later in life and was surprised to learn just how rewarding education can be. Each semester a new class comes to me; a group of new faces who are eager to learn what I have to give. I also rejoice with them when they teach me a thing or two. Teaching future nurses is an empowering experience—I am giving back everything I learned as a nurse to the next generation. I can tell my stories and watch my students grow.</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Stacie Mayes</a:t>
            </a:r>
            <a:br>
              <a:rPr lang="en-US" sz="2400" dirty="0" smtClean="0">
                <a:solidFill>
                  <a:srgbClr val="800000"/>
                </a:solidFill>
                <a:latin typeface="Monotype Corsiva"/>
              </a:rPr>
            </a:br>
            <a:r>
              <a:rPr lang="en-US" sz="1600" dirty="0" smtClean="0">
                <a:solidFill>
                  <a:srgbClr val="800000"/>
                </a:solidFill>
                <a:latin typeface="Monotype Corsiva"/>
              </a:rPr>
              <a:t>Rose State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lstStyle/>
          <a:p>
            <a:pPr>
              <a:buNone/>
            </a:pPr>
            <a:r>
              <a:rPr lang="en-US" dirty="0" smtClean="0">
                <a:latin typeface="Perpetua"/>
                <a:cs typeface="Perpetua"/>
              </a:rPr>
              <a:t>	</a:t>
            </a:r>
            <a:r>
              <a:rPr lang="en-US" sz="2400" dirty="0" smtClean="0">
                <a:latin typeface="Perpetua"/>
                <a:cs typeface="Perpetua"/>
              </a:rPr>
              <a:t>I have always had a deep-rooted need to right the wrongs of the world. The best way to do that is to create the best accountants I can, help them be the best they can, and show them how to right the wrongs in their little corner of the world. Little by little, this world will become a better place.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513955" y="990600"/>
            <a:ext cx="2285999" cy="34290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Suzanne Thomas</a:t>
            </a:r>
            <a:br>
              <a:rPr lang="en-US" sz="2400" dirty="0" smtClean="0">
                <a:solidFill>
                  <a:srgbClr val="800000"/>
                </a:solidFill>
                <a:latin typeface="Monotype Corsiva"/>
              </a:rPr>
            </a:br>
            <a:r>
              <a:rPr lang="en-US" sz="1600" dirty="0" smtClean="0">
                <a:solidFill>
                  <a:srgbClr val="800000"/>
                </a:solidFill>
                <a:latin typeface="Monotype Corsiva"/>
              </a:rPr>
              <a:t>Rose State College</a:t>
            </a:r>
            <a:endParaRPr lang="en-US" sz="1600" dirty="0">
              <a:solidFill>
                <a:srgbClr val="800000"/>
              </a:solidFill>
              <a:latin typeface="Monotype Corsiva"/>
            </a:endParaRPr>
          </a:p>
        </p:txBody>
      </p:sp>
      <p:sp>
        <p:nvSpPr>
          <p:cNvPr id="7" name="TextBox 6"/>
          <p:cNvSpPr txBox="1"/>
          <p:nvPr/>
        </p:nvSpPr>
        <p:spPr>
          <a:xfrm>
            <a:off x="1524000" y="4702314"/>
            <a:ext cx="6705600" cy="707886"/>
          </a:xfrm>
          <a:prstGeom prst="rect">
            <a:avLst/>
          </a:prstGeom>
          <a:noFill/>
        </p:spPr>
        <p:txBody>
          <a:bodyPr wrap="square" rtlCol="0">
            <a:spAutoFit/>
          </a:bodyPr>
          <a:lstStyle/>
          <a:p>
            <a:r>
              <a:rPr lang="en-US" sz="2000" dirty="0" smtClean="0">
                <a:latin typeface="Perpetua"/>
                <a:cs typeface="Perpetua"/>
              </a:rPr>
              <a:t>My most favorite thing to tell a student is “Go out on a limb; don’t worry; I’ll pull you back before you fall.”</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John Wood</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Rose State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78841"/>
            <a:ext cx="6284911"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8391" y="990600"/>
            <a:ext cx="4686495" cy="312433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Marcia James</a:t>
            </a:r>
            <a:br>
              <a:rPr lang="en-US" sz="2400" dirty="0" smtClean="0">
                <a:solidFill>
                  <a:srgbClr val="800000"/>
                </a:solidFill>
                <a:latin typeface="Monotype Corsiva"/>
              </a:rPr>
            </a:br>
            <a:r>
              <a:rPr lang="en-US" sz="1600" dirty="0" smtClean="0">
                <a:solidFill>
                  <a:srgbClr val="800000"/>
                </a:solidFill>
                <a:latin typeface="Monotype Corsiva"/>
              </a:rPr>
              <a:t>Sacramento City College</a:t>
            </a:r>
            <a:endParaRPr lang="en-US" sz="1600" dirty="0">
              <a:solidFill>
                <a:srgbClr val="800000"/>
              </a:solidFill>
              <a:latin typeface="Monotype Corsiva"/>
            </a:endParaRPr>
          </a:p>
        </p:txBody>
      </p:sp>
      <p:sp>
        <p:nvSpPr>
          <p:cNvPr id="7" name="TextBox 6"/>
          <p:cNvSpPr txBox="1"/>
          <p:nvPr/>
        </p:nvSpPr>
        <p:spPr>
          <a:xfrm>
            <a:off x="1524000" y="4267200"/>
            <a:ext cx="6705600" cy="1323439"/>
          </a:xfrm>
          <a:prstGeom prst="rect">
            <a:avLst/>
          </a:prstGeom>
          <a:noFill/>
        </p:spPr>
        <p:txBody>
          <a:bodyPr wrap="square" rtlCol="0">
            <a:spAutoFit/>
          </a:bodyPr>
          <a:lstStyle/>
          <a:p>
            <a:r>
              <a:rPr lang="en-US" sz="2000" dirty="0" smtClean="0">
                <a:latin typeface="Perpetua"/>
                <a:cs typeface="Perpetua"/>
              </a:rPr>
              <a:t>I am often amazed by students’ ability to juggle work, school, and family life. Their dedication to learn and achieve their educational goals inspires me, and knowing that I have helped them get there is a wonderful feeling.</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8752" y="1084969"/>
            <a:ext cx="4165773" cy="3124329"/>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Marie Larson</a:t>
            </a:r>
            <a:br>
              <a:rPr lang="en-US" sz="2400" dirty="0" smtClean="0">
                <a:solidFill>
                  <a:srgbClr val="800000"/>
                </a:solidFill>
                <a:latin typeface="Monotype Corsiva"/>
              </a:rPr>
            </a:br>
            <a:r>
              <a:rPr lang="en-US" sz="1600" dirty="0" smtClean="0">
                <a:solidFill>
                  <a:srgbClr val="800000"/>
                </a:solidFill>
                <a:latin typeface="Monotype Corsiva"/>
              </a:rPr>
              <a:t>Sacramento City College</a:t>
            </a:r>
            <a:endParaRPr lang="en-US" sz="1600" dirty="0">
              <a:solidFill>
                <a:srgbClr val="800000"/>
              </a:solidFill>
              <a:latin typeface="Monotype Corsiva"/>
            </a:endParaRPr>
          </a:p>
        </p:txBody>
      </p:sp>
      <p:sp>
        <p:nvSpPr>
          <p:cNvPr id="7" name="TextBox 6"/>
          <p:cNvSpPr txBox="1"/>
          <p:nvPr/>
        </p:nvSpPr>
        <p:spPr>
          <a:xfrm>
            <a:off x="1524000" y="4209298"/>
            <a:ext cx="6705600" cy="1631216"/>
          </a:xfrm>
          <a:prstGeom prst="rect">
            <a:avLst/>
          </a:prstGeom>
          <a:noFill/>
        </p:spPr>
        <p:txBody>
          <a:bodyPr wrap="square" rtlCol="0">
            <a:spAutoFit/>
          </a:bodyPr>
          <a:lstStyle/>
          <a:p>
            <a:r>
              <a:rPr lang="en-US" sz="2000" dirty="0" smtClean="0">
                <a:latin typeface="Perpetua"/>
                <a:cs typeface="Perpetua"/>
              </a:rPr>
              <a:t>Listening to students inspires me. When I’ve earned enough trust that students reveal their inner fears and ambitions, not only to me but to themselves, I know I’ve reached them. Sharing laughter and tears, we develop relationships that allow me to push students harder to surprise themselves as real learners.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Lisa Gunderson</a:t>
            </a:r>
            <a:br>
              <a:rPr lang="en-US" sz="2400" dirty="0" smtClean="0">
                <a:solidFill>
                  <a:srgbClr val="800000"/>
                </a:solidFill>
                <a:latin typeface="Monotype Corsiva"/>
              </a:rPr>
            </a:br>
            <a:r>
              <a:rPr lang="en-US" sz="1600" dirty="0" smtClean="0">
                <a:solidFill>
                  <a:srgbClr val="800000"/>
                </a:solidFill>
                <a:latin typeface="Monotype Corsiva"/>
              </a:rPr>
              <a:t>Sacramento City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lstStyle/>
          <a:p>
            <a:pPr>
              <a:buNone/>
            </a:pPr>
            <a:r>
              <a:rPr lang="en-US" dirty="0" smtClean="0">
                <a:latin typeface="Perpetua"/>
                <a:cs typeface="Perpetua"/>
              </a:rPr>
              <a:t>	</a:t>
            </a:r>
            <a:r>
              <a:rPr lang="en-US" sz="2400" dirty="0" smtClean="0">
                <a:latin typeface="Perpetua"/>
                <a:cs typeface="Perpetua"/>
              </a:rPr>
              <a:t>Always bring your passion into the classroom. Students will see it, feel it, and be inspired by it. My father said never to forget that you are not teaching a subject, but rather teaching human beings.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06751" y="990600"/>
            <a:ext cx="4727449" cy="3129746"/>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Alexander </a:t>
            </a:r>
            <a:r>
              <a:rPr lang="en-US" sz="2400" dirty="0" err="1" smtClean="0">
                <a:solidFill>
                  <a:srgbClr val="800000"/>
                </a:solidFill>
                <a:latin typeface="Monotype Corsiva"/>
              </a:rPr>
              <a:t>Adan</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Sacramento City College</a:t>
            </a:r>
            <a:endParaRPr lang="en-US" sz="1600" dirty="0">
              <a:solidFill>
                <a:srgbClr val="800000"/>
              </a:solidFill>
              <a:latin typeface="Monotype Corsiva"/>
            </a:endParaRPr>
          </a:p>
        </p:txBody>
      </p:sp>
      <p:sp>
        <p:nvSpPr>
          <p:cNvPr id="7" name="TextBox 6"/>
          <p:cNvSpPr txBox="1"/>
          <p:nvPr/>
        </p:nvSpPr>
        <p:spPr>
          <a:xfrm>
            <a:off x="1524000" y="4191000"/>
            <a:ext cx="6705600" cy="1631216"/>
          </a:xfrm>
          <a:prstGeom prst="rect">
            <a:avLst/>
          </a:prstGeom>
          <a:noFill/>
        </p:spPr>
        <p:txBody>
          <a:bodyPr wrap="square" rtlCol="0">
            <a:spAutoFit/>
          </a:bodyPr>
          <a:lstStyle/>
          <a:p>
            <a:r>
              <a:rPr lang="en-US" sz="2000" dirty="0" smtClean="0">
                <a:latin typeface="Perpetua"/>
                <a:cs typeface="Perpetua"/>
              </a:rPr>
              <a:t>I believe in leading by my own positive example, earning the respect and trust of others, and committing myself to excellence. Experiences in my life and on campus have challenged me to always strive for my personal best and made me a firm believer in making the impossible, possible.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David </a:t>
            </a:r>
            <a:r>
              <a:rPr lang="en-US" sz="2667" b="0" dirty="0" err="1" smtClean="0">
                <a:solidFill>
                  <a:srgbClr val="800000"/>
                </a:solidFill>
                <a:latin typeface="Monotype Corsiva"/>
              </a:rPr>
              <a:t>Atencio</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Reedley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88631"/>
            <a:ext cx="6284912" cy="417036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Mary Ann Robinson</a:t>
            </a:r>
            <a:br>
              <a:rPr lang="en-US" sz="2400" dirty="0" smtClean="0">
                <a:solidFill>
                  <a:srgbClr val="800000"/>
                </a:solidFill>
                <a:latin typeface="Monotype Corsiva"/>
              </a:rPr>
            </a:br>
            <a:r>
              <a:rPr lang="en-US" sz="1600" dirty="0" smtClean="0">
                <a:solidFill>
                  <a:srgbClr val="800000"/>
                </a:solidFill>
                <a:latin typeface="Monotype Corsiva"/>
              </a:rPr>
              <a:t>Sacramento City College Library</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lstStyle/>
          <a:p>
            <a:pPr>
              <a:buNone/>
            </a:pPr>
            <a:r>
              <a:rPr lang="en-US" dirty="0" smtClean="0">
                <a:latin typeface="Perpetua"/>
                <a:cs typeface="Perpetua"/>
              </a:rPr>
              <a:t>	</a:t>
            </a:r>
            <a:r>
              <a:rPr lang="en-US" sz="2400" dirty="0" smtClean="0">
                <a:latin typeface="Perpetua"/>
                <a:cs typeface="Perpetua"/>
              </a:rPr>
              <a:t>At Sacramento City College, we are encouraged to step up and participate in shaping college culture and direction through committees, initiatives, volunteer activities, and more. Then there are the talented and dedicated colleagues who make the process work and the students whose hope and dedication are an inspiration. I am grateful to have landed on such fertile ground.</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Maura </a:t>
            </a:r>
            <a:r>
              <a:rPr lang="en-US" sz="2400" dirty="0" err="1" smtClean="0">
                <a:solidFill>
                  <a:srgbClr val="800000"/>
                </a:solidFill>
                <a:latin typeface="Monotype Corsiva"/>
              </a:rPr>
              <a:t>Cavanagh</a:t>
            </a:r>
            <a:r>
              <a:rPr lang="en-US" sz="2400" dirty="0" smtClean="0">
                <a:solidFill>
                  <a:srgbClr val="800000"/>
                </a:solidFill>
                <a:latin typeface="Monotype Corsiva"/>
              </a:rPr>
              <a:t> Dick</a:t>
            </a:r>
            <a:br>
              <a:rPr lang="en-US" sz="2400" dirty="0" smtClean="0">
                <a:solidFill>
                  <a:srgbClr val="800000"/>
                </a:solidFill>
                <a:latin typeface="Monotype Corsiva"/>
              </a:rPr>
            </a:br>
            <a:r>
              <a:rPr lang="en-US" sz="1600" dirty="0" smtClean="0">
                <a:solidFill>
                  <a:srgbClr val="800000"/>
                </a:solidFill>
                <a:latin typeface="Monotype Corsiva"/>
              </a:rPr>
              <a:t>Salem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lstStyle/>
          <a:p>
            <a:pPr>
              <a:buNone/>
            </a:pPr>
            <a:r>
              <a:rPr lang="en-US" dirty="0" smtClean="0">
                <a:latin typeface="Perpetua"/>
                <a:cs typeface="Perpetua"/>
              </a:rPr>
              <a:t>	</a:t>
            </a:r>
            <a:r>
              <a:rPr lang="en-US" sz="2400" dirty="0" smtClean="0">
                <a:latin typeface="Perpetua"/>
                <a:cs typeface="Perpetua"/>
              </a:rPr>
              <a:t>Engage curiosity! Once you open the door of curiosity for your students, information and experiences can flow back and forth from teacher to learner. Learning becomes natural and individualized, and teaching becomes dynamic and rewarding!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Pamela Campbell</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San Jacinto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84534"/>
            <a:ext cx="6284912" cy="4178555"/>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162523" y="990600"/>
            <a:ext cx="4800601" cy="32004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err="1" smtClean="0">
                <a:solidFill>
                  <a:srgbClr val="800000"/>
                </a:solidFill>
                <a:latin typeface="Monotype Corsiva"/>
              </a:rPr>
              <a:t>Sherrin</a:t>
            </a:r>
            <a:r>
              <a:rPr lang="en-US" sz="2400" dirty="0" smtClean="0">
                <a:solidFill>
                  <a:srgbClr val="800000"/>
                </a:solidFill>
                <a:latin typeface="Monotype Corsiva"/>
              </a:rPr>
              <a:t> Frances</a:t>
            </a:r>
            <a:br>
              <a:rPr lang="en-US" sz="2400" dirty="0" smtClean="0">
                <a:solidFill>
                  <a:srgbClr val="800000"/>
                </a:solidFill>
                <a:latin typeface="Monotype Corsiva"/>
              </a:rPr>
            </a:br>
            <a:r>
              <a:rPr lang="en-US" sz="1600" dirty="0" smtClean="0">
                <a:solidFill>
                  <a:srgbClr val="800000"/>
                </a:solidFill>
                <a:latin typeface="Monotype Corsiva"/>
              </a:rPr>
              <a:t>San Jacinto College</a:t>
            </a:r>
            <a:endParaRPr lang="en-US" sz="1600" dirty="0">
              <a:solidFill>
                <a:srgbClr val="800000"/>
              </a:solidFill>
              <a:latin typeface="Monotype Corsiva"/>
            </a:endParaRPr>
          </a:p>
        </p:txBody>
      </p:sp>
      <p:sp>
        <p:nvSpPr>
          <p:cNvPr id="7" name="TextBox 6"/>
          <p:cNvSpPr txBox="1"/>
          <p:nvPr/>
        </p:nvSpPr>
        <p:spPr>
          <a:xfrm>
            <a:off x="1524000" y="4191000"/>
            <a:ext cx="6705600" cy="1631216"/>
          </a:xfrm>
          <a:prstGeom prst="rect">
            <a:avLst/>
          </a:prstGeom>
          <a:noFill/>
        </p:spPr>
        <p:txBody>
          <a:bodyPr wrap="square" rtlCol="0">
            <a:spAutoFit/>
          </a:bodyPr>
          <a:lstStyle/>
          <a:p>
            <a:r>
              <a:rPr lang="en-US" sz="2000" dirty="0" smtClean="0">
                <a:latin typeface="Perpetua"/>
                <a:cs typeface="Perpetua"/>
              </a:rPr>
              <a:t>My highest priority is to inspire students to make connections, both intellectual and creative, between English and their other interests. Whether discussing the importance of paragraph development or the tone of a literary piece, I strive to convey the nature of language as integral to our understanding of the world.</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62200" y="990600"/>
            <a:ext cx="4372324" cy="3279243"/>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Myrna Gonzalez</a:t>
            </a:r>
            <a:br>
              <a:rPr lang="en-US" sz="2400" dirty="0" smtClean="0">
                <a:solidFill>
                  <a:srgbClr val="800000"/>
                </a:solidFill>
                <a:latin typeface="Monotype Corsiva"/>
              </a:rPr>
            </a:br>
            <a:r>
              <a:rPr lang="en-US" sz="1600" dirty="0" smtClean="0">
                <a:solidFill>
                  <a:srgbClr val="800000"/>
                </a:solidFill>
                <a:latin typeface="Monotype Corsiva"/>
              </a:rPr>
              <a:t>San Jacinto College</a:t>
            </a:r>
            <a:endParaRPr lang="en-US" sz="1600" dirty="0">
              <a:solidFill>
                <a:srgbClr val="800000"/>
              </a:solidFill>
              <a:latin typeface="Monotype Corsiva"/>
            </a:endParaRPr>
          </a:p>
        </p:txBody>
      </p:sp>
      <p:sp>
        <p:nvSpPr>
          <p:cNvPr id="7" name="TextBox 6"/>
          <p:cNvSpPr txBox="1"/>
          <p:nvPr/>
        </p:nvSpPr>
        <p:spPr>
          <a:xfrm>
            <a:off x="1524000" y="4267200"/>
            <a:ext cx="6705600" cy="1631216"/>
          </a:xfrm>
          <a:prstGeom prst="rect">
            <a:avLst/>
          </a:prstGeom>
          <a:noFill/>
        </p:spPr>
        <p:txBody>
          <a:bodyPr wrap="square" rtlCol="0">
            <a:spAutoFit/>
          </a:bodyPr>
          <a:lstStyle/>
          <a:p>
            <a:r>
              <a:rPr lang="en-US" sz="2000" dirty="0" smtClean="0">
                <a:latin typeface="Perpetua"/>
                <a:cs typeface="Perpetua"/>
              </a:rPr>
              <a:t>The idea that through education each of my students can make a positive difference in our nation, in society, in the community, and in their own lives, inspires me every day to work hard and to teach with excellence. My goal is to spark their desire to learn and to be successful.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74961" y="990600"/>
            <a:ext cx="4262389" cy="3196792"/>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Sandra McCurdy</a:t>
            </a:r>
            <a:br>
              <a:rPr lang="en-US" sz="2400" dirty="0" smtClean="0">
                <a:solidFill>
                  <a:srgbClr val="800000"/>
                </a:solidFill>
                <a:latin typeface="Monotype Corsiva"/>
              </a:rPr>
            </a:br>
            <a:r>
              <a:rPr lang="en-US" sz="1600" dirty="0" smtClean="0">
                <a:solidFill>
                  <a:srgbClr val="800000"/>
                </a:solidFill>
                <a:latin typeface="Monotype Corsiva"/>
              </a:rPr>
              <a:t>San Jacinto College</a:t>
            </a:r>
            <a:endParaRPr lang="en-US" sz="1600" dirty="0">
              <a:solidFill>
                <a:srgbClr val="800000"/>
              </a:solidFill>
              <a:latin typeface="Monotype Corsiva"/>
            </a:endParaRPr>
          </a:p>
        </p:txBody>
      </p:sp>
      <p:sp>
        <p:nvSpPr>
          <p:cNvPr id="7" name="TextBox 6"/>
          <p:cNvSpPr txBox="1"/>
          <p:nvPr/>
        </p:nvSpPr>
        <p:spPr>
          <a:xfrm>
            <a:off x="1524000" y="4267200"/>
            <a:ext cx="6705600" cy="1631216"/>
          </a:xfrm>
          <a:prstGeom prst="rect">
            <a:avLst/>
          </a:prstGeom>
          <a:noFill/>
        </p:spPr>
        <p:txBody>
          <a:bodyPr wrap="square" rtlCol="0">
            <a:spAutoFit/>
          </a:bodyPr>
          <a:lstStyle/>
          <a:p>
            <a:r>
              <a:rPr lang="en-US" sz="2000" dirty="0" smtClean="0">
                <a:latin typeface="Perpetua"/>
                <a:cs typeface="Perpetua"/>
              </a:rPr>
              <a:t>When students grasp a concept and believe themselves capable of understanding mathematics, perhaps for the first time, I am excited and inspired to read and learn about facilitating this development. The focus for excellence in teaching is not a list of things to do, but rather the teacher to become.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2242" y="990600"/>
            <a:ext cx="3990958" cy="2993219"/>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Della Moon</a:t>
            </a:r>
            <a:br>
              <a:rPr lang="en-US" sz="2400" dirty="0" smtClean="0">
                <a:solidFill>
                  <a:srgbClr val="800000"/>
                </a:solidFill>
                <a:latin typeface="Monotype Corsiva"/>
              </a:rPr>
            </a:br>
            <a:r>
              <a:rPr lang="en-US" sz="1600" dirty="0" smtClean="0">
                <a:solidFill>
                  <a:srgbClr val="800000"/>
                </a:solidFill>
                <a:latin typeface="Monotype Corsiva"/>
              </a:rPr>
              <a:t>San Jacinto College</a:t>
            </a:r>
            <a:endParaRPr lang="en-US" sz="1600" dirty="0">
              <a:solidFill>
                <a:srgbClr val="800000"/>
              </a:solidFill>
              <a:latin typeface="Monotype Corsiva"/>
            </a:endParaRPr>
          </a:p>
        </p:txBody>
      </p:sp>
      <p:sp>
        <p:nvSpPr>
          <p:cNvPr id="7" name="TextBox 6"/>
          <p:cNvSpPr txBox="1"/>
          <p:nvPr/>
        </p:nvSpPr>
        <p:spPr>
          <a:xfrm>
            <a:off x="1524000" y="3962400"/>
            <a:ext cx="6553200" cy="2031325"/>
          </a:xfrm>
          <a:prstGeom prst="rect">
            <a:avLst/>
          </a:prstGeom>
          <a:noFill/>
        </p:spPr>
        <p:txBody>
          <a:bodyPr wrap="square" rtlCol="0">
            <a:spAutoFit/>
          </a:bodyPr>
          <a:lstStyle/>
          <a:p>
            <a:r>
              <a:rPr lang="en-US" sz="1400" dirty="0" smtClean="0">
                <a:latin typeface="Perpetua"/>
                <a:cs typeface="Perpetua"/>
              </a:rPr>
              <a:t>After working in the healthcare industry for more than 30 years, I have finally found a job that inspires me to come to work every day. To be able to take a student from not knowing anything about our discipline, to seeing that light come on with understanding, is tremendously gratifying. And to see that light continue to burn brightly as that student continues to absorb information is even more gratifying. We hopefully assist students in achieving that dream of completing their degrees, walking that stage at graduation, and ultimately passing the national certification exam. To see we have been an influence in their success motivates us to continue to meet the challenges that each new group of students presents to us. We do make a difference in others’ lives. I must admit I cry at each and every graduation I attend.</a:t>
            </a:r>
            <a:endParaRPr lang="en-US" sz="1400" dirty="0">
              <a:latin typeface="Perpetua"/>
              <a:cs typeface="Perpetu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8615" y="990600"/>
            <a:ext cx="3908385" cy="2924456"/>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Martha Robertson</a:t>
            </a:r>
            <a:br>
              <a:rPr lang="en-US" sz="2400" dirty="0" smtClean="0">
                <a:solidFill>
                  <a:srgbClr val="800000"/>
                </a:solidFill>
                <a:latin typeface="Monotype Corsiva"/>
              </a:rPr>
            </a:br>
            <a:r>
              <a:rPr lang="en-US" sz="1600" dirty="0" smtClean="0">
                <a:solidFill>
                  <a:srgbClr val="800000"/>
                </a:solidFill>
                <a:latin typeface="Monotype Corsiva"/>
              </a:rPr>
              <a:t>San Jacinto College</a:t>
            </a:r>
            <a:endParaRPr lang="en-US" sz="1600" dirty="0">
              <a:solidFill>
                <a:srgbClr val="800000"/>
              </a:solidFill>
              <a:latin typeface="Monotype Corsiva"/>
            </a:endParaRPr>
          </a:p>
        </p:txBody>
      </p:sp>
      <p:sp>
        <p:nvSpPr>
          <p:cNvPr id="7" name="TextBox 6"/>
          <p:cNvSpPr txBox="1"/>
          <p:nvPr/>
        </p:nvSpPr>
        <p:spPr>
          <a:xfrm>
            <a:off x="1524000" y="4004544"/>
            <a:ext cx="6705600" cy="1938992"/>
          </a:xfrm>
          <a:prstGeom prst="rect">
            <a:avLst/>
          </a:prstGeom>
          <a:noFill/>
        </p:spPr>
        <p:txBody>
          <a:bodyPr wrap="square" rtlCol="0">
            <a:spAutoFit/>
          </a:bodyPr>
          <a:lstStyle/>
          <a:p>
            <a:r>
              <a:rPr lang="en-US" sz="2000" dirty="0" smtClean="0">
                <a:latin typeface="Perpetua"/>
                <a:cs typeface="Perpetua"/>
              </a:rPr>
              <a:t>Teaching, I have an opportunity to share an old truth: Success comes to people who are willing to work as hard as they must to accomplish their goals. I try to erase the notion that natural intelligence, luck, and an ability to manipulate the system are the elements that lead to successful outcomes. The joy of seeing students buy-in to this idea keeps me invested.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Linda </a:t>
            </a:r>
            <a:r>
              <a:rPr lang="en-US" sz="2400" dirty="0" err="1" smtClean="0">
                <a:solidFill>
                  <a:srgbClr val="800000"/>
                </a:solidFill>
                <a:latin typeface="Monotype Corsiva"/>
              </a:rPr>
              <a:t>Wilborne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San Jacinto College South</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lstStyle/>
          <a:p>
            <a:pPr>
              <a:buNone/>
            </a:pPr>
            <a:r>
              <a:rPr lang="en-US" dirty="0" smtClean="0">
                <a:latin typeface="Perpetua"/>
                <a:cs typeface="Perpetua"/>
              </a:rPr>
              <a:t>	</a:t>
            </a:r>
            <a:r>
              <a:rPr lang="en-US" sz="2400" dirty="0" smtClean="0">
                <a:latin typeface="Perpetua"/>
                <a:cs typeface="Perpetua"/>
              </a:rPr>
              <a:t>I have worked with many wonderful people during my 20-plus years at San Jacinto College. I enjoy serving the community with a smile or a word of encouragement. If nothing else, I’m always a friendly face where sometimes none can be found.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15212" y="990600"/>
            <a:ext cx="4795187" cy="3196792"/>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Mario Schwarz</a:t>
            </a:r>
            <a:br>
              <a:rPr lang="en-US" sz="2400" dirty="0" smtClean="0">
                <a:solidFill>
                  <a:srgbClr val="800000"/>
                </a:solidFill>
                <a:latin typeface="Monotype Corsiva"/>
              </a:rPr>
            </a:br>
            <a:r>
              <a:rPr lang="en-US" sz="1600" dirty="0" smtClean="0">
                <a:solidFill>
                  <a:srgbClr val="800000"/>
                </a:solidFill>
                <a:latin typeface="Monotype Corsiva"/>
              </a:rPr>
              <a:t>Santa Fe College</a:t>
            </a:r>
            <a:endParaRPr lang="en-US" sz="1600" dirty="0">
              <a:solidFill>
                <a:srgbClr val="800000"/>
              </a:solidFill>
              <a:latin typeface="Monotype Corsiva"/>
            </a:endParaRPr>
          </a:p>
        </p:txBody>
      </p:sp>
      <p:sp>
        <p:nvSpPr>
          <p:cNvPr id="7" name="TextBox 6"/>
          <p:cNvSpPr txBox="1"/>
          <p:nvPr/>
        </p:nvSpPr>
        <p:spPr>
          <a:xfrm>
            <a:off x="1447800" y="4470737"/>
            <a:ext cx="6705600" cy="1015663"/>
          </a:xfrm>
          <a:prstGeom prst="rect">
            <a:avLst/>
          </a:prstGeom>
          <a:noFill/>
        </p:spPr>
        <p:txBody>
          <a:bodyPr wrap="square" rtlCol="0">
            <a:spAutoFit/>
          </a:bodyPr>
          <a:lstStyle/>
          <a:p>
            <a:r>
              <a:rPr lang="en-US" sz="2000" dirty="0" smtClean="0">
                <a:latin typeface="Perpetua"/>
                <a:cs typeface="Perpetua"/>
              </a:rPr>
              <a:t>Visiting local auto repair shops and seeing former students using the skills I taught them inspires me to continually strive to be the best teacher I can be.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92878" y="990600"/>
            <a:ext cx="471752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Linda </a:t>
            </a:r>
            <a:r>
              <a:rPr lang="en-US" sz="2400" dirty="0" err="1" smtClean="0">
                <a:solidFill>
                  <a:srgbClr val="800000"/>
                </a:solidFill>
                <a:latin typeface="Monotype Corsiva"/>
              </a:rPr>
              <a:t>Carvalho</a:t>
            </a:r>
            <a:r>
              <a:rPr lang="en-US" sz="2400" dirty="0" smtClean="0">
                <a:solidFill>
                  <a:srgbClr val="800000"/>
                </a:solidFill>
                <a:latin typeface="Monotype Corsiva"/>
              </a:rPr>
              <a:t> Cooley</a:t>
            </a:r>
            <a:br>
              <a:rPr lang="en-US" sz="2400" dirty="0" smtClean="0">
                <a:solidFill>
                  <a:srgbClr val="800000"/>
                </a:solidFill>
                <a:latin typeface="Monotype Corsiva"/>
              </a:rPr>
            </a:br>
            <a:r>
              <a:rPr lang="en-US" sz="1600" dirty="0" smtClean="0">
                <a:solidFill>
                  <a:srgbClr val="800000"/>
                </a:solidFill>
                <a:latin typeface="Monotype Corsiva"/>
              </a:rPr>
              <a:t>Reedley College</a:t>
            </a:r>
            <a:endParaRPr lang="en-US" sz="1600" dirty="0">
              <a:solidFill>
                <a:srgbClr val="800000"/>
              </a:solidFill>
              <a:latin typeface="Monotype Corsiva"/>
            </a:endParaRPr>
          </a:p>
        </p:txBody>
      </p:sp>
      <p:sp>
        <p:nvSpPr>
          <p:cNvPr id="7" name="TextBox 6"/>
          <p:cNvSpPr txBox="1"/>
          <p:nvPr/>
        </p:nvSpPr>
        <p:spPr>
          <a:xfrm>
            <a:off x="1524000" y="4267200"/>
            <a:ext cx="6705600" cy="1323439"/>
          </a:xfrm>
          <a:prstGeom prst="rect">
            <a:avLst/>
          </a:prstGeom>
          <a:noFill/>
        </p:spPr>
        <p:txBody>
          <a:bodyPr wrap="square" rtlCol="0">
            <a:spAutoFit/>
          </a:bodyPr>
          <a:lstStyle/>
          <a:p>
            <a:r>
              <a:rPr lang="en-US" sz="2000" dirty="0" smtClean="0">
                <a:latin typeface="Perpetua"/>
                <a:cs typeface="Perpetua"/>
              </a:rPr>
              <a:t>I try hard to make the experience of taking a speech class as painless as possible. When students give their speeches, I'm not always sure if it is confidence or empowerment; but there is a moment when they have a sparkle in their eyes. That's when I know I've done my job.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657600" y="990600"/>
            <a:ext cx="1955730" cy="2933595"/>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Rebecca McKee</a:t>
            </a:r>
            <a:br>
              <a:rPr lang="en-US" sz="2400" dirty="0" smtClean="0">
                <a:solidFill>
                  <a:srgbClr val="800000"/>
                </a:solidFill>
                <a:latin typeface="Monotype Corsiva"/>
              </a:rPr>
            </a:br>
            <a:r>
              <a:rPr lang="en-US" sz="1600" dirty="0" smtClean="0">
                <a:solidFill>
                  <a:srgbClr val="800000"/>
                </a:solidFill>
                <a:latin typeface="Monotype Corsiva"/>
              </a:rPr>
              <a:t>Santa Fe College</a:t>
            </a:r>
            <a:endParaRPr lang="en-US" sz="1600" dirty="0">
              <a:solidFill>
                <a:srgbClr val="800000"/>
              </a:solidFill>
              <a:latin typeface="Monotype Corsiva"/>
            </a:endParaRPr>
          </a:p>
        </p:txBody>
      </p:sp>
      <p:sp>
        <p:nvSpPr>
          <p:cNvPr id="7" name="TextBox 6"/>
          <p:cNvSpPr txBox="1"/>
          <p:nvPr/>
        </p:nvSpPr>
        <p:spPr>
          <a:xfrm>
            <a:off x="1524000" y="3962400"/>
            <a:ext cx="6705600" cy="1938992"/>
          </a:xfrm>
          <a:prstGeom prst="rect">
            <a:avLst/>
          </a:prstGeom>
          <a:noFill/>
        </p:spPr>
        <p:txBody>
          <a:bodyPr wrap="square" rtlCol="0">
            <a:spAutoFit/>
          </a:bodyPr>
          <a:lstStyle/>
          <a:p>
            <a:r>
              <a:rPr lang="en-US" sz="2000" dirty="0" smtClean="0">
                <a:latin typeface="Perpetua"/>
                <a:cs typeface="Perpetua"/>
              </a:rPr>
              <a:t>Primarily, I rely on an interactive/dialogical approach that facilitates information management, encourages critical thinking, promotes technology, strengthens communication, and stimulates creativity. I believe that my interactive/dialogical approach in the classroom activates students’ imaginations, and fosters their ability to make connections, challenge assumptions, and envision possibilities.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62200" y="990600"/>
            <a:ext cx="4372325" cy="3279243"/>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Daniel </a:t>
            </a:r>
            <a:r>
              <a:rPr lang="en-US" sz="2400" dirty="0" err="1" smtClean="0">
                <a:solidFill>
                  <a:srgbClr val="800000"/>
                </a:solidFill>
                <a:latin typeface="Monotype Corsiva"/>
              </a:rPr>
              <a:t>Munton</a:t>
            </a:r>
            <a:r>
              <a:rPr lang="en-US" sz="2400" dirty="0" smtClean="0">
                <a:solidFill>
                  <a:srgbClr val="800000"/>
                </a:solidFill>
                <a:latin typeface="Monotype Corsiva"/>
              </a:rPr>
              <a:t> </a:t>
            </a:r>
            <a:br>
              <a:rPr lang="en-US" sz="2400" dirty="0" smtClean="0">
                <a:solidFill>
                  <a:srgbClr val="800000"/>
                </a:solidFill>
                <a:latin typeface="Monotype Corsiva"/>
              </a:rPr>
            </a:br>
            <a:r>
              <a:rPr lang="en-US" sz="1600" dirty="0" smtClean="0">
                <a:solidFill>
                  <a:srgbClr val="800000"/>
                </a:solidFill>
                <a:latin typeface="Monotype Corsiva"/>
              </a:rPr>
              <a:t>Santa Rosa Junior College</a:t>
            </a:r>
            <a:endParaRPr lang="en-US" sz="1600" dirty="0">
              <a:solidFill>
                <a:srgbClr val="800000"/>
              </a:solidFill>
              <a:latin typeface="Monotype Corsiva"/>
            </a:endParaRPr>
          </a:p>
        </p:txBody>
      </p:sp>
      <p:sp>
        <p:nvSpPr>
          <p:cNvPr id="7" name="TextBox 6"/>
          <p:cNvSpPr txBox="1"/>
          <p:nvPr/>
        </p:nvSpPr>
        <p:spPr>
          <a:xfrm>
            <a:off x="1524000" y="4343400"/>
            <a:ext cx="6705600" cy="1323439"/>
          </a:xfrm>
          <a:prstGeom prst="rect">
            <a:avLst/>
          </a:prstGeom>
          <a:noFill/>
        </p:spPr>
        <p:txBody>
          <a:bodyPr wrap="square" rtlCol="0">
            <a:spAutoFit/>
          </a:bodyPr>
          <a:lstStyle/>
          <a:p>
            <a:r>
              <a:rPr lang="en-US" sz="2000" dirty="0" smtClean="0">
                <a:latin typeface="Perpetua"/>
                <a:cs typeface="Perpetua"/>
              </a:rPr>
              <a:t>I am humbled by my students' stories. When I listen to them tell me about their lives, about the obstacles they are overcoming in order to earn an education, I cannot help but be amazed and inspired to work hard myself. Their efforts motivate me to do my best for them.</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8391" y="990600"/>
            <a:ext cx="4686495" cy="312433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Cynthia Sheppard</a:t>
            </a:r>
            <a:br>
              <a:rPr lang="en-US" sz="2400" dirty="0" smtClean="0">
                <a:solidFill>
                  <a:srgbClr val="800000"/>
                </a:solidFill>
                <a:latin typeface="Monotype Corsiva"/>
              </a:rPr>
            </a:br>
            <a:r>
              <a:rPr lang="en-US" sz="1600" dirty="0" smtClean="0">
                <a:solidFill>
                  <a:srgbClr val="800000"/>
                </a:solidFill>
                <a:latin typeface="Monotype Corsiva"/>
              </a:rPr>
              <a:t>Schoolcraft College</a:t>
            </a:r>
            <a:endParaRPr lang="en-US" sz="1600" dirty="0">
              <a:solidFill>
                <a:srgbClr val="800000"/>
              </a:solidFill>
              <a:latin typeface="Monotype Corsiva"/>
            </a:endParaRPr>
          </a:p>
        </p:txBody>
      </p:sp>
      <p:sp>
        <p:nvSpPr>
          <p:cNvPr id="7" name="TextBox 6"/>
          <p:cNvSpPr txBox="1"/>
          <p:nvPr/>
        </p:nvSpPr>
        <p:spPr>
          <a:xfrm>
            <a:off x="1524000" y="4191000"/>
            <a:ext cx="6705600" cy="1631216"/>
          </a:xfrm>
          <a:prstGeom prst="rect">
            <a:avLst/>
          </a:prstGeom>
          <a:noFill/>
        </p:spPr>
        <p:txBody>
          <a:bodyPr wrap="square" rtlCol="0">
            <a:spAutoFit/>
          </a:bodyPr>
          <a:lstStyle/>
          <a:p>
            <a:r>
              <a:rPr lang="en-US" sz="2000" dirty="0" smtClean="0">
                <a:latin typeface="Perpetua"/>
                <a:cs typeface="Perpetua"/>
              </a:rPr>
              <a:t>As a nurse, I utilize a holistic approach to promote maximal wellness of the patient's mind, body, and spirit. As an educator, I utilize a similar philosophy to foster student achievement and success. I strive to nurture a student’s mind, body, and spirit through a relationship that embraces passion, respect, and flexibility.</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Tim Ellis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Schoolcraft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78841"/>
            <a:ext cx="6284911"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Larry McHenry</a:t>
            </a:r>
            <a:br>
              <a:rPr lang="en-US" sz="2400" dirty="0" smtClean="0">
                <a:solidFill>
                  <a:srgbClr val="800000"/>
                </a:solidFill>
                <a:latin typeface="Monotype Corsiva"/>
              </a:rPr>
            </a:br>
            <a:r>
              <a:rPr lang="en-US" sz="1600" dirty="0" smtClean="0">
                <a:solidFill>
                  <a:srgbClr val="800000"/>
                </a:solidFill>
                <a:latin typeface="Monotype Corsiva"/>
              </a:rPr>
              <a:t>Selkirk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normAutofit lnSpcReduction="10000"/>
          </a:bodyPr>
          <a:lstStyle/>
          <a:p>
            <a:pPr>
              <a:buNone/>
            </a:pPr>
            <a:r>
              <a:rPr lang="en-US" dirty="0" smtClean="0">
                <a:latin typeface="Perpetua"/>
                <a:cs typeface="Perpetua"/>
              </a:rPr>
              <a:t>	</a:t>
            </a:r>
            <a:r>
              <a:rPr lang="en-US" sz="2400" dirty="0" smtClean="0">
                <a:latin typeface="Perpetua"/>
                <a:cs typeface="Perpetua"/>
              </a:rPr>
              <a:t>I teach for that unexpected call, card, email, or letter that comes right out of the blue, saying thanks; for those occasions when you see a parent or a former student and they treat you as if you are someone special. Sometimes I’m prone to cynicism, but my students always pull me back and give me hope. I teach to learn, and I learn something new everyday. I teach because it teaches me humility. Teaching is still a job that makes you feel good about yourself, the world, and your place in it.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Bernadette </a:t>
            </a:r>
            <a:r>
              <a:rPr lang="en-US" sz="2667" b="0" dirty="0" err="1" smtClean="0">
                <a:solidFill>
                  <a:srgbClr val="800000"/>
                </a:solidFill>
                <a:latin typeface="Monotype Corsiva"/>
              </a:rPr>
              <a:t>McMullin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Selkirk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84413"/>
            <a:ext cx="6284912" cy="4178797"/>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27618" y="990599"/>
            <a:ext cx="4354182" cy="3265637"/>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Carol </a:t>
            </a:r>
            <a:r>
              <a:rPr lang="en-US" sz="2400" dirty="0" err="1" smtClean="0">
                <a:solidFill>
                  <a:srgbClr val="800000"/>
                </a:solidFill>
                <a:latin typeface="Monotype Corsiva"/>
              </a:rPr>
              <a:t>Zubick</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Selkirk College</a:t>
            </a:r>
            <a:endParaRPr lang="en-US" sz="1600" dirty="0">
              <a:solidFill>
                <a:srgbClr val="800000"/>
              </a:solidFill>
              <a:latin typeface="Monotype Corsiva"/>
            </a:endParaRPr>
          </a:p>
        </p:txBody>
      </p:sp>
      <p:sp>
        <p:nvSpPr>
          <p:cNvPr id="7" name="TextBox 6"/>
          <p:cNvSpPr txBox="1"/>
          <p:nvPr/>
        </p:nvSpPr>
        <p:spPr>
          <a:xfrm>
            <a:off x="1524000" y="4572000"/>
            <a:ext cx="6705600" cy="707886"/>
          </a:xfrm>
          <a:prstGeom prst="rect">
            <a:avLst/>
          </a:prstGeom>
          <a:noFill/>
        </p:spPr>
        <p:txBody>
          <a:bodyPr wrap="square" rtlCol="0">
            <a:spAutoFit/>
          </a:bodyPr>
          <a:lstStyle/>
          <a:p>
            <a:r>
              <a:rPr lang="en-US" sz="2000" dirty="0" smtClean="0">
                <a:latin typeface="Perpetua"/>
                <a:cs typeface="Perpetua"/>
              </a:rPr>
              <a:t>A well-supported, positive learning environment for students is what I can contribute to their success, and that is why I am here.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133600" y="1000601"/>
            <a:ext cx="4800600" cy="3180397"/>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04800" y="274638"/>
            <a:ext cx="8534400" cy="792162"/>
          </a:xfrm>
        </p:spPr>
        <p:txBody>
          <a:bodyPr>
            <a:normAutofit/>
          </a:bodyPr>
          <a:lstStyle/>
          <a:p>
            <a:r>
              <a:rPr lang="en-US" sz="2400" dirty="0" smtClean="0">
                <a:solidFill>
                  <a:srgbClr val="800000"/>
                </a:solidFill>
                <a:latin typeface="Monotype Corsiva"/>
              </a:rPr>
              <a:t>Sonia Hernandez</a:t>
            </a:r>
            <a:br>
              <a:rPr lang="en-US" sz="2400" dirty="0" smtClean="0">
                <a:solidFill>
                  <a:srgbClr val="800000"/>
                </a:solidFill>
                <a:latin typeface="Monotype Corsiva"/>
              </a:rPr>
            </a:br>
            <a:r>
              <a:rPr lang="en-US" sz="1600" dirty="0" smtClean="0">
                <a:solidFill>
                  <a:srgbClr val="800000"/>
                </a:solidFill>
                <a:latin typeface="Monotype Corsiva"/>
              </a:rPr>
              <a:t>Seward County Community College</a:t>
            </a:r>
            <a:endParaRPr lang="en-US" sz="1600" dirty="0">
              <a:solidFill>
                <a:srgbClr val="800000"/>
              </a:solidFill>
              <a:latin typeface="Monotype Corsiva"/>
            </a:endParaRPr>
          </a:p>
        </p:txBody>
      </p:sp>
      <p:sp>
        <p:nvSpPr>
          <p:cNvPr id="7" name="TextBox 6"/>
          <p:cNvSpPr txBox="1"/>
          <p:nvPr/>
        </p:nvSpPr>
        <p:spPr>
          <a:xfrm>
            <a:off x="1447800" y="4191000"/>
            <a:ext cx="6705600" cy="1631216"/>
          </a:xfrm>
          <a:prstGeom prst="rect">
            <a:avLst/>
          </a:prstGeom>
          <a:noFill/>
        </p:spPr>
        <p:txBody>
          <a:bodyPr wrap="square" rtlCol="0">
            <a:spAutoFit/>
          </a:bodyPr>
          <a:lstStyle/>
          <a:p>
            <a:r>
              <a:rPr lang="en-US" sz="2000" dirty="0" smtClean="0">
                <a:latin typeface="Perpetua"/>
                <a:cs typeface="Perpetua"/>
              </a:rPr>
              <a:t>Being an instructor isn’t a job to me but instead, it’s my passion. I count it as an honor and privilege to put the effort in teaching my students. It is indeed a pleasure. I thank God for giving me an opportunity such as this to help all students. I love what I do and wouldn’t change my profession for anything.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73563" y="990600"/>
            <a:ext cx="4473073" cy="32004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04800" y="274638"/>
            <a:ext cx="8534400" cy="792162"/>
          </a:xfrm>
        </p:spPr>
        <p:txBody>
          <a:bodyPr>
            <a:normAutofit/>
          </a:bodyPr>
          <a:lstStyle/>
          <a:p>
            <a:r>
              <a:rPr lang="en-US" sz="2400" dirty="0" smtClean="0">
                <a:solidFill>
                  <a:srgbClr val="800000"/>
                </a:solidFill>
                <a:latin typeface="Monotype Corsiva"/>
              </a:rPr>
              <a:t>Rhonda </a:t>
            </a:r>
            <a:r>
              <a:rPr lang="en-US" sz="2400" dirty="0" err="1" smtClean="0">
                <a:solidFill>
                  <a:srgbClr val="800000"/>
                </a:solidFill>
                <a:latin typeface="Monotype Corsiva"/>
              </a:rPr>
              <a:t>Kinser</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Seward County Community College</a:t>
            </a:r>
            <a:endParaRPr lang="en-US" sz="1600" dirty="0">
              <a:solidFill>
                <a:srgbClr val="800000"/>
              </a:solidFill>
              <a:latin typeface="Monotype Corsiva"/>
            </a:endParaRPr>
          </a:p>
        </p:txBody>
      </p:sp>
      <p:sp>
        <p:nvSpPr>
          <p:cNvPr id="7" name="TextBox 6"/>
          <p:cNvSpPr txBox="1"/>
          <p:nvPr/>
        </p:nvSpPr>
        <p:spPr>
          <a:xfrm>
            <a:off x="1600200" y="4038600"/>
            <a:ext cx="6705600" cy="2031325"/>
          </a:xfrm>
          <a:prstGeom prst="rect">
            <a:avLst/>
          </a:prstGeom>
          <a:noFill/>
        </p:spPr>
        <p:txBody>
          <a:bodyPr wrap="square" rtlCol="0">
            <a:spAutoFit/>
          </a:bodyPr>
          <a:lstStyle/>
          <a:p>
            <a:r>
              <a:rPr lang="en-US" dirty="0" smtClean="0">
                <a:latin typeface="Perpetua"/>
                <a:cs typeface="Perpetua"/>
              </a:rPr>
              <a:t>I am driven by my compassion for students.  They are the reason I strive to make Student Support Services the best it can be.  Their stories of personal courage inspire me to provide the tools needed for their academic success.  Many of our students are the children of immigrants.  Seeing them excel on the college level is particularly rewarding.  Knowing that I and my staff are making a difference in the future of our students makes it worth all the time and hard work.</a:t>
            </a:r>
            <a:endParaRPr lang="en-US" dirty="0">
              <a:latin typeface="Perpetua"/>
              <a:cs typeface="Perpetu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Sarah Pugh</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Shelton State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78841"/>
            <a:ext cx="6284912" cy="418994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85999" y="990600"/>
            <a:ext cx="4761999" cy="3163642"/>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David Clark</a:t>
            </a:r>
            <a:br>
              <a:rPr lang="en-US" sz="2400" dirty="0" smtClean="0">
                <a:solidFill>
                  <a:srgbClr val="800000"/>
                </a:solidFill>
                <a:latin typeface="Monotype Corsiva"/>
              </a:rPr>
            </a:br>
            <a:r>
              <a:rPr lang="en-US" sz="1600" dirty="0" smtClean="0">
                <a:solidFill>
                  <a:srgbClr val="800000"/>
                </a:solidFill>
                <a:latin typeface="Monotype Corsiva"/>
              </a:rPr>
              <a:t>Reedley College</a:t>
            </a:r>
            <a:endParaRPr lang="en-US" sz="1600" dirty="0">
              <a:solidFill>
                <a:srgbClr val="800000"/>
              </a:solidFill>
              <a:latin typeface="Monotype Corsiva"/>
            </a:endParaRPr>
          </a:p>
        </p:txBody>
      </p:sp>
      <p:sp>
        <p:nvSpPr>
          <p:cNvPr id="7" name="TextBox 6"/>
          <p:cNvSpPr txBox="1"/>
          <p:nvPr/>
        </p:nvSpPr>
        <p:spPr>
          <a:xfrm>
            <a:off x="1524000" y="4239161"/>
            <a:ext cx="6705600" cy="1323439"/>
          </a:xfrm>
          <a:prstGeom prst="rect">
            <a:avLst/>
          </a:prstGeom>
          <a:noFill/>
        </p:spPr>
        <p:txBody>
          <a:bodyPr wrap="square" rtlCol="0">
            <a:spAutoFit/>
          </a:bodyPr>
          <a:lstStyle/>
          <a:p>
            <a:r>
              <a:rPr lang="en-US" sz="2000" dirty="0" smtClean="0">
                <a:latin typeface="Perpetua"/>
                <a:cs typeface="Perpetua"/>
              </a:rPr>
              <a:t>Don’t forget the human element! We are teaching real, live, complex individuals. Are they ready to learn? Look at their eyes and facial expressions. Do they comprehend what you have taught them? Teach, check for understanding, and repeat!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8391" y="990600"/>
            <a:ext cx="4686495" cy="312433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Mercedes Aguirre Batty</a:t>
            </a:r>
            <a:br>
              <a:rPr lang="en-US" sz="2400" dirty="0" smtClean="0">
                <a:solidFill>
                  <a:srgbClr val="800000"/>
                </a:solidFill>
                <a:latin typeface="Monotype Corsiva"/>
              </a:rPr>
            </a:br>
            <a:r>
              <a:rPr lang="en-US" sz="1600" dirty="0" smtClean="0">
                <a:solidFill>
                  <a:srgbClr val="800000"/>
                </a:solidFill>
                <a:latin typeface="Monotype Corsiva"/>
              </a:rPr>
              <a:t>Sheridan College</a:t>
            </a:r>
            <a:endParaRPr lang="en-US" sz="1600" dirty="0">
              <a:solidFill>
                <a:srgbClr val="800000"/>
              </a:solidFill>
              <a:latin typeface="Monotype Corsiva"/>
            </a:endParaRPr>
          </a:p>
        </p:txBody>
      </p:sp>
      <p:sp>
        <p:nvSpPr>
          <p:cNvPr id="7" name="TextBox 6"/>
          <p:cNvSpPr txBox="1"/>
          <p:nvPr/>
        </p:nvSpPr>
        <p:spPr>
          <a:xfrm>
            <a:off x="1524000" y="4038600"/>
            <a:ext cx="6705600" cy="1938992"/>
          </a:xfrm>
          <a:prstGeom prst="rect">
            <a:avLst/>
          </a:prstGeom>
          <a:noFill/>
        </p:spPr>
        <p:txBody>
          <a:bodyPr wrap="square" rtlCol="0">
            <a:spAutoFit/>
          </a:bodyPr>
          <a:lstStyle/>
          <a:p>
            <a:r>
              <a:rPr lang="en-US" sz="2000" dirty="0" smtClean="0">
                <a:latin typeface="Perpetua"/>
                <a:cs typeface="Perpetua"/>
              </a:rPr>
              <a:t>How can I create the magic that inspires and excites my students? This is my self-imposed discontent. It is not the classroom or the technology that teaches purposeful content for human communication. It is the people that make it work. Reading, learning, and incorporating technology to enhance my students' learning sustain and renew my energy to continue teaching.</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38400" y="990600"/>
            <a:ext cx="4229100" cy="28194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err="1" smtClean="0">
                <a:solidFill>
                  <a:srgbClr val="800000"/>
                </a:solidFill>
                <a:latin typeface="Monotype Corsiva"/>
              </a:rPr>
              <a:t>Kirstie</a:t>
            </a:r>
            <a:r>
              <a:rPr lang="en-US" sz="2400" dirty="0" smtClean="0">
                <a:solidFill>
                  <a:srgbClr val="800000"/>
                </a:solidFill>
                <a:latin typeface="Monotype Corsiva"/>
              </a:rPr>
              <a:t> </a:t>
            </a:r>
            <a:r>
              <a:rPr lang="en-US" sz="2400" dirty="0" err="1" smtClean="0">
                <a:solidFill>
                  <a:srgbClr val="800000"/>
                </a:solidFill>
                <a:latin typeface="Monotype Corsiva"/>
              </a:rPr>
              <a:t>Auzqui</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Sheridan College</a:t>
            </a:r>
            <a:endParaRPr lang="en-US" sz="1600" dirty="0">
              <a:solidFill>
                <a:srgbClr val="800000"/>
              </a:solidFill>
              <a:latin typeface="Monotype Corsiva"/>
            </a:endParaRPr>
          </a:p>
        </p:txBody>
      </p:sp>
      <p:sp>
        <p:nvSpPr>
          <p:cNvPr id="7" name="TextBox 6"/>
          <p:cNvSpPr txBox="1"/>
          <p:nvPr/>
        </p:nvSpPr>
        <p:spPr>
          <a:xfrm>
            <a:off x="1524000" y="3733800"/>
            <a:ext cx="6477000" cy="2308324"/>
          </a:xfrm>
          <a:prstGeom prst="rect">
            <a:avLst/>
          </a:prstGeom>
          <a:noFill/>
        </p:spPr>
        <p:txBody>
          <a:bodyPr wrap="square" rtlCol="0">
            <a:spAutoFit/>
          </a:bodyPr>
          <a:lstStyle/>
          <a:p>
            <a:r>
              <a:rPr lang="en-US" dirty="0" smtClean="0">
                <a:latin typeface="Perpetua"/>
                <a:cs typeface="Perpetua"/>
              </a:rPr>
              <a:t>In my office, I have a quote that reads: “It is good to have an end to journey towards, but it is the journey that matters in the end” (author unknown). And I live by the impression this quote offers. My inspirations come from the people who represent the Cinderella stories and the underdogs. I believe everyone becomes a champion by doing the little things that matter most. The rewards that I receive are simple: the students who learn who they are for the first time, the students who are victorious by reaching their goal, and the students/colleagues who have their first “aha” moment. </a:t>
            </a:r>
            <a:endParaRPr lang="en-US" dirty="0">
              <a:latin typeface="Perpetua"/>
              <a:cs typeface="Perpetu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200401" y="990600"/>
            <a:ext cx="2721144" cy="3347395"/>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Peggy Barnwell</a:t>
            </a:r>
            <a:br>
              <a:rPr lang="en-US" sz="2400" dirty="0" smtClean="0">
                <a:solidFill>
                  <a:srgbClr val="800000"/>
                </a:solidFill>
                <a:latin typeface="Monotype Corsiva"/>
              </a:rPr>
            </a:br>
            <a:r>
              <a:rPr lang="en-US" sz="1600" dirty="0" smtClean="0">
                <a:solidFill>
                  <a:srgbClr val="800000"/>
                </a:solidFill>
                <a:latin typeface="Monotype Corsiva"/>
              </a:rPr>
              <a:t>Sheridan College</a:t>
            </a:r>
            <a:endParaRPr lang="en-US" sz="1600" dirty="0">
              <a:solidFill>
                <a:srgbClr val="800000"/>
              </a:solidFill>
              <a:latin typeface="Monotype Corsiva"/>
            </a:endParaRPr>
          </a:p>
        </p:txBody>
      </p:sp>
      <p:sp>
        <p:nvSpPr>
          <p:cNvPr id="7" name="TextBox 6"/>
          <p:cNvSpPr txBox="1"/>
          <p:nvPr/>
        </p:nvSpPr>
        <p:spPr>
          <a:xfrm>
            <a:off x="1524000" y="4267200"/>
            <a:ext cx="6705600" cy="1631216"/>
          </a:xfrm>
          <a:prstGeom prst="rect">
            <a:avLst/>
          </a:prstGeom>
          <a:noFill/>
        </p:spPr>
        <p:txBody>
          <a:bodyPr wrap="square" rtlCol="0">
            <a:spAutoFit/>
          </a:bodyPr>
          <a:lstStyle/>
          <a:p>
            <a:r>
              <a:rPr lang="en-US" sz="2000" dirty="0" smtClean="0">
                <a:latin typeface="Perpetua"/>
                <a:cs typeface="Perpetua"/>
              </a:rPr>
              <a:t>I am very grateful for the teaching opportunities I have been given. When I see students succeed beyond their wildest dreams, regardless of how that success is defined, I feel an intense sense of pride. Helping students learn and work towards greater personal fulfillment is a true privilege.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162524" y="990599"/>
            <a:ext cx="4771676" cy="3181117"/>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Ron Cameron-Lewis</a:t>
            </a:r>
            <a:br>
              <a:rPr lang="en-US" sz="2400" dirty="0" smtClean="0">
                <a:solidFill>
                  <a:srgbClr val="800000"/>
                </a:solidFill>
                <a:latin typeface="Monotype Corsiva"/>
              </a:rPr>
            </a:br>
            <a:r>
              <a:rPr lang="en-US" sz="1600" dirty="0" smtClean="0">
                <a:solidFill>
                  <a:srgbClr val="800000"/>
                </a:solidFill>
                <a:latin typeface="Monotype Corsiva"/>
              </a:rPr>
              <a:t>Sheridan College</a:t>
            </a:r>
            <a:endParaRPr lang="en-US" sz="1600" dirty="0">
              <a:solidFill>
                <a:srgbClr val="800000"/>
              </a:solidFill>
              <a:latin typeface="Monotype Corsiva"/>
            </a:endParaRPr>
          </a:p>
        </p:txBody>
      </p:sp>
      <p:sp>
        <p:nvSpPr>
          <p:cNvPr id="7" name="TextBox 6"/>
          <p:cNvSpPr txBox="1"/>
          <p:nvPr/>
        </p:nvSpPr>
        <p:spPr>
          <a:xfrm>
            <a:off x="1524000" y="4038600"/>
            <a:ext cx="6705600" cy="1938992"/>
          </a:xfrm>
          <a:prstGeom prst="rect">
            <a:avLst/>
          </a:prstGeom>
          <a:noFill/>
        </p:spPr>
        <p:txBody>
          <a:bodyPr wrap="square" rtlCol="0">
            <a:spAutoFit/>
          </a:bodyPr>
          <a:lstStyle/>
          <a:p>
            <a:r>
              <a:rPr lang="en-US" sz="2000" dirty="0" smtClean="0">
                <a:latin typeface="Perpetua"/>
                <a:cs typeface="Perpetua"/>
              </a:rPr>
              <a:t>My students’ success is my greatest motivation. After 36 years teaching acting, using generous humor, and sharing my passion, I look back at the many students I have taught and am delighted to see that many enjoy lead roles on stages in Toronto, Stratford Festival, Broadway, Las Vegas, and London’s West End; entertain on cruise ships; and star in television series. They inspire me further.</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14600" y="990599"/>
            <a:ext cx="4165600" cy="3124201"/>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Cathy </a:t>
            </a:r>
            <a:r>
              <a:rPr lang="en-US" sz="2400" dirty="0" err="1" smtClean="0">
                <a:solidFill>
                  <a:srgbClr val="800000"/>
                </a:solidFill>
                <a:latin typeface="Monotype Corsiva"/>
              </a:rPr>
              <a:t>Coulthard</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Sheridan College</a:t>
            </a:r>
            <a:endParaRPr lang="en-US" sz="1600" dirty="0">
              <a:solidFill>
                <a:srgbClr val="800000"/>
              </a:solidFill>
              <a:latin typeface="Monotype Corsiva"/>
            </a:endParaRPr>
          </a:p>
        </p:txBody>
      </p:sp>
      <p:sp>
        <p:nvSpPr>
          <p:cNvPr id="7" name="TextBox 6"/>
          <p:cNvSpPr txBox="1"/>
          <p:nvPr/>
        </p:nvSpPr>
        <p:spPr>
          <a:xfrm>
            <a:off x="1524000" y="4114800"/>
            <a:ext cx="6705600" cy="1631216"/>
          </a:xfrm>
          <a:prstGeom prst="rect">
            <a:avLst/>
          </a:prstGeom>
          <a:noFill/>
        </p:spPr>
        <p:txBody>
          <a:bodyPr wrap="square" rtlCol="0">
            <a:spAutoFit/>
          </a:bodyPr>
          <a:lstStyle/>
          <a:p>
            <a:r>
              <a:rPr lang="en-US" sz="2000" dirty="0" smtClean="0">
                <a:latin typeface="Perpetua"/>
                <a:cs typeface="Perpetua"/>
              </a:rPr>
              <a:t>‘One generation plants the seed, another gets the shade’—Chinese Proverb. I have been given a great gift—the opportunity to spend time with future Early Childhood Educators while they are in their formative years. I am always in awe of, and inspired by my students. It is my complete pleasure to come to work every day.</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Carole </a:t>
            </a:r>
            <a:r>
              <a:rPr lang="en-US" sz="2667" b="0" dirty="0" err="1" smtClean="0">
                <a:solidFill>
                  <a:srgbClr val="800000"/>
                </a:solidFill>
                <a:latin typeface="Monotype Corsiva"/>
              </a:rPr>
              <a:t>Hoveland</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Sheridan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78841"/>
            <a:ext cx="6284911"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14600" y="990600"/>
            <a:ext cx="4190999" cy="314325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err="1" smtClean="0">
                <a:solidFill>
                  <a:srgbClr val="800000"/>
                </a:solidFill>
                <a:latin typeface="Monotype Corsiva"/>
              </a:rPr>
              <a:t>Nazrul</a:t>
            </a:r>
            <a:r>
              <a:rPr lang="en-US" sz="2400" dirty="0" smtClean="0">
                <a:solidFill>
                  <a:srgbClr val="800000"/>
                </a:solidFill>
                <a:latin typeface="Monotype Corsiva"/>
              </a:rPr>
              <a:t> Khan</a:t>
            </a:r>
            <a:br>
              <a:rPr lang="en-US" sz="2400" dirty="0" smtClean="0">
                <a:solidFill>
                  <a:srgbClr val="800000"/>
                </a:solidFill>
                <a:latin typeface="Monotype Corsiva"/>
              </a:rPr>
            </a:br>
            <a:r>
              <a:rPr lang="en-US" sz="1600" dirty="0" smtClean="0">
                <a:solidFill>
                  <a:srgbClr val="800000"/>
                </a:solidFill>
                <a:latin typeface="Monotype Corsiva"/>
              </a:rPr>
              <a:t>Sheridan College</a:t>
            </a:r>
            <a:endParaRPr lang="en-US" sz="1600" dirty="0">
              <a:solidFill>
                <a:srgbClr val="800000"/>
              </a:solidFill>
              <a:latin typeface="Monotype Corsiva"/>
            </a:endParaRPr>
          </a:p>
        </p:txBody>
      </p:sp>
      <p:sp>
        <p:nvSpPr>
          <p:cNvPr id="7" name="TextBox 6"/>
          <p:cNvSpPr txBox="1"/>
          <p:nvPr/>
        </p:nvSpPr>
        <p:spPr>
          <a:xfrm>
            <a:off x="1524000" y="4572000"/>
            <a:ext cx="6705600" cy="400110"/>
          </a:xfrm>
          <a:prstGeom prst="rect">
            <a:avLst/>
          </a:prstGeom>
          <a:noFill/>
        </p:spPr>
        <p:txBody>
          <a:bodyPr wrap="square" rtlCol="0">
            <a:spAutoFit/>
          </a:bodyPr>
          <a:lstStyle/>
          <a:p>
            <a:r>
              <a:rPr lang="en-US" sz="2000" dirty="0" smtClean="0">
                <a:latin typeface="Perpetua"/>
                <a:cs typeface="Perpetua"/>
              </a:rPr>
              <a:t>I teach because I'm making change in someone's life.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38724" y="990599"/>
            <a:ext cx="4695476" cy="3130316"/>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Miranda McVeigh</a:t>
            </a:r>
            <a:br>
              <a:rPr lang="en-US" sz="2400" dirty="0" smtClean="0">
                <a:solidFill>
                  <a:srgbClr val="800000"/>
                </a:solidFill>
                <a:latin typeface="Monotype Corsiva"/>
              </a:rPr>
            </a:br>
            <a:r>
              <a:rPr lang="en-US" sz="1600" dirty="0" smtClean="0">
                <a:solidFill>
                  <a:srgbClr val="800000"/>
                </a:solidFill>
                <a:latin typeface="Monotype Corsiva"/>
              </a:rPr>
              <a:t>Sheridan College</a:t>
            </a:r>
            <a:endParaRPr lang="en-US" sz="1600" dirty="0">
              <a:solidFill>
                <a:srgbClr val="800000"/>
              </a:solidFill>
              <a:latin typeface="Monotype Corsiva"/>
            </a:endParaRPr>
          </a:p>
        </p:txBody>
      </p:sp>
      <p:sp>
        <p:nvSpPr>
          <p:cNvPr id="7" name="TextBox 6"/>
          <p:cNvSpPr txBox="1"/>
          <p:nvPr/>
        </p:nvSpPr>
        <p:spPr>
          <a:xfrm>
            <a:off x="1524000" y="4080808"/>
            <a:ext cx="6705600" cy="1938992"/>
          </a:xfrm>
          <a:prstGeom prst="rect">
            <a:avLst/>
          </a:prstGeom>
          <a:noFill/>
        </p:spPr>
        <p:txBody>
          <a:bodyPr wrap="square" rtlCol="0">
            <a:spAutoFit/>
          </a:bodyPr>
          <a:lstStyle/>
          <a:p>
            <a:r>
              <a:rPr lang="en-US" sz="2000" dirty="0" smtClean="0">
                <a:latin typeface="Perpetua"/>
                <a:cs typeface="Perpetua"/>
              </a:rPr>
              <a:t>As educators, we have the privilege of sharing our knowledge and passion with energetic students. By creating an open, engaging, and enthusiastic learning environment, we experience a journey of discovery together. I am inspired by the students desire and commitment to learning and enjoy watching as they achieve their goals.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160797" y="1075519"/>
            <a:ext cx="2666132" cy="2933595"/>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Ray </a:t>
            </a:r>
            <a:r>
              <a:rPr lang="en-US" sz="2400" dirty="0" err="1" smtClean="0">
                <a:solidFill>
                  <a:srgbClr val="800000"/>
                </a:solidFill>
                <a:latin typeface="Monotype Corsiva"/>
              </a:rPr>
              <a:t>Oltion</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Sheridan College</a:t>
            </a:r>
            <a:endParaRPr lang="en-US" sz="1600" dirty="0">
              <a:solidFill>
                <a:srgbClr val="800000"/>
              </a:solidFill>
              <a:latin typeface="Monotype Corsiva"/>
            </a:endParaRPr>
          </a:p>
        </p:txBody>
      </p:sp>
      <p:sp>
        <p:nvSpPr>
          <p:cNvPr id="7" name="TextBox 6"/>
          <p:cNvSpPr txBox="1"/>
          <p:nvPr/>
        </p:nvSpPr>
        <p:spPr>
          <a:xfrm>
            <a:off x="1524000" y="4239161"/>
            <a:ext cx="6705600" cy="1323439"/>
          </a:xfrm>
          <a:prstGeom prst="rect">
            <a:avLst/>
          </a:prstGeom>
          <a:noFill/>
        </p:spPr>
        <p:txBody>
          <a:bodyPr wrap="square" rtlCol="0">
            <a:spAutoFit/>
          </a:bodyPr>
          <a:lstStyle/>
          <a:p>
            <a:r>
              <a:rPr lang="en-US" sz="2000" dirty="0" smtClean="0">
                <a:latin typeface="Perpetua"/>
                <a:cs typeface="Perpetua"/>
              </a:rPr>
              <a:t>Taking challenging classes as a student has improved my teaching. I understand the pressures students endure. The advice I offer to students as an instructor comes from my direct experience as a student.</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Phillip Stubbs</a:t>
            </a:r>
            <a:r>
              <a:rPr lang="en-US" sz="3600" dirty="0" smtClean="0">
                <a:solidFill>
                  <a:srgbClr val="800000"/>
                </a:solidFill>
                <a:latin typeface="Monotype Corsiva"/>
              </a:rPr>
              <a:t/>
            </a:r>
            <a:br>
              <a:rPr lang="en-US" sz="3600" dirty="0" smtClean="0">
                <a:solidFill>
                  <a:srgbClr val="800000"/>
                </a:solidFill>
                <a:latin typeface="Monotype Corsiva"/>
              </a:rPr>
            </a:br>
            <a:r>
              <a:rPr lang="en-US" sz="1600" dirty="0" smtClean="0">
                <a:solidFill>
                  <a:srgbClr val="800000"/>
                </a:solidFill>
                <a:latin typeface="Monotype Corsiva"/>
              </a:rPr>
              <a:t>Sheridan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600200"/>
            <a:ext cx="7162800" cy="3276600"/>
          </a:xfrm>
        </p:spPr>
        <p:txBody>
          <a:bodyPr>
            <a:normAutofit/>
          </a:bodyPr>
          <a:lstStyle/>
          <a:p>
            <a:pPr>
              <a:buNone/>
            </a:pPr>
            <a:r>
              <a:rPr lang="en-US" dirty="0" smtClean="0">
                <a:latin typeface="Perpetua"/>
                <a:cs typeface="Perpetua"/>
              </a:rPr>
              <a:t>	</a:t>
            </a:r>
            <a:r>
              <a:rPr lang="en-US" sz="2400" dirty="0" smtClean="0">
                <a:latin typeface="Perpetua"/>
              </a:rPr>
              <a:t>In the pursuit of knowledge and understanding, there can be no more rewarding career than helping someone else succeed. My students are as much my teachers/mentors as I am theirs.</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Steven Jones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Reedley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86115"/>
            <a:ext cx="6284912" cy="4175392"/>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426725" y="990600"/>
            <a:ext cx="2176249" cy="3276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04800" y="274638"/>
            <a:ext cx="8534400" cy="792162"/>
          </a:xfrm>
        </p:spPr>
        <p:txBody>
          <a:bodyPr>
            <a:normAutofit/>
          </a:bodyPr>
          <a:lstStyle/>
          <a:p>
            <a:r>
              <a:rPr lang="en-US" sz="2400" dirty="0" smtClean="0">
                <a:solidFill>
                  <a:srgbClr val="800000"/>
                </a:solidFill>
                <a:latin typeface="Monotype Corsiva"/>
              </a:rPr>
              <a:t>Debra Belcher</a:t>
            </a:r>
            <a:br>
              <a:rPr lang="en-US" sz="2400" dirty="0" smtClean="0">
                <a:solidFill>
                  <a:srgbClr val="800000"/>
                </a:solidFill>
                <a:latin typeface="Monotype Corsiva"/>
              </a:rPr>
            </a:br>
            <a:r>
              <a:rPr lang="en-US" sz="1600" dirty="0" smtClean="0">
                <a:solidFill>
                  <a:srgbClr val="800000"/>
                </a:solidFill>
                <a:latin typeface="Monotype Corsiva"/>
              </a:rPr>
              <a:t>Sinclair Community College</a:t>
            </a:r>
            <a:endParaRPr lang="en-US" sz="1600" dirty="0">
              <a:solidFill>
                <a:srgbClr val="800000"/>
              </a:solidFill>
              <a:latin typeface="Monotype Corsiva"/>
            </a:endParaRPr>
          </a:p>
        </p:txBody>
      </p:sp>
      <p:sp>
        <p:nvSpPr>
          <p:cNvPr id="7" name="TextBox 6"/>
          <p:cNvSpPr txBox="1"/>
          <p:nvPr/>
        </p:nvSpPr>
        <p:spPr>
          <a:xfrm>
            <a:off x="1600200" y="4114800"/>
            <a:ext cx="6553200" cy="1938992"/>
          </a:xfrm>
          <a:prstGeom prst="rect">
            <a:avLst/>
          </a:prstGeom>
          <a:noFill/>
        </p:spPr>
        <p:txBody>
          <a:bodyPr wrap="square" rtlCol="0">
            <a:spAutoFit/>
          </a:bodyPr>
          <a:lstStyle/>
          <a:p>
            <a:r>
              <a:rPr lang="en-US" sz="2000" dirty="0" smtClean="0">
                <a:latin typeface="Perpetua"/>
                <a:cs typeface="Perpetua"/>
              </a:rPr>
              <a:t>Displaced factory workers, high school dropouts, middle-age housewives, single mothers—these are the faces of my students who inspire me. In my classroom, I am as often the student as the teacher. My students teach me about perseverance and resilience, inspire me to give my best. For all that my students have taught me, I am grateful.</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Mike </a:t>
            </a:r>
            <a:r>
              <a:rPr lang="en-US" sz="2667" b="0" dirty="0" err="1" smtClean="0">
                <a:solidFill>
                  <a:srgbClr val="800000"/>
                </a:solidFill>
                <a:latin typeface="Monotype Corsiva"/>
              </a:rPr>
              <a:t>Brigner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Sinclair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73162" y="678841"/>
            <a:ext cx="5586588"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62242" y="990600"/>
            <a:ext cx="4178792"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Pamela Chambers</a:t>
            </a:r>
            <a:br>
              <a:rPr lang="en-US" sz="2400" dirty="0" smtClean="0">
                <a:solidFill>
                  <a:srgbClr val="800000"/>
                </a:solidFill>
                <a:latin typeface="Monotype Corsiva"/>
              </a:rPr>
            </a:br>
            <a:r>
              <a:rPr lang="en-US" sz="1600" dirty="0" smtClean="0">
                <a:solidFill>
                  <a:srgbClr val="800000"/>
                </a:solidFill>
                <a:latin typeface="Monotype Corsiva"/>
              </a:rPr>
              <a:t>Sinclair Community College</a:t>
            </a:r>
            <a:endParaRPr lang="en-US" sz="1600" dirty="0">
              <a:solidFill>
                <a:srgbClr val="800000"/>
              </a:solidFill>
              <a:latin typeface="Monotype Corsiva"/>
            </a:endParaRPr>
          </a:p>
        </p:txBody>
      </p:sp>
      <p:sp>
        <p:nvSpPr>
          <p:cNvPr id="7" name="TextBox 6"/>
          <p:cNvSpPr txBox="1"/>
          <p:nvPr/>
        </p:nvSpPr>
        <p:spPr>
          <a:xfrm>
            <a:off x="1524000" y="4267200"/>
            <a:ext cx="6705600" cy="1323439"/>
          </a:xfrm>
          <a:prstGeom prst="rect">
            <a:avLst/>
          </a:prstGeom>
          <a:noFill/>
        </p:spPr>
        <p:txBody>
          <a:bodyPr wrap="square" rtlCol="0">
            <a:spAutoFit/>
          </a:bodyPr>
          <a:lstStyle/>
          <a:p>
            <a:r>
              <a:rPr lang="en-US" sz="2000" dirty="0" smtClean="0">
                <a:latin typeface="Perpetua"/>
                <a:cs typeface="Perpetua"/>
              </a:rPr>
              <a:t>It is my responsibility to display enthusiasm, leadership, and professionalism while providing diverse and alternative learning methodologies. This engenders a holistic learning environment that empowers students to turn dreams into achievable goals.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057400" y="990600"/>
            <a:ext cx="4914900" cy="3276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04800" y="274638"/>
            <a:ext cx="8534400" cy="792162"/>
          </a:xfrm>
        </p:spPr>
        <p:txBody>
          <a:bodyPr>
            <a:normAutofit/>
          </a:bodyPr>
          <a:lstStyle/>
          <a:p>
            <a:r>
              <a:rPr lang="en-US" sz="2400" dirty="0" smtClean="0">
                <a:solidFill>
                  <a:srgbClr val="800000"/>
                </a:solidFill>
                <a:latin typeface="Monotype Corsiva"/>
              </a:rPr>
              <a:t>Donna </a:t>
            </a:r>
            <a:r>
              <a:rPr lang="en-US" sz="2400" dirty="0" err="1" smtClean="0">
                <a:solidFill>
                  <a:srgbClr val="800000"/>
                </a:solidFill>
                <a:latin typeface="Monotype Corsiva"/>
              </a:rPr>
              <a:t>Hanshew</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Sinclair Community College</a:t>
            </a:r>
            <a:endParaRPr lang="en-US" sz="1600" dirty="0">
              <a:solidFill>
                <a:srgbClr val="800000"/>
              </a:solidFill>
              <a:latin typeface="Monotype Corsiva"/>
            </a:endParaRPr>
          </a:p>
        </p:txBody>
      </p:sp>
      <p:sp>
        <p:nvSpPr>
          <p:cNvPr id="7" name="TextBox 6"/>
          <p:cNvSpPr txBox="1"/>
          <p:nvPr/>
        </p:nvSpPr>
        <p:spPr>
          <a:xfrm>
            <a:off x="1600200" y="4419600"/>
            <a:ext cx="6553200" cy="1323439"/>
          </a:xfrm>
          <a:prstGeom prst="rect">
            <a:avLst/>
          </a:prstGeom>
          <a:noFill/>
        </p:spPr>
        <p:txBody>
          <a:bodyPr wrap="square" rtlCol="0">
            <a:spAutoFit/>
          </a:bodyPr>
          <a:lstStyle/>
          <a:p>
            <a:r>
              <a:rPr lang="en-US" sz="2000" dirty="0">
                <a:latin typeface="Perpetua"/>
                <a:cs typeface="Perpetua"/>
              </a:rPr>
              <a:t>It is my students who inspire and motivate me daily because they are so enthusiastic about flying, especially after their first flight. That experience is my reward! I have found that when you find a job you love, you'll never have to work a day in your life!</a:t>
            </a:r>
            <a:r>
              <a:rPr lang="en-US" sz="2000" dirty="0" smtClean="0">
                <a:latin typeface="Perpetua"/>
                <a:cs typeface="Perpetua"/>
              </a:rPr>
              <a:t>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09800" y="982193"/>
            <a:ext cx="4648200" cy="3087236"/>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Russell </a:t>
            </a:r>
            <a:r>
              <a:rPr lang="en-US" sz="2400" dirty="0" err="1" smtClean="0">
                <a:solidFill>
                  <a:srgbClr val="800000"/>
                </a:solidFill>
                <a:latin typeface="Monotype Corsiva"/>
              </a:rPr>
              <a:t>Marcks</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Sinclair Community College</a:t>
            </a:r>
            <a:endParaRPr lang="en-US" sz="1600" dirty="0">
              <a:solidFill>
                <a:srgbClr val="800000"/>
              </a:solidFill>
              <a:latin typeface="Monotype Corsiva"/>
            </a:endParaRPr>
          </a:p>
        </p:txBody>
      </p:sp>
      <p:sp>
        <p:nvSpPr>
          <p:cNvPr id="7" name="TextBox 6"/>
          <p:cNvSpPr txBox="1"/>
          <p:nvPr/>
        </p:nvSpPr>
        <p:spPr>
          <a:xfrm>
            <a:off x="1524000" y="4191000"/>
            <a:ext cx="6705600" cy="1323439"/>
          </a:xfrm>
          <a:prstGeom prst="rect">
            <a:avLst/>
          </a:prstGeom>
          <a:noFill/>
        </p:spPr>
        <p:txBody>
          <a:bodyPr wrap="square" rtlCol="0">
            <a:spAutoFit/>
          </a:bodyPr>
          <a:lstStyle/>
          <a:p>
            <a:r>
              <a:rPr lang="en-US" sz="2000" dirty="0" smtClean="0">
                <a:latin typeface="Perpetua"/>
                <a:cs typeface="Perpetua"/>
              </a:rPr>
              <a:t>To know I’ve had input preparing someone for an entry-level position on a viable career path and educating him or her in the methods and procedures to remain current is an absolute thrill. Getting paid for doing so is just a bonus. Oops, don’t tell my bosses I said that last part!</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133600" y="982194"/>
            <a:ext cx="4876800" cy="3239068"/>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Jessica Minor</a:t>
            </a:r>
            <a:br>
              <a:rPr lang="en-US" sz="2400" dirty="0" smtClean="0">
                <a:solidFill>
                  <a:srgbClr val="800000"/>
                </a:solidFill>
                <a:latin typeface="Monotype Corsiva"/>
              </a:rPr>
            </a:br>
            <a:r>
              <a:rPr lang="en-US" sz="1600" dirty="0" smtClean="0">
                <a:solidFill>
                  <a:srgbClr val="800000"/>
                </a:solidFill>
                <a:latin typeface="Monotype Corsiva"/>
              </a:rPr>
              <a:t>Sinclair Community College</a:t>
            </a:r>
            <a:endParaRPr lang="en-US" sz="1600" dirty="0">
              <a:solidFill>
                <a:srgbClr val="800000"/>
              </a:solidFill>
              <a:latin typeface="Monotype Corsiva"/>
            </a:endParaRPr>
          </a:p>
        </p:txBody>
      </p:sp>
      <p:sp>
        <p:nvSpPr>
          <p:cNvPr id="7" name="TextBox 6"/>
          <p:cNvSpPr txBox="1"/>
          <p:nvPr/>
        </p:nvSpPr>
        <p:spPr>
          <a:xfrm>
            <a:off x="1524000" y="4343400"/>
            <a:ext cx="6705600" cy="1323439"/>
          </a:xfrm>
          <a:prstGeom prst="rect">
            <a:avLst/>
          </a:prstGeom>
          <a:noFill/>
        </p:spPr>
        <p:txBody>
          <a:bodyPr wrap="square" rtlCol="0">
            <a:spAutoFit/>
          </a:bodyPr>
          <a:lstStyle/>
          <a:p>
            <a:r>
              <a:rPr lang="en-US" sz="2000" dirty="0" smtClean="0">
                <a:latin typeface="Perpetua"/>
                <a:cs typeface="Perpetua"/>
              </a:rPr>
              <a:t>I feel it’s necessary for students to serve the community, through service learning. Most students have the desire to learn, but its not until you say ‘go ahead, show me’ that they internalize their experiences.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John </a:t>
            </a:r>
            <a:r>
              <a:rPr lang="en-US" sz="2667" b="0" dirty="0" err="1" smtClean="0">
                <a:solidFill>
                  <a:srgbClr val="800000"/>
                </a:solidFill>
                <a:latin typeface="Monotype Corsiva"/>
              </a:rPr>
              <a:t>Parcell</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Sinclair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86658"/>
            <a:ext cx="6284912" cy="4174307"/>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Diane Johnson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Skagit Valley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1190014"/>
            <a:ext cx="6284912" cy="3167595"/>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Mark Freshwater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Snead State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378136" y="678841"/>
            <a:ext cx="2576639"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Susie Humphries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Snead State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78841"/>
            <a:ext cx="6284911"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27618" y="990599"/>
            <a:ext cx="4201782" cy="3151337"/>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Anna Gann</a:t>
            </a:r>
            <a:br>
              <a:rPr lang="en-US" sz="2400" dirty="0" smtClean="0">
                <a:solidFill>
                  <a:srgbClr val="800000"/>
                </a:solidFill>
                <a:latin typeface="Monotype Corsiva"/>
              </a:rPr>
            </a:br>
            <a:r>
              <a:rPr lang="en-US" sz="1600" dirty="0" smtClean="0">
                <a:solidFill>
                  <a:srgbClr val="800000"/>
                </a:solidFill>
                <a:latin typeface="Monotype Corsiva"/>
              </a:rPr>
              <a:t>Richland College</a:t>
            </a:r>
            <a:endParaRPr lang="en-US" sz="1600" dirty="0">
              <a:solidFill>
                <a:srgbClr val="800000"/>
              </a:solidFill>
              <a:latin typeface="Monotype Corsiva"/>
            </a:endParaRPr>
          </a:p>
        </p:txBody>
      </p:sp>
      <p:sp>
        <p:nvSpPr>
          <p:cNvPr id="7" name="TextBox 6"/>
          <p:cNvSpPr txBox="1"/>
          <p:nvPr/>
        </p:nvSpPr>
        <p:spPr>
          <a:xfrm>
            <a:off x="1524000" y="4038600"/>
            <a:ext cx="6705600" cy="1938992"/>
          </a:xfrm>
          <a:prstGeom prst="rect">
            <a:avLst/>
          </a:prstGeom>
          <a:noFill/>
        </p:spPr>
        <p:txBody>
          <a:bodyPr wrap="square" rtlCol="0">
            <a:spAutoFit/>
          </a:bodyPr>
          <a:lstStyle/>
          <a:p>
            <a:r>
              <a:rPr lang="en-US" sz="2000" dirty="0" smtClean="0">
                <a:latin typeface="Perpetua"/>
                <a:cs typeface="Perpetua"/>
              </a:rPr>
              <a:t>My students inspire me. Most of my students have immigrated to the United States for a better life, and their determination and perseverance are inspiring. I strive to be the best teacher I can be so that my students continue to build the tools they need to succeed in their future endeavors. I would advise others to meet students where they are, and point them in the direction of their potential.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Betty Peterson</a:t>
            </a:r>
            <a:br>
              <a:rPr lang="en-US" sz="2400" dirty="0" smtClean="0">
                <a:solidFill>
                  <a:srgbClr val="800000"/>
                </a:solidFill>
                <a:latin typeface="Monotype Corsiva"/>
              </a:rPr>
            </a:br>
            <a:r>
              <a:rPr lang="en-US" sz="1600" dirty="0" smtClean="0">
                <a:solidFill>
                  <a:srgbClr val="800000"/>
                </a:solidFill>
                <a:latin typeface="Monotype Corsiva"/>
              </a:rPr>
              <a:t>Somerset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lstStyle/>
          <a:p>
            <a:pPr>
              <a:buNone/>
            </a:pPr>
            <a:r>
              <a:rPr lang="en-US" dirty="0" smtClean="0">
                <a:latin typeface="Perpetua"/>
                <a:cs typeface="Perpetua"/>
              </a:rPr>
              <a:t>	</a:t>
            </a:r>
            <a:r>
              <a:rPr lang="en-US" sz="2400" dirty="0" smtClean="0">
                <a:latin typeface="Perpetua"/>
                <a:cs typeface="Perpetua"/>
              </a:rPr>
              <a:t>What inspires my teaching are those exciting moments when students come to realize that literature informs, enriches, and even changes our lives, and that there is an interconnectedness among all disciplines, all philosophies, and all humanity.</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David </a:t>
            </a:r>
            <a:r>
              <a:rPr lang="en-US" sz="2667" b="0" dirty="0" err="1" smtClean="0">
                <a:solidFill>
                  <a:srgbClr val="800000"/>
                </a:solidFill>
                <a:latin typeface="Monotype Corsiva"/>
              </a:rPr>
              <a:t>Cazalet</a:t>
            </a:r>
            <a:r>
              <a:rPr lang="en-US" sz="2667" b="0" dirty="0" smtClean="0">
                <a:solidFill>
                  <a:srgbClr val="800000"/>
                </a:solidFill>
                <a:latin typeface="Monotype Corsiva"/>
              </a:rPr>
              <a:t> Jr.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Somerset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73162" y="678841"/>
            <a:ext cx="5586588"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Deborah L. Gaskin-Richardson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Somerset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095228" y="678841"/>
            <a:ext cx="3142455"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Donna Hendricks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South Arkansas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35264" y="678841"/>
            <a:ext cx="6262384"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14600" y="990599"/>
            <a:ext cx="4191000" cy="3143251"/>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Holly Gilman</a:t>
            </a:r>
            <a:br>
              <a:rPr lang="en-US" sz="2400" dirty="0" smtClean="0">
                <a:solidFill>
                  <a:srgbClr val="800000"/>
                </a:solidFill>
                <a:latin typeface="Monotype Corsiva"/>
              </a:rPr>
            </a:br>
            <a:r>
              <a:rPr lang="en-US" sz="1600" dirty="0" smtClean="0">
                <a:solidFill>
                  <a:srgbClr val="800000"/>
                </a:solidFill>
                <a:latin typeface="Monotype Corsiva"/>
              </a:rPr>
              <a:t>South Seattle Community College</a:t>
            </a:r>
            <a:endParaRPr lang="en-US" sz="1600" dirty="0">
              <a:solidFill>
                <a:srgbClr val="800000"/>
              </a:solidFill>
              <a:latin typeface="Monotype Corsiva"/>
            </a:endParaRPr>
          </a:p>
        </p:txBody>
      </p:sp>
      <p:sp>
        <p:nvSpPr>
          <p:cNvPr id="7" name="TextBox 6"/>
          <p:cNvSpPr txBox="1"/>
          <p:nvPr/>
        </p:nvSpPr>
        <p:spPr>
          <a:xfrm>
            <a:off x="1524000" y="4343400"/>
            <a:ext cx="6705600" cy="1015663"/>
          </a:xfrm>
          <a:prstGeom prst="rect">
            <a:avLst/>
          </a:prstGeom>
          <a:noFill/>
        </p:spPr>
        <p:txBody>
          <a:bodyPr wrap="square" rtlCol="0">
            <a:spAutoFit/>
          </a:bodyPr>
          <a:lstStyle/>
          <a:p>
            <a:r>
              <a:rPr lang="en-US" sz="2000" dirty="0" smtClean="0">
                <a:latin typeface="Perpetua"/>
                <a:cs typeface="Perpetua"/>
              </a:rPr>
              <a:t>Two ideas motivate my work in the classroom—the stuff that goes on in college should get all of us thinking about what we think about and how we think about it; and I believe in serious fun.</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Brian Hughes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South Seattle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135033" y="678841"/>
            <a:ext cx="5062845"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Brad </a:t>
            </a:r>
            <a:r>
              <a:rPr lang="en-US" sz="2667" b="0" dirty="0" err="1" smtClean="0">
                <a:solidFill>
                  <a:srgbClr val="800000"/>
                </a:solidFill>
                <a:latin typeface="Monotype Corsiva"/>
              </a:rPr>
              <a:t>Altemeyer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South Texas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73162" y="678841"/>
            <a:ext cx="5586588"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38400" y="990600"/>
            <a:ext cx="4296125" cy="3222093"/>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David Lung</a:t>
            </a:r>
            <a:br>
              <a:rPr lang="en-US" sz="2400" dirty="0" smtClean="0">
                <a:solidFill>
                  <a:srgbClr val="800000"/>
                </a:solidFill>
                <a:latin typeface="Monotype Corsiva"/>
              </a:rPr>
            </a:br>
            <a:r>
              <a:rPr lang="en-US" sz="1600" dirty="0" smtClean="0">
                <a:solidFill>
                  <a:srgbClr val="800000"/>
                </a:solidFill>
                <a:latin typeface="Monotype Corsiva"/>
              </a:rPr>
              <a:t>South Texas College</a:t>
            </a:r>
            <a:endParaRPr lang="en-US" sz="1600" dirty="0">
              <a:solidFill>
                <a:srgbClr val="800000"/>
              </a:solidFill>
              <a:latin typeface="Monotype Corsiva"/>
            </a:endParaRPr>
          </a:p>
        </p:txBody>
      </p:sp>
      <p:sp>
        <p:nvSpPr>
          <p:cNvPr id="7" name="TextBox 6"/>
          <p:cNvSpPr txBox="1"/>
          <p:nvPr/>
        </p:nvSpPr>
        <p:spPr>
          <a:xfrm>
            <a:off x="1524000" y="4419600"/>
            <a:ext cx="6705600" cy="707886"/>
          </a:xfrm>
          <a:prstGeom prst="rect">
            <a:avLst/>
          </a:prstGeom>
          <a:noFill/>
        </p:spPr>
        <p:txBody>
          <a:bodyPr wrap="square" rtlCol="0">
            <a:spAutoFit/>
          </a:bodyPr>
          <a:lstStyle/>
          <a:p>
            <a:r>
              <a:rPr lang="en-US" sz="2000" dirty="0" smtClean="0">
                <a:latin typeface="Perpetua"/>
                <a:cs typeface="Perpetua"/>
              </a:rPr>
              <a:t>Love your students, and don't be afraid to tell them so. Students will always look for the easy way out. Make sure there isn't one.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Olga Rosales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South Texas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73162" y="678841"/>
            <a:ext cx="5586588"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Astor Simpson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Southeast Kentucky Community and Technical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73162" y="678841"/>
            <a:ext cx="5586588"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Matt Hinckley</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Richland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88495"/>
            <a:ext cx="6284912" cy="4170632"/>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38400" y="990600"/>
            <a:ext cx="4302634" cy="3226976"/>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err="1" smtClean="0">
                <a:solidFill>
                  <a:srgbClr val="800000"/>
                </a:solidFill>
                <a:latin typeface="Monotype Corsiva"/>
              </a:rPr>
              <a:t>Meridith</a:t>
            </a:r>
            <a:r>
              <a:rPr lang="en-US" sz="2400" dirty="0" smtClean="0">
                <a:solidFill>
                  <a:srgbClr val="800000"/>
                </a:solidFill>
                <a:latin typeface="Monotype Corsiva"/>
              </a:rPr>
              <a:t> </a:t>
            </a:r>
            <a:r>
              <a:rPr lang="en-US" sz="2400" dirty="0" err="1" smtClean="0">
                <a:solidFill>
                  <a:srgbClr val="800000"/>
                </a:solidFill>
                <a:latin typeface="Monotype Corsiva"/>
              </a:rPr>
              <a:t>Comeau</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Southern Maine Community College</a:t>
            </a:r>
            <a:endParaRPr lang="en-US" sz="1600" dirty="0">
              <a:solidFill>
                <a:srgbClr val="800000"/>
              </a:solidFill>
              <a:latin typeface="Monotype Corsiva"/>
            </a:endParaRPr>
          </a:p>
        </p:txBody>
      </p:sp>
      <p:sp>
        <p:nvSpPr>
          <p:cNvPr id="7" name="TextBox 6"/>
          <p:cNvSpPr txBox="1"/>
          <p:nvPr/>
        </p:nvSpPr>
        <p:spPr>
          <a:xfrm>
            <a:off x="1524000" y="4214181"/>
            <a:ext cx="6705600" cy="1631216"/>
          </a:xfrm>
          <a:prstGeom prst="rect">
            <a:avLst/>
          </a:prstGeom>
          <a:noFill/>
        </p:spPr>
        <p:txBody>
          <a:bodyPr wrap="square" rtlCol="0">
            <a:spAutoFit/>
          </a:bodyPr>
          <a:lstStyle/>
          <a:p>
            <a:r>
              <a:rPr lang="en-US" sz="2000" dirty="0" smtClean="0">
                <a:latin typeface="Perpetua"/>
                <a:cs typeface="Perpetua"/>
              </a:rPr>
              <a:t>Learning is like running a marathon. Teaching is all the support that the marathon runner gets before, after, and during the race. A teacher should encourage, support, make demands, provide resources, set goals, and more.  But the one thing a teacher can’t do is run the race for the learner.</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Mary Hart</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Southern Maine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078689" y="678841"/>
            <a:ext cx="3175534"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Gregory </a:t>
            </a:r>
            <a:r>
              <a:rPr lang="en-US" sz="2400" dirty="0" err="1" smtClean="0">
                <a:solidFill>
                  <a:srgbClr val="800000"/>
                </a:solidFill>
                <a:latin typeface="Monotype Corsiva"/>
              </a:rPr>
              <a:t>Hanscom</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Southern Maine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lstStyle/>
          <a:p>
            <a:pPr>
              <a:buNone/>
            </a:pPr>
            <a:r>
              <a:rPr lang="en-US" dirty="0" smtClean="0">
                <a:latin typeface="Perpetua"/>
                <a:cs typeface="Perpetua"/>
              </a:rPr>
              <a:t>	</a:t>
            </a:r>
            <a:r>
              <a:rPr lang="en-US" sz="2400" dirty="0" smtClean="0">
                <a:latin typeface="Perpetua"/>
                <a:cs typeface="Perpetua"/>
              </a:rPr>
              <a:t>The state of Maine, a newcomer to community colleges, implemented its system in 2003. The promise of greater access to higher education is happening before our eyes. To be 'on deck' as a fundamental social transformation occurs, one that gives people greater hope and opportunity, is a challenging, rewarding, and exciting opportunity.</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605107" y="971317"/>
            <a:ext cx="3886510" cy="2914883"/>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Terri </a:t>
            </a:r>
            <a:r>
              <a:rPr lang="en-US" sz="2400" dirty="0" err="1" smtClean="0">
                <a:solidFill>
                  <a:srgbClr val="800000"/>
                </a:solidFill>
                <a:latin typeface="Monotype Corsiva"/>
              </a:rPr>
              <a:t>Petnov</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Southern Maine Community College</a:t>
            </a:r>
            <a:endParaRPr lang="en-US" sz="1600" dirty="0">
              <a:solidFill>
                <a:srgbClr val="800000"/>
              </a:solidFill>
              <a:latin typeface="Monotype Corsiva"/>
            </a:endParaRPr>
          </a:p>
        </p:txBody>
      </p:sp>
      <p:sp>
        <p:nvSpPr>
          <p:cNvPr id="7" name="TextBox 6"/>
          <p:cNvSpPr txBox="1"/>
          <p:nvPr/>
        </p:nvSpPr>
        <p:spPr>
          <a:xfrm>
            <a:off x="1524000" y="3810000"/>
            <a:ext cx="6705600" cy="2246769"/>
          </a:xfrm>
          <a:prstGeom prst="rect">
            <a:avLst/>
          </a:prstGeom>
          <a:noFill/>
        </p:spPr>
        <p:txBody>
          <a:bodyPr wrap="square" rtlCol="0">
            <a:spAutoFit/>
          </a:bodyPr>
          <a:lstStyle/>
          <a:p>
            <a:r>
              <a:rPr lang="en-US" sz="2000" dirty="0" smtClean="0">
                <a:latin typeface="Perpetua"/>
                <a:cs typeface="Perpetua"/>
              </a:rPr>
              <a:t>To children, the moon's sole purpose is a source of companionship and reassurance that the world revolves around them. Piaget would say this egocentric view illustrates the power of logical thinking that children use to make sense of the world. As an educator, I search for examples to show students the relationship between theoretical concepts and the daily actions of young children. I seek to do this with passion, engagement, and creativity.</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88352" y="990600"/>
            <a:ext cx="4446174" cy="333463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err="1" smtClean="0">
                <a:solidFill>
                  <a:srgbClr val="800000"/>
                </a:solidFill>
                <a:latin typeface="Monotype Corsiva"/>
              </a:rPr>
              <a:t>Devonye</a:t>
            </a:r>
            <a:r>
              <a:rPr lang="en-US" sz="2400" dirty="0" smtClean="0">
                <a:solidFill>
                  <a:srgbClr val="800000"/>
                </a:solidFill>
                <a:latin typeface="Monotype Corsiva"/>
              </a:rPr>
              <a:t> Brown</a:t>
            </a:r>
            <a:br>
              <a:rPr lang="en-US" sz="2400" dirty="0" smtClean="0">
                <a:solidFill>
                  <a:srgbClr val="800000"/>
                </a:solidFill>
                <a:latin typeface="Monotype Corsiva"/>
              </a:rPr>
            </a:br>
            <a:r>
              <a:rPr lang="en-US" sz="1600" dirty="0" smtClean="0">
                <a:solidFill>
                  <a:srgbClr val="800000"/>
                </a:solidFill>
                <a:latin typeface="Monotype Corsiva"/>
              </a:rPr>
              <a:t>Southern University at Shreveport</a:t>
            </a:r>
            <a:endParaRPr lang="en-US" sz="1600" dirty="0">
              <a:solidFill>
                <a:srgbClr val="800000"/>
              </a:solidFill>
              <a:latin typeface="Monotype Corsiva"/>
            </a:endParaRPr>
          </a:p>
        </p:txBody>
      </p:sp>
      <p:sp>
        <p:nvSpPr>
          <p:cNvPr id="7" name="TextBox 6"/>
          <p:cNvSpPr txBox="1"/>
          <p:nvPr/>
        </p:nvSpPr>
        <p:spPr>
          <a:xfrm>
            <a:off x="1524000" y="4495800"/>
            <a:ext cx="6705600" cy="1015663"/>
          </a:xfrm>
          <a:prstGeom prst="rect">
            <a:avLst/>
          </a:prstGeom>
          <a:noFill/>
        </p:spPr>
        <p:txBody>
          <a:bodyPr wrap="square" rtlCol="0">
            <a:spAutoFit/>
          </a:bodyPr>
          <a:lstStyle/>
          <a:p>
            <a:r>
              <a:rPr lang="en-US" sz="2000" dirty="0" smtClean="0">
                <a:latin typeface="Perpetua"/>
                <a:cs typeface="Perpetua"/>
              </a:rPr>
              <a:t>Learning is neither confined to four walls nor hallowed halls. My key strategy is to use creativity to develop teachable moments outside of the classroom.</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Wanda Lewis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Southern University at Shreveport</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87756"/>
            <a:ext cx="6284912" cy="417211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22495" y="990600"/>
            <a:ext cx="4780250" cy="3196792"/>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Laura Brown</a:t>
            </a:r>
            <a:br>
              <a:rPr lang="en-US" sz="2400" dirty="0" smtClean="0">
                <a:solidFill>
                  <a:srgbClr val="800000"/>
                </a:solidFill>
                <a:latin typeface="Monotype Corsiva"/>
              </a:rPr>
            </a:br>
            <a:r>
              <a:rPr lang="en-US" sz="1600" dirty="0" smtClean="0">
                <a:solidFill>
                  <a:srgbClr val="800000"/>
                </a:solidFill>
                <a:latin typeface="Monotype Corsiva"/>
              </a:rPr>
              <a:t>Southwest Virginia Community College</a:t>
            </a:r>
            <a:endParaRPr lang="en-US" sz="1600" dirty="0">
              <a:solidFill>
                <a:srgbClr val="800000"/>
              </a:solidFill>
              <a:latin typeface="Monotype Corsiva"/>
            </a:endParaRPr>
          </a:p>
        </p:txBody>
      </p:sp>
      <p:sp>
        <p:nvSpPr>
          <p:cNvPr id="7" name="TextBox 6"/>
          <p:cNvSpPr txBox="1"/>
          <p:nvPr/>
        </p:nvSpPr>
        <p:spPr>
          <a:xfrm>
            <a:off x="1524000" y="4267200"/>
            <a:ext cx="6705600" cy="1631216"/>
          </a:xfrm>
          <a:prstGeom prst="rect">
            <a:avLst/>
          </a:prstGeom>
          <a:noFill/>
        </p:spPr>
        <p:txBody>
          <a:bodyPr wrap="square" rtlCol="0">
            <a:spAutoFit/>
          </a:bodyPr>
          <a:lstStyle/>
          <a:p>
            <a:r>
              <a:rPr lang="en-US" sz="2000" dirty="0" smtClean="0">
                <a:latin typeface="Perpetua"/>
                <a:cs typeface="Perpetua"/>
              </a:rPr>
              <a:t>The look of appreciation in their eyes when I have imparted some information, which has made the college experience less intimidating, is what inspires me to counsel and teach. They now have a hope that completing a degree is an achievable goal; their future is going to be brighter.</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Sherri Dawson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Southwest Virginia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33790" y="678841"/>
            <a:ext cx="6265332"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James Dye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Southwest Virginia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33790" y="678841"/>
            <a:ext cx="6265332"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86000" y="990600"/>
            <a:ext cx="4724400" cy="3159441"/>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Amanda Ellis</a:t>
            </a:r>
            <a:br>
              <a:rPr lang="en-US" sz="2400" dirty="0" smtClean="0">
                <a:solidFill>
                  <a:srgbClr val="800000"/>
                </a:solidFill>
                <a:latin typeface="Monotype Corsiva"/>
              </a:rPr>
            </a:br>
            <a:r>
              <a:rPr lang="en-US" sz="1600" dirty="0" smtClean="0">
                <a:solidFill>
                  <a:srgbClr val="800000"/>
                </a:solidFill>
                <a:latin typeface="Monotype Corsiva"/>
              </a:rPr>
              <a:t>Southwest Virginia Community College</a:t>
            </a:r>
            <a:endParaRPr lang="en-US" sz="1600" dirty="0">
              <a:solidFill>
                <a:srgbClr val="800000"/>
              </a:solidFill>
              <a:latin typeface="Monotype Corsiva"/>
            </a:endParaRPr>
          </a:p>
        </p:txBody>
      </p:sp>
      <p:sp>
        <p:nvSpPr>
          <p:cNvPr id="7" name="TextBox 6"/>
          <p:cNvSpPr txBox="1"/>
          <p:nvPr/>
        </p:nvSpPr>
        <p:spPr>
          <a:xfrm>
            <a:off x="1524000" y="4394537"/>
            <a:ext cx="6705600" cy="1015663"/>
          </a:xfrm>
          <a:prstGeom prst="rect">
            <a:avLst/>
          </a:prstGeom>
          <a:noFill/>
        </p:spPr>
        <p:txBody>
          <a:bodyPr wrap="square" rtlCol="0">
            <a:spAutoFit/>
          </a:bodyPr>
          <a:lstStyle/>
          <a:p>
            <a:r>
              <a:rPr lang="en-US" sz="2000" dirty="0" smtClean="0">
                <a:latin typeface="Perpetua"/>
                <a:cs typeface="Perpetua"/>
              </a:rPr>
              <a:t>I feel blessed to have a job that I am passionate about. Investing in students is one of the best investments one can make in today’s market—you are guaranteed a yield.</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124200" y="990600"/>
            <a:ext cx="2894881" cy="2933595"/>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Sheryl Barton</a:t>
            </a:r>
            <a:br>
              <a:rPr lang="en-US" sz="2400" dirty="0" smtClean="0">
                <a:solidFill>
                  <a:srgbClr val="800000"/>
                </a:solidFill>
                <a:latin typeface="Monotype Corsiva"/>
              </a:rPr>
            </a:br>
            <a:r>
              <a:rPr lang="en-US" sz="1600" dirty="0" err="1" smtClean="0">
                <a:solidFill>
                  <a:srgbClr val="800000"/>
                </a:solidFill>
                <a:latin typeface="Monotype Corsiva"/>
              </a:rPr>
              <a:t>Riverland</a:t>
            </a:r>
            <a:r>
              <a:rPr lang="en-US" sz="1600" dirty="0" smtClean="0">
                <a:solidFill>
                  <a:srgbClr val="800000"/>
                </a:solidFill>
                <a:latin typeface="Monotype Corsiva"/>
              </a:rPr>
              <a:t> Community College</a:t>
            </a:r>
            <a:endParaRPr lang="en-US" sz="1600" dirty="0">
              <a:solidFill>
                <a:srgbClr val="800000"/>
              </a:solidFill>
              <a:latin typeface="Monotype Corsiva"/>
            </a:endParaRPr>
          </a:p>
        </p:txBody>
      </p:sp>
      <p:sp>
        <p:nvSpPr>
          <p:cNvPr id="7" name="TextBox 6"/>
          <p:cNvSpPr txBox="1"/>
          <p:nvPr/>
        </p:nvSpPr>
        <p:spPr>
          <a:xfrm>
            <a:off x="1524000" y="4114800"/>
            <a:ext cx="6705600" cy="1631216"/>
          </a:xfrm>
          <a:prstGeom prst="rect">
            <a:avLst/>
          </a:prstGeom>
          <a:noFill/>
        </p:spPr>
        <p:txBody>
          <a:bodyPr wrap="square" rtlCol="0">
            <a:spAutoFit/>
          </a:bodyPr>
          <a:lstStyle/>
          <a:p>
            <a:r>
              <a:rPr lang="en-US" sz="2000" dirty="0" smtClean="0">
                <a:latin typeface="Perpetua"/>
                <a:cs typeface="Perpetua"/>
              </a:rPr>
              <a:t>I help students achieve personal growth and a successful future. I am committed to maintaining an active teaching and learning environment while modeling excellence, including a strong work ethic, passion for one’s discipline, and a desire to see others achieve their educational and career goals.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08391" y="990600"/>
            <a:ext cx="4686495" cy="313409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Brian Hale</a:t>
            </a:r>
            <a:br>
              <a:rPr lang="en-US" sz="2400" dirty="0" smtClean="0">
                <a:solidFill>
                  <a:srgbClr val="800000"/>
                </a:solidFill>
                <a:latin typeface="Monotype Corsiva"/>
              </a:rPr>
            </a:br>
            <a:r>
              <a:rPr lang="en-US" sz="1600" dirty="0" smtClean="0">
                <a:solidFill>
                  <a:srgbClr val="800000"/>
                </a:solidFill>
                <a:latin typeface="Monotype Corsiva"/>
              </a:rPr>
              <a:t>Southwest Virginia Community College</a:t>
            </a:r>
            <a:endParaRPr lang="en-US" sz="1600" dirty="0">
              <a:solidFill>
                <a:srgbClr val="800000"/>
              </a:solidFill>
              <a:latin typeface="Monotype Corsiva"/>
            </a:endParaRPr>
          </a:p>
        </p:txBody>
      </p:sp>
      <p:sp>
        <p:nvSpPr>
          <p:cNvPr id="7" name="TextBox 6"/>
          <p:cNvSpPr txBox="1"/>
          <p:nvPr/>
        </p:nvSpPr>
        <p:spPr>
          <a:xfrm>
            <a:off x="1524000" y="4343400"/>
            <a:ext cx="6705600" cy="1323439"/>
          </a:xfrm>
          <a:prstGeom prst="rect">
            <a:avLst/>
          </a:prstGeom>
          <a:noFill/>
        </p:spPr>
        <p:txBody>
          <a:bodyPr wrap="square" rtlCol="0">
            <a:spAutoFit/>
          </a:bodyPr>
          <a:lstStyle/>
          <a:p>
            <a:r>
              <a:rPr lang="en-US" sz="2000" dirty="0" smtClean="0">
                <a:latin typeface="Perpetua"/>
                <a:cs typeface="Perpetua"/>
              </a:rPr>
              <a:t>I love the moment when a student’s unawareness or frustration is replaced with understanding. You have the power to change someone’s life for the good or bad, and neither you nor your student may realize it until much later.</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169959" y="990600"/>
            <a:ext cx="4785644" cy="32004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Warren Harris</a:t>
            </a:r>
            <a:br>
              <a:rPr lang="en-US" sz="2400" dirty="0" smtClean="0">
                <a:solidFill>
                  <a:srgbClr val="800000"/>
                </a:solidFill>
                <a:latin typeface="Monotype Corsiva"/>
              </a:rPr>
            </a:br>
            <a:r>
              <a:rPr lang="en-US" sz="1600" dirty="0" smtClean="0">
                <a:solidFill>
                  <a:srgbClr val="800000"/>
                </a:solidFill>
                <a:latin typeface="Monotype Corsiva"/>
              </a:rPr>
              <a:t>Southwest Virginia Community College</a:t>
            </a:r>
            <a:endParaRPr lang="en-US" sz="1600" dirty="0">
              <a:solidFill>
                <a:srgbClr val="800000"/>
              </a:solidFill>
              <a:latin typeface="Monotype Corsiva"/>
            </a:endParaRPr>
          </a:p>
        </p:txBody>
      </p:sp>
      <p:sp>
        <p:nvSpPr>
          <p:cNvPr id="7" name="TextBox 6"/>
          <p:cNvSpPr txBox="1"/>
          <p:nvPr/>
        </p:nvSpPr>
        <p:spPr>
          <a:xfrm>
            <a:off x="1524000" y="4343400"/>
            <a:ext cx="6705600" cy="1323439"/>
          </a:xfrm>
          <a:prstGeom prst="rect">
            <a:avLst/>
          </a:prstGeom>
          <a:noFill/>
        </p:spPr>
        <p:txBody>
          <a:bodyPr wrap="square" rtlCol="0">
            <a:spAutoFit/>
          </a:bodyPr>
          <a:lstStyle/>
          <a:p>
            <a:r>
              <a:rPr lang="en-US" sz="2000" dirty="0" smtClean="0">
                <a:latin typeface="Perpetua"/>
                <a:cs typeface="Perpetua"/>
              </a:rPr>
              <a:t>I have good class days and bad ones. The good days usually occur when I have a clear goal but do not attempt to accomplish too much, allowing me to model for the students a cheerful and relaxed approach to the material at hand.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93088" y="990600"/>
            <a:ext cx="4564912" cy="3124112"/>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err="1" smtClean="0">
                <a:solidFill>
                  <a:srgbClr val="800000"/>
                </a:solidFill>
                <a:latin typeface="Monotype Corsiva"/>
              </a:rPr>
              <a:t>Lanna</a:t>
            </a:r>
            <a:r>
              <a:rPr lang="en-US" sz="2400" dirty="0" smtClean="0">
                <a:solidFill>
                  <a:srgbClr val="800000"/>
                </a:solidFill>
                <a:latin typeface="Monotype Corsiva"/>
              </a:rPr>
              <a:t> </a:t>
            </a:r>
            <a:r>
              <a:rPr lang="en-US" sz="2400" dirty="0" err="1" smtClean="0">
                <a:solidFill>
                  <a:srgbClr val="800000"/>
                </a:solidFill>
                <a:latin typeface="Monotype Corsiva"/>
              </a:rPr>
              <a:t>Lumpkins</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Southwest Virginia Community College</a:t>
            </a:r>
            <a:endParaRPr lang="en-US" sz="1600" dirty="0">
              <a:solidFill>
                <a:srgbClr val="800000"/>
              </a:solidFill>
              <a:latin typeface="Monotype Corsiva"/>
            </a:endParaRPr>
          </a:p>
        </p:txBody>
      </p:sp>
      <p:sp>
        <p:nvSpPr>
          <p:cNvPr id="7" name="TextBox 6"/>
          <p:cNvSpPr txBox="1"/>
          <p:nvPr/>
        </p:nvSpPr>
        <p:spPr>
          <a:xfrm>
            <a:off x="1524000" y="4419600"/>
            <a:ext cx="6705600" cy="1015663"/>
          </a:xfrm>
          <a:prstGeom prst="rect">
            <a:avLst/>
          </a:prstGeom>
          <a:noFill/>
        </p:spPr>
        <p:txBody>
          <a:bodyPr wrap="square" rtlCol="0">
            <a:spAutoFit/>
          </a:bodyPr>
          <a:lstStyle/>
          <a:p>
            <a:r>
              <a:rPr lang="en-US" sz="2000" dirty="0" smtClean="0">
                <a:latin typeface="Perpetua"/>
                <a:cs typeface="Perpetua"/>
              </a:rPr>
              <a:t>Imagination is the preview of life's coming attractions. I encourage students to mentally create the picture of their ambitions and set the ride in motion. There is no time like the present.</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173537" y="990599"/>
            <a:ext cx="4684463" cy="3132735"/>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Terry Morris</a:t>
            </a:r>
            <a:br>
              <a:rPr lang="en-US" sz="2400" dirty="0" smtClean="0">
                <a:solidFill>
                  <a:srgbClr val="800000"/>
                </a:solidFill>
                <a:latin typeface="Monotype Corsiva"/>
              </a:rPr>
            </a:br>
            <a:r>
              <a:rPr lang="en-US" sz="1600" dirty="0" smtClean="0">
                <a:solidFill>
                  <a:srgbClr val="800000"/>
                </a:solidFill>
                <a:latin typeface="Monotype Corsiva"/>
              </a:rPr>
              <a:t>Southwest Virginia Community College</a:t>
            </a:r>
            <a:endParaRPr lang="en-US" sz="1600" dirty="0">
              <a:solidFill>
                <a:srgbClr val="800000"/>
              </a:solidFill>
              <a:latin typeface="Monotype Corsiva"/>
            </a:endParaRPr>
          </a:p>
        </p:txBody>
      </p:sp>
      <p:sp>
        <p:nvSpPr>
          <p:cNvPr id="7" name="TextBox 6"/>
          <p:cNvSpPr txBox="1"/>
          <p:nvPr/>
        </p:nvSpPr>
        <p:spPr>
          <a:xfrm>
            <a:off x="1524000" y="4267200"/>
            <a:ext cx="6705600" cy="1323439"/>
          </a:xfrm>
          <a:prstGeom prst="rect">
            <a:avLst/>
          </a:prstGeom>
          <a:noFill/>
        </p:spPr>
        <p:txBody>
          <a:bodyPr wrap="square" rtlCol="0">
            <a:spAutoFit/>
          </a:bodyPr>
          <a:lstStyle/>
          <a:p>
            <a:r>
              <a:rPr lang="en-US" sz="2000" dirty="0" smtClean="0">
                <a:latin typeface="Perpetua"/>
                <a:cs typeface="Perpetua"/>
              </a:rPr>
              <a:t>I love and enjoy my work because I have the opportunity to talk about my favorite subject—chemistry. I achieve success because I relate chemistry to the real world of the student with examples that stimulate the student's thinking.</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Sandra Corona</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Southwestern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96795" y="678841"/>
            <a:ext cx="6139322"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584063" y="990600"/>
            <a:ext cx="1981581" cy="298460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Callie Daniels</a:t>
            </a:r>
            <a:br>
              <a:rPr lang="en-US" sz="2400" dirty="0" smtClean="0">
                <a:solidFill>
                  <a:srgbClr val="800000"/>
                </a:solidFill>
                <a:latin typeface="Monotype Corsiva"/>
              </a:rPr>
            </a:br>
            <a:r>
              <a:rPr lang="en-US" sz="1600" dirty="0" smtClean="0">
                <a:solidFill>
                  <a:srgbClr val="800000"/>
                </a:solidFill>
                <a:latin typeface="Monotype Corsiva"/>
              </a:rPr>
              <a:t>St. Charles Community College</a:t>
            </a:r>
            <a:endParaRPr lang="en-US" sz="1600" dirty="0">
              <a:solidFill>
                <a:srgbClr val="800000"/>
              </a:solidFill>
              <a:latin typeface="Monotype Corsiva"/>
            </a:endParaRPr>
          </a:p>
        </p:txBody>
      </p:sp>
      <p:sp>
        <p:nvSpPr>
          <p:cNvPr id="7" name="TextBox 6"/>
          <p:cNvSpPr txBox="1"/>
          <p:nvPr/>
        </p:nvSpPr>
        <p:spPr>
          <a:xfrm>
            <a:off x="1524000" y="3975204"/>
            <a:ext cx="6705600" cy="1938992"/>
          </a:xfrm>
          <a:prstGeom prst="rect">
            <a:avLst/>
          </a:prstGeom>
          <a:noFill/>
        </p:spPr>
        <p:txBody>
          <a:bodyPr wrap="square" rtlCol="0">
            <a:spAutoFit/>
          </a:bodyPr>
          <a:lstStyle/>
          <a:p>
            <a:r>
              <a:rPr lang="en-US" sz="2000" dirty="0" smtClean="0">
                <a:latin typeface="Perpetua"/>
                <a:cs typeface="Perpetua"/>
              </a:rPr>
              <a:t>Having the opportunity to learn and improve each semester, right along with my students, inspires me the most. My strategy for success is to live intelligently in all aspects of life. Feed the mind, body, and spirit; and remember to have some fun and laugh each day. My best words of wisdom: Do the right thing for every student, every time. It's that simple.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74961" y="990600"/>
            <a:ext cx="4306839" cy="323013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609600" y="278246"/>
            <a:ext cx="8001000" cy="792162"/>
          </a:xfrm>
        </p:spPr>
        <p:txBody>
          <a:bodyPr>
            <a:normAutofit/>
          </a:bodyPr>
          <a:lstStyle/>
          <a:p>
            <a:r>
              <a:rPr lang="en-US" sz="2400" dirty="0" smtClean="0">
                <a:solidFill>
                  <a:srgbClr val="800000"/>
                </a:solidFill>
                <a:latin typeface="Monotype Corsiva"/>
              </a:rPr>
              <a:t>Russell Murray</a:t>
            </a:r>
            <a:br>
              <a:rPr lang="en-US" sz="2400" dirty="0" smtClean="0">
                <a:solidFill>
                  <a:srgbClr val="800000"/>
                </a:solidFill>
                <a:latin typeface="Monotype Corsiva"/>
              </a:rPr>
            </a:br>
            <a:r>
              <a:rPr lang="en-US" sz="1600" dirty="0" smtClean="0">
                <a:solidFill>
                  <a:srgbClr val="800000"/>
                </a:solidFill>
                <a:latin typeface="Monotype Corsiva"/>
              </a:rPr>
              <a:t>St. Louis Community College - Meramec</a:t>
            </a:r>
            <a:endParaRPr lang="en-US" sz="1600" dirty="0">
              <a:solidFill>
                <a:srgbClr val="800000"/>
              </a:solidFill>
              <a:latin typeface="Monotype Corsiva"/>
            </a:endParaRPr>
          </a:p>
        </p:txBody>
      </p:sp>
      <p:sp>
        <p:nvSpPr>
          <p:cNvPr id="7" name="TextBox 6"/>
          <p:cNvSpPr txBox="1"/>
          <p:nvPr/>
        </p:nvSpPr>
        <p:spPr>
          <a:xfrm>
            <a:off x="1447800" y="4546937"/>
            <a:ext cx="6705600" cy="1015663"/>
          </a:xfrm>
          <a:prstGeom prst="rect">
            <a:avLst/>
          </a:prstGeom>
          <a:noFill/>
        </p:spPr>
        <p:txBody>
          <a:bodyPr wrap="square" rtlCol="0">
            <a:spAutoFit/>
          </a:bodyPr>
          <a:lstStyle/>
          <a:p>
            <a:r>
              <a:rPr lang="en-US" sz="2000" dirty="0" smtClean="0">
                <a:latin typeface="Perpetua"/>
                <a:cs typeface="Perpetua"/>
              </a:rPr>
              <a:t>What excites me in teaching is when the level of understanding of the student is at the point where they are using math to analyze real-world data.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286000" y="990600"/>
            <a:ext cx="4572000" cy="30480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381000" y="278246"/>
            <a:ext cx="8382000" cy="792162"/>
          </a:xfrm>
        </p:spPr>
        <p:txBody>
          <a:bodyPr>
            <a:normAutofit/>
          </a:bodyPr>
          <a:lstStyle/>
          <a:p>
            <a:r>
              <a:rPr lang="en-US" sz="2400" dirty="0" smtClean="0">
                <a:solidFill>
                  <a:srgbClr val="800000"/>
                </a:solidFill>
                <a:latin typeface="Monotype Corsiva"/>
              </a:rPr>
              <a:t>Jody Martin de </a:t>
            </a:r>
            <a:r>
              <a:rPr lang="en-US" sz="2400" dirty="0" err="1" smtClean="0">
                <a:solidFill>
                  <a:srgbClr val="800000"/>
                </a:solidFill>
                <a:latin typeface="Monotype Corsiva"/>
              </a:rPr>
              <a:t>Camilo</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St. Louis Community College - Meramec</a:t>
            </a:r>
            <a:endParaRPr lang="en-US" sz="1600" dirty="0">
              <a:solidFill>
                <a:srgbClr val="800000"/>
              </a:solidFill>
              <a:latin typeface="Monotype Corsiva"/>
            </a:endParaRPr>
          </a:p>
        </p:txBody>
      </p:sp>
      <p:sp>
        <p:nvSpPr>
          <p:cNvPr id="7" name="TextBox 6"/>
          <p:cNvSpPr txBox="1"/>
          <p:nvPr/>
        </p:nvSpPr>
        <p:spPr>
          <a:xfrm>
            <a:off x="1524000" y="4267200"/>
            <a:ext cx="6705600" cy="1323439"/>
          </a:xfrm>
          <a:prstGeom prst="rect">
            <a:avLst/>
          </a:prstGeom>
          <a:noFill/>
        </p:spPr>
        <p:txBody>
          <a:bodyPr wrap="square" rtlCol="0">
            <a:spAutoFit/>
          </a:bodyPr>
          <a:lstStyle/>
          <a:p>
            <a:r>
              <a:rPr lang="en-US" sz="2000" dirty="0" smtClean="0">
                <a:latin typeface="Perpetua"/>
                <a:cs typeface="Perpetua"/>
              </a:rPr>
              <a:t>Passion for teaching is expressed from the simple description of the color of the oceans to the complexity of rainforest, biodiversity to fetal development. Inspiration comes from understanding, laughter, and interactions with students.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Scott </a:t>
            </a:r>
            <a:r>
              <a:rPr lang="en-US" sz="2667" b="0" dirty="0" err="1" smtClean="0">
                <a:solidFill>
                  <a:srgbClr val="800000"/>
                </a:solidFill>
                <a:latin typeface="Monotype Corsiva"/>
              </a:rPr>
              <a:t>Barlowe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Stanly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73162" y="678841"/>
            <a:ext cx="5586588"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Anthony </a:t>
            </a:r>
            <a:r>
              <a:rPr lang="en-US" sz="2667" b="0" dirty="0" err="1" smtClean="0">
                <a:solidFill>
                  <a:srgbClr val="800000"/>
                </a:solidFill>
                <a:latin typeface="Monotype Corsiva"/>
              </a:rPr>
              <a:t>Balzano</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Sussex County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261519" y="678841"/>
            <a:ext cx="2809874" cy="418994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Suzette </a:t>
            </a:r>
            <a:r>
              <a:rPr lang="en-US" sz="2667" b="0" dirty="0" err="1" smtClean="0">
                <a:solidFill>
                  <a:srgbClr val="800000"/>
                </a:solidFill>
                <a:latin typeface="Monotype Corsiva"/>
              </a:rPr>
              <a:t>Overby</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err="1" smtClean="0">
                <a:solidFill>
                  <a:srgbClr val="800000"/>
                </a:solidFill>
                <a:latin typeface="Monotype Corsiva"/>
              </a:rPr>
              <a:t>Riverland</a:t>
            </a:r>
            <a:r>
              <a:rPr lang="en-US" sz="1778" b="0" dirty="0" smtClean="0">
                <a:solidFill>
                  <a:srgbClr val="800000"/>
                </a:solidFill>
                <a:latin typeface="Monotype Corsiva"/>
              </a:rPr>
              <a:t>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684413"/>
            <a:ext cx="6284912" cy="4178797"/>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2601</TotalTime>
  <Words>3887</Words>
  <Application>Microsoft Macintosh PowerPoint</Application>
  <PresentationFormat>On-screen Show (4:3)</PresentationFormat>
  <Paragraphs>242</Paragraphs>
  <Slides>89</Slides>
  <Notes>0</Notes>
  <HiddenSlides>0</HiddenSlides>
  <MMClips>0</MMClips>
  <ScaleCrop>false</ScaleCrop>
  <HeadingPairs>
    <vt:vector size="4" baseType="variant">
      <vt:variant>
        <vt:lpstr>Design Template</vt:lpstr>
      </vt:variant>
      <vt:variant>
        <vt:i4>1</vt:i4>
      </vt:variant>
      <vt:variant>
        <vt:lpstr>Slide Titles</vt:lpstr>
      </vt:variant>
      <vt:variant>
        <vt:i4>89</vt:i4>
      </vt:variant>
    </vt:vector>
  </HeadingPairs>
  <TitlesOfParts>
    <vt:vector size="90" baseType="lpstr">
      <vt:lpstr>Office Theme</vt:lpstr>
      <vt:lpstr>Patricia Parker Rappahannock Community College</vt:lpstr>
      <vt:lpstr>David Atencio Reedley College</vt:lpstr>
      <vt:lpstr>Linda Carvalho Cooley Reedley College</vt:lpstr>
      <vt:lpstr>David Clark Reedley College</vt:lpstr>
      <vt:lpstr>Steven Jones Reedley College</vt:lpstr>
      <vt:lpstr>Anna Gann Richland College</vt:lpstr>
      <vt:lpstr>Matt Hinckley Richland College</vt:lpstr>
      <vt:lpstr>Sheryl Barton Riverland Community College</vt:lpstr>
      <vt:lpstr>Suzette Overby Riverland Community College</vt:lpstr>
      <vt:lpstr>Don Baldus Rochester Community and Technical College</vt:lpstr>
      <vt:lpstr>Adjoa Ahedor Rose State Community College</vt:lpstr>
      <vt:lpstr>Sally Boyster Rose State College</vt:lpstr>
      <vt:lpstr>Stacie Mayes Rose State College</vt:lpstr>
      <vt:lpstr>Suzanne Thomas Rose State College</vt:lpstr>
      <vt:lpstr>John Wood Rose State College</vt:lpstr>
      <vt:lpstr>Marcia James Sacramento City College</vt:lpstr>
      <vt:lpstr>Marie Larson Sacramento City College</vt:lpstr>
      <vt:lpstr>Lisa Gunderson Sacramento City College</vt:lpstr>
      <vt:lpstr>Alexander Adan Sacramento City College</vt:lpstr>
      <vt:lpstr>Mary Ann Robinson Sacramento City College Library</vt:lpstr>
      <vt:lpstr>Maura Cavanagh Dick Salem Community College</vt:lpstr>
      <vt:lpstr>Pamela Campbell San Jacinto College</vt:lpstr>
      <vt:lpstr>Sherrin Frances San Jacinto College</vt:lpstr>
      <vt:lpstr>Myrna Gonzalez San Jacinto College</vt:lpstr>
      <vt:lpstr>Sandra McCurdy San Jacinto College</vt:lpstr>
      <vt:lpstr>Della Moon San Jacinto College</vt:lpstr>
      <vt:lpstr>Martha Robertson San Jacinto College</vt:lpstr>
      <vt:lpstr>Linda Wilborne San Jacinto College South</vt:lpstr>
      <vt:lpstr>Mario Schwarz Santa Fe College</vt:lpstr>
      <vt:lpstr>Rebecca McKee Santa Fe College</vt:lpstr>
      <vt:lpstr>Daniel Munton  Santa Rosa Junior College</vt:lpstr>
      <vt:lpstr>Cynthia Sheppard Schoolcraft College</vt:lpstr>
      <vt:lpstr>Tim Ellis Schoolcraft College</vt:lpstr>
      <vt:lpstr>Larry McHenry Selkirk College</vt:lpstr>
      <vt:lpstr>Bernadette McMullin Selkirk College</vt:lpstr>
      <vt:lpstr>Carol Zubick Selkirk College</vt:lpstr>
      <vt:lpstr>Sonia Hernandez Seward County Community College</vt:lpstr>
      <vt:lpstr>Rhonda Kinser Seward County Community College</vt:lpstr>
      <vt:lpstr>Sarah Pugh Shelton State Community College</vt:lpstr>
      <vt:lpstr>Mercedes Aguirre Batty Sheridan College</vt:lpstr>
      <vt:lpstr>Kirstie Auzqui Sheridan College</vt:lpstr>
      <vt:lpstr>Peggy Barnwell Sheridan College</vt:lpstr>
      <vt:lpstr>Ron Cameron-Lewis Sheridan College</vt:lpstr>
      <vt:lpstr>Cathy Coulthard Sheridan College</vt:lpstr>
      <vt:lpstr>Carole Hoveland Sheridan College</vt:lpstr>
      <vt:lpstr>Nazrul Khan Sheridan College</vt:lpstr>
      <vt:lpstr>Miranda McVeigh Sheridan College</vt:lpstr>
      <vt:lpstr>Ray Oltion Sheridan College</vt:lpstr>
      <vt:lpstr>Phillip Stubbs Sheridan College</vt:lpstr>
      <vt:lpstr>Debra Belcher Sinclair Community College</vt:lpstr>
      <vt:lpstr>Mike Brigner Sinclair Community College</vt:lpstr>
      <vt:lpstr>Pamela Chambers Sinclair Community College</vt:lpstr>
      <vt:lpstr>Donna Hanshew Sinclair Community College</vt:lpstr>
      <vt:lpstr>Russell Marcks Sinclair Community College</vt:lpstr>
      <vt:lpstr>Jessica Minor Sinclair Community College</vt:lpstr>
      <vt:lpstr>John Parcell Sinclair Community College</vt:lpstr>
      <vt:lpstr>Diane Johnson Skagit Valley College</vt:lpstr>
      <vt:lpstr>Mark Freshwater Snead State Community College</vt:lpstr>
      <vt:lpstr>Susie Humphries Snead State Community College</vt:lpstr>
      <vt:lpstr>Betty Peterson Somerset Community College</vt:lpstr>
      <vt:lpstr>David Cazalet Jr. Somerset Community College</vt:lpstr>
      <vt:lpstr>Deborah L. Gaskin-Richardson Somerset Community College</vt:lpstr>
      <vt:lpstr>Donna Hendricks South Arkansas Community College</vt:lpstr>
      <vt:lpstr>Holly Gilman South Seattle Community College</vt:lpstr>
      <vt:lpstr>Brian Hughes South Seattle Community College</vt:lpstr>
      <vt:lpstr>Brad Altemeyer South Texas College</vt:lpstr>
      <vt:lpstr>David Lung South Texas College</vt:lpstr>
      <vt:lpstr>Olga Rosales South Texas College</vt:lpstr>
      <vt:lpstr>Astor Simpson Southeast Kentucky Community and Technical College</vt:lpstr>
      <vt:lpstr>Meridith Comeau Southern Maine Community College</vt:lpstr>
      <vt:lpstr>Mary Hart Southern Maine Community College</vt:lpstr>
      <vt:lpstr>Gregory Hanscom Southern Maine Community College</vt:lpstr>
      <vt:lpstr>Terri Petnov Southern Maine Community College</vt:lpstr>
      <vt:lpstr>Devonye Brown Southern University at Shreveport</vt:lpstr>
      <vt:lpstr>Wanda Lewis Southern University at Shreveport</vt:lpstr>
      <vt:lpstr>Laura Brown Southwest Virginia Community College</vt:lpstr>
      <vt:lpstr>Sherri Dawson Southwest Virginia Community College</vt:lpstr>
      <vt:lpstr>James Dye Southwest Virginia Community College</vt:lpstr>
      <vt:lpstr>Amanda Ellis Southwest Virginia Community College</vt:lpstr>
      <vt:lpstr>Brian Hale Southwest Virginia Community College</vt:lpstr>
      <vt:lpstr>Warren Harris Southwest Virginia Community College</vt:lpstr>
      <vt:lpstr>Lanna Lumpkins Southwest Virginia Community College</vt:lpstr>
      <vt:lpstr>Terry Morris Southwest Virginia Community College</vt:lpstr>
      <vt:lpstr>Sandra Corona Southwestern Community College</vt:lpstr>
      <vt:lpstr>Callie Daniels St. Charles Community College</vt:lpstr>
      <vt:lpstr>Russell Murray St. Louis Community College - Meramec</vt:lpstr>
      <vt:lpstr>Jody Martin de Camilo St. Louis Community College - Meramec</vt:lpstr>
      <vt:lpstr>Scott Barlowe Stanly Community College</vt:lpstr>
      <vt:lpstr>Anthony Balzano Sussex County Community College</vt:lpstr>
    </vt:vector>
  </TitlesOfParts>
  <Company>The University of Texas at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NISOD Web Workstation</dc:creator>
  <cp:keywords/>
  <cp:lastModifiedBy>Educatinal Administration</cp:lastModifiedBy>
  <cp:revision>19</cp:revision>
  <dcterms:created xsi:type="dcterms:W3CDTF">2009-06-02T15:44:33Z</dcterms:created>
  <dcterms:modified xsi:type="dcterms:W3CDTF">2009-06-02T15:45:48Z</dcterms:modified>
</cp:coreProperties>
</file>