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58.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slides/slide25.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63.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5"/>
  </p:notesMasterIdLst>
  <p:sldIdLst>
    <p:sldId id="486" r:id="rId2"/>
    <p:sldId id="487" r:id="rId3"/>
    <p:sldId id="376" r:id="rId4"/>
    <p:sldId id="279" r:id="rId5"/>
    <p:sldId id="387" r:id="rId6"/>
    <p:sldId id="286" r:id="rId7"/>
    <p:sldId id="485" r:id="rId8"/>
    <p:sldId id="385" r:id="rId9"/>
    <p:sldId id="386" r:id="rId10"/>
    <p:sldId id="484" r:id="rId11"/>
    <p:sldId id="383" r:id="rId12"/>
    <p:sldId id="483" r:id="rId13"/>
    <p:sldId id="263" r:id="rId14"/>
    <p:sldId id="477" r:id="rId15"/>
    <p:sldId id="478" r:id="rId16"/>
    <p:sldId id="479" r:id="rId17"/>
    <p:sldId id="380" r:id="rId18"/>
    <p:sldId id="480" r:id="rId19"/>
    <p:sldId id="388" r:id="rId20"/>
    <p:sldId id="412" r:id="rId21"/>
    <p:sldId id="382" r:id="rId22"/>
    <p:sldId id="381" r:id="rId23"/>
    <p:sldId id="481" r:id="rId24"/>
    <p:sldId id="379" r:id="rId25"/>
    <p:sldId id="378" r:id="rId26"/>
    <p:sldId id="482" r:id="rId27"/>
    <p:sldId id="377" r:id="rId28"/>
    <p:sldId id="413" r:id="rId29"/>
    <p:sldId id="476" r:id="rId30"/>
    <p:sldId id="475" r:id="rId31"/>
    <p:sldId id="264" r:id="rId32"/>
    <p:sldId id="430" r:id="rId33"/>
    <p:sldId id="431" r:id="rId34"/>
    <p:sldId id="474" r:id="rId35"/>
    <p:sldId id="432" r:id="rId36"/>
    <p:sldId id="433" r:id="rId37"/>
    <p:sldId id="473" r:id="rId38"/>
    <p:sldId id="434" r:id="rId39"/>
    <p:sldId id="322" r:id="rId40"/>
    <p:sldId id="472" r:id="rId41"/>
    <p:sldId id="435" r:id="rId42"/>
    <p:sldId id="436" r:id="rId43"/>
    <p:sldId id="471" r:id="rId44"/>
    <p:sldId id="261" r:id="rId45"/>
    <p:sldId id="468" r:id="rId46"/>
    <p:sldId id="470" r:id="rId47"/>
    <p:sldId id="469" r:id="rId48"/>
    <p:sldId id="282" r:id="rId49"/>
    <p:sldId id="467" r:id="rId50"/>
    <p:sldId id="272" r:id="rId51"/>
    <p:sldId id="318" r:id="rId52"/>
    <p:sldId id="319" r:id="rId53"/>
    <p:sldId id="466" r:id="rId54"/>
    <p:sldId id="465" r:id="rId55"/>
    <p:sldId id="338" r:id="rId56"/>
    <p:sldId id="335" r:id="rId57"/>
    <p:sldId id="464" r:id="rId58"/>
    <p:sldId id="463" r:id="rId59"/>
    <p:sldId id="269" r:id="rId60"/>
    <p:sldId id="460" r:id="rId61"/>
    <p:sldId id="461" r:id="rId62"/>
    <p:sldId id="462" r:id="rId63"/>
    <p:sldId id="339"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22539" autoAdjust="0"/>
    <p:restoredTop sz="94660"/>
  </p:normalViewPr>
  <p:slideViewPr>
    <p:cSldViewPr snapToGrid="0">
      <p:cViewPr varScale="1">
        <p:scale>
          <a:sx n="154" d="100"/>
          <a:sy n="154" d="100"/>
        </p:scale>
        <p:origin x="-6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tableStyles" Target="tableStyles.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theme" Target="theme/theme1.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printerSettings" Target="printerSettings/printerSettings1.bin"/><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notesMaster" Target="notesMasters/notesMaster1.xml"/><Relationship Id="rId67" Type="http://schemas.openxmlformats.org/officeDocument/2006/relationships/presProps" Target="presProps.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viewProps" Target="viewProps.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A3D6C-67CF-44B7-952B-3E78C04E38E1}" type="datetimeFigureOut">
              <a:rPr lang="en-US" smtClean="0"/>
              <a:pPr/>
              <a:t>6/2/09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B1D30C-E56F-4554-BC3E-34852EDFA42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1D30C-E56F-4554-BC3E-34852EDFA426}"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364BB-353F-41B4-BF51-AC3935D4DE25}" type="datetimeFigureOut">
              <a:rPr lang="en-US" smtClean="0"/>
              <a:pPr/>
              <a:t>6/2/09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64BB-353F-41B4-BF51-AC3935D4DE25}" type="datetimeFigureOut">
              <a:rPr lang="en-US" smtClean="0"/>
              <a:pPr/>
              <a:t>6/2/09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364BB-353F-41B4-BF51-AC3935D4DE25}" type="datetimeFigureOut">
              <a:rPr lang="en-US" smtClean="0"/>
              <a:pPr/>
              <a:t>6/2/09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364BB-353F-41B4-BF51-AC3935D4DE25}" type="datetimeFigureOut">
              <a:rPr lang="en-US" smtClean="0"/>
              <a:pPr/>
              <a:t>6/2/09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729C5-72E5-42A9-87AF-886D3C4549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Peter Dixon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Lake Tahoe Community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600200" y="760639"/>
            <a:ext cx="6286500" cy="404132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Ian </a:t>
            </a:r>
            <a:r>
              <a:rPr lang="en-US" sz="2667" b="0" dirty="0" err="1" smtClean="0">
                <a:solidFill>
                  <a:srgbClr val="800000"/>
                </a:solidFill>
                <a:latin typeface="Monotype Corsiva"/>
              </a:rPr>
              <a:t>Hepher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err="1" smtClean="0">
                <a:solidFill>
                  <a:srgbClr val="800000"/>
                </a:solidFill>
                <a:latin typeface="Monotype Corsiva"/>
              </a:rPr>
              <a:t>Lethbridge</a:t>
            </a:r>
            <a:r>
              <a:rPr lang="en-US" sz="1778" b="0" dirty="0" smtClean="0">
                <a:solidFill>
                  <a:srgbClr val="800000"/>
                </a:solidFill>
                <a:latin typeface="Monotype Corsiva"/>
              </a:rPr>
              <a:t>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600200" y="685800"/>
            <a:ext cx="6286500"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Cathy Takeda</a:t>
            </a:r>
            <a:br>
              <a:rPr lang="en-US" sz="2400" dirty="0" smtClean="0">
                <a:solidFill>
                  <a:srgbClr val="800000"/>
                </a:solidFill>
                <a:latin typeface="Monotype Corsiva"/>
              </a:rPr>
            </a:br>
            <a:r>
              <a:rPr lang="en-US" sz="1600" dirty="0" err="1" smtClean="0">
                <a:solidFill>
                  <a:srgbClr val="800000"/>
                </a:solidFill>
                <a:latin typeface="Monotype Corsiva"/>
              </a:rPr>
              <a:t>Lethbridge</a:t>
            </a:r>
            <a:r>
              <a:rPr lang="en-US" sz="1600" dirty="0" smtClean="0">
                <a:solidFill>
                  <a:srgbClr val="800000"/>
                </a:solidFill>
                <a:latin typeface="Monotype Corsiva"/>
              </a:rPr>
              <a:t> College</a:t>
            </a:r>
            <a:endParaRPr lang="en-US" sz="1600" dirty="0">
              <a:solidFill>
                <a:srgbClr val="800000"/>
              </a:solidFill>
              <a:latin typeface="Monotype Corsiva"/>
            </a:endParaRPr>
          </a:p>
        </p:txBody>
      </p:sp>
      <p:sp>
        <p:nvSpPr>
          <p:cNvPr id="7" name="TextBox 6"/>
          <p:cNvSpPr txBox="1"/>
          <p:nvPr/>
        </p:nvSpPr>
        <p:spPr>
          <a:xfrm>
            <a:off x="1524000" y="4315361"/>
            <a:ext cx="6705600" cy="1323439"/>
          </a:xfrm>
          <a:prstGeom prst="rect">
            <a:avLst/>
          </a:prstGeom>
          <a:noFill/>
        </p:spPr>
        <p:txBody>
          <a:bodyPr wrap="square" rtlCol="0">
            <a:spAutoFit/>
          </a:bodyPr>
          <a:lstStyle/>
          <a:p>
            <a:r>
              <a:rPr lang="en-US" sz="2000" dirty="0" smtClean="0">
                <a:latin typeface="Perpetua"/>
                <a:cs typeface="Perpetua"/>
              </a:rPr>
              <a:t>Great leadership is not a solo performance; it is fueled by an entire orchestra of motivated people who believe in each other and who work and play together for the betterment of the students, the programs, and the institution. Really, it’s quite exhilarating and contagious!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Jason </a:t>
            </a:r>
            <a:r>
              <a:rPr lang="en-US" sz="2667" b="0" dirty="0" err="1" smtClean="0">
                <a:solidFill>
                  <a:srgbClr val="800000"/>
                </a:solidFill>
                <a:latin typeface="Monotype Corsiva"/>
              </a:rPr>
              <a:t>Dockter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Lincoln Land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22210" y="685800"/>
            <a:ext cx="5442479"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09140" y="990600"/>
            <a:ext cx="4484996"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Ryan Roberts</a:t>
            </a:r>
            <a:br>
              <a:rPr lang="en-US" sz="2400" dirty="0" smtClean="0">
                <a:solidFill>
                  <a:srgbClr val="800000"/>
                </a:solidFill>
                <a:latin typeface="Monotype Corsiva"/>
              </a:rPr>
            </a:br>
            <a:r>
              <a:rPr lang="en-US" sz="1600" dirty="0" smtClean="0">
                <a:solidFill>
                  <a:srgbClr val="800000"/>
                </a:solidFill>
                <a:latin typeface="Monotype Corsiva"/>
              </a:rPr>
              <a:t>Lincoln Land Community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I enjoy those quiet moments of recognition in a student's eyes when information transforms into meaning and understanding. I believe strongly in my students' pursuit of self-improvement and strive to keep in mind an old saying I came across years ago: “Success lies in the ability to change minds.”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Shae</a:t>
            </a:r>
            <a:r>
              <a:rPr lang="en-US" sz="2667" b="0" dirty="0" smtClean="0">
                <a:solidFill>
                  <a:srgbClr val="800000"/>
                </a:solidFill>
                <a:latin typeface="Monotype Corsiva"/>
              </a:rPr>
              <a:t> Adkins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Lone Star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699968" y="685799"/>
            <a:ext cx="3896463" cy="406399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Betsy Morgan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Lone Star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600200" y="685800"/>
            <a:ext cx="6286500"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Esther Robinson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Lone Star College System - </a:t>
            </a:r>
            <a:r>
              <a:rPr lang="en-US" sz="1778" b="0" dirty="0" err="1" smtClean="0">
                <a:solidFill>
                  <a:srgbClr val="800000"/>
                </a:solidFill>
                <a:latin typeface="Monotype Corsiva"/>
              </a:rPr>
              <a:t>CyFair</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49450" y="685800"/>
            <a:ext cx="5588000"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581400" y="990600"/>
            <a:ext cx="2091343"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Suzanne Shield-Polk</a:t>
            </a:r>
            <a:br>
              <a:rPr lang="en-US" sz="2400" dirty="0" smtClean="0">
                <a:solidFill>
                  <a:srgbClr val="800000"/>
                </a:solidFill>
                <a:latin typeface="Monotype Corsiva"/>
              </a:rPr>
            </a:br>
            <a:r>
              <a:rPr lang="en-US" sz="1600" dirty="0" smtClean="0">
                <a:solidFill>
                  <a:srgbClr val="800000"/>
                </a:solidFill>
                <a:latin typeface="Monotype Corsiva"/>
              </a:rPr>
              <a:t>Lone Star College System - Cy-Fair</a:t>
            </a:r>
            <a:endParaRPr lang="en-US" sz="1600" dirty="0">
              <a:solidFill>
                <a:srgbClr val="800000"/>
              </a:solidFill>
              <a:latin typeface="Monotype Corsiva"/>
            </a:endParaRPr>
          </a:p>
        </p:txBody>
      </p:sp>
      <p:sp>
        <p:nvSpPr>
          <p:cNvPr id="7" name="TextBox 6"/>
          <p:cNvSpPr txBox="1"/>
          <p:nvPr/>
        </p:nvSpPr>
        <p:spPr>
          <a:xfrm>
            <a:off x="1524000" y="4419600"/>
            <a:ext cx="6705600" cy="1015663"/>
          </a:xfrm>
          <a:prstGeom prst="rect">
            <a:avLst/>
          </a:prstGeom>
          <a:noFill/>
        </p:spPr>
        <p:txBody>
          <a:bodyPr wrap="square" rtlCol="0">
            <a:spAutoFit/>
          </a:bodyPr>
          <a:lstStyle/>
          <a:p>
            <a:r>
              <a:rPr lang="en-US" sz="2000" dirty="0" smtClean="0">
                <a:latin typeface="Perpetua"/>
                <a:cs typeface="Perpetua"/>
              </a:rPr>
              <a:t>When I stop to think about the influence we educators exert on those we teach, I am awestruck. It is a privilege and a responsibility to be involved in students’ lives.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Stephanie Doyen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Lone Star College System - Kingwood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600200" y="685800"/>
            <a:ext cx="6286500"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err="1" smtClean="0">
                <a:solidFill>
                  <a:srgbClr val="800000"/>
                </a:solidFill>
                <a:latin typeface="Monotype Corsiva"/>
              </a:rPr>
              <a:t>Jimmi</a:t>
            </a:r>
            <a:r>
              <a:rPr lang="en-US" sz="2400" dirty="0" smtClean="0">
                <a:solidFill>
                  <a:srgbClr val="800000"/>
                </a:solidFill>
                <a:latin typeface="Monotype Corsiva"/>
              </a:rPr>
              <a:t> Rushing</a:t>
            </a:r>
            <a:br>
              <a:rPr lang="en-US" sz="2400" dirty="0" smtClean="0">
                <a:solidFill>
                  <a:srgbClr val="800000"/>
                </a:solidFill>
                <a:latin typeface="Monotype Corsiva"/>
              </a:rPr>
            </a:br>
            <a:r>
              <a:rPr lang="en-US" sz="1600" dirty="0" smtClean="0">
                <a:solidFill>
                  <a:srgbClr val="800000"/>
                </a:solidFill>
                <a:latin typeface="Monotype Corsiva"/>
              </a:rPr>
              <a:t>Lone Star College System - Kingwood</a:t>
            </a:r>
            <a:endParaRPr lang="en-US" sz="1600" dirty="0">
              <a:solidFill>
                <a:srgbClr val="800000"/>
              </a:solidFill>
              <a:latin typeface="Monotype Corsiva"/>
            </a:endParaRPr>
          </a:p>
        </p:txBody>
      </p:sp>
      <p:sp>
        <p:nvSpPr>
          <p:cNvPr id="7" name="TextBox 6"/>
          <p:cNvSpPr txBox="1"/>
          <p:nvPr/>
        </p:nvSpPr>
        <p:spPr>
          <a:xfrm>
            <a:off x="1524000" y="4127718"/>
            <a:ext cx="6705600" cy="1815882"/>
          </a:xfrm>
          <a:prstGeom prst="rect">
            <a:avLst/>
          </a:prstGeom>
          <a:noFill/>
        </p:spPr>
        <p:txBody>
          <a:bodyPr wrap="square" rtlCol="0">
            <a:spAutoFit/>
          </a:bodyPr>
          <a:lstStyle/>
          <a:p>
            <a:r>
              <a:rPr lang="en-US" sz="1400" dirty="0" smtClean="0">
                <a:latin typeface="Perpetua"/>
                <a:cs typeface="Perpetua"/>
              </a:rPr>
              <a:t>Every day is a new opportunity to help someone else along their path to success—working one-on-one with a student on a research paper, teaching a class, collaborating with another faculty member to create a successful library experience for a class or passively creating an assignment guide, developing a video tutorial, or selecting resources; it all comes down to that. Being even a small part of someone’s journey is an honor and a responsibility. Even the briefest contact may be critical in getting to the next step. I may have heard a question many times over; but for the student, it is always the first time. Each and every graduation is one of my favorite days in the year; I am reminded why I love being a part of this college and renew my commitment to the students who choose us.</a:t>
            </a:r>
            <a:endParaRPr lang="en-US" sz="1400" dirty="0">
              <a:latin typeface="Perpetua"/>
              <a:cs typeface="Perpetu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Stephen Fernald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Lake Tahoe Community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470207" y="760639"/>
            <a:ext cx="4546486" cy="404132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Deborah Cox</a:t>
            </a:r>
            <a:br>
              <a:rPr lang="en-US" sz="2400" dirty="0" smtClean="0">
                <a:solidFill>
                  <a:srgbClr val="800000"/>
                </a:solidFill>
                <a:latin typeface="Monotype Corsiva"/>
              </a:rPr>
            </a:br>
            <a:r>
              <a:rPr lang="en-US" sz="1600" dirty="0" smtClean="0">
                <a:solidFill>
                  <a:srgbClr val="800000"/>
                </a:solidFill>
                <a:latin typeface="Monotype Corsiva"/>
              </a:rPr>
              <a:t> Lone Star College - Montgomery</a:t>
            </a:r>
            <a:endParaRPr lang="en-US" sz="1600" dirty="0">
              <a:solidFill>
                <a:srgbClr val="800000"/>
              </a:solidFill>
              <a:latin typeface="Monotype Corsiva"/>
            </a:endParaRPr>
          </a:p>
        </p:txBody>
      </p:sp>
      <p:sp>
        <p:nvSpPr>
          <p:cNvPr id="5" name="Content Placeholder 4"/>
          <p:cNvSpPr>
            <a:spLocks noGrp="1"/>
          </p:cNvSpPr>
          <p:nvPr>
            <p:ph idx="1"/>
          </p:nvPr>
        </p:nvSpPr>
        <p:spPr>
          <a:xfrm>
            <a:off x="978270" y="1723489"/>
            <a:ext cx="7162800" cy="3276600"/>
          </a:xfrm>
        </p:spPr>
        <p:txBody>
          <a:bodyPr>
            <a:normAutofit/>
          </a:bodyPr>
          <a:lstStyle/>
          <a:p>
            <a:pPr>
              <a:buNone/>
            </a:pPr>
            <a:r>
              <a:rPr lang="en-US" sz="2600" dirty="0" smtClean="0">
                <a:latin typeface="Perpetua"/>
                <a:cs typeface="Perpetua"/>
              </a:rPr>
              <a:t>	As a reference librarian and an English teacher, I attempt to live by the motto: Everyone is special.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1021511"/>
            <a:ext cx="4701141" cy="307227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Sue Jan </a:t>
            </a:r>
            <a:r>
              <a:rPr lang="en-US" sz="2400" dirty="0" err="1" smtClean="0">
                <a:solidFill>
                  <a:srgbClr val="800000"/>
                </a:solidFill>
                <a:latin typeface="Monotype Corsiva"/>
              </a:rPr>
              <a:t>Herber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Lone Star College System - Montgomery</a:t>
            </a:r>
            <a:endParaRPr lang="en-US" sz="1600" dirty="0">
              <a:solidFill>
                <a:srgbClr val="800000"/>
              </a:solidFill>
              <a:latin typeface="Monotype Corsiva"/>
            </a:endParaRPr>
          </a:p>
        </p:txBody>
      </p:sp>
      <p:sp>
        <p:nvSpPr>
          <p:cNvPr id="7" name="TextBox 6"/>
          <p:cNvSpPr txBox="1"/>
          <p:nvPr/>
        </p:nvSpPr>
        <p:spPr>
          <a:xfrm>
            <a:off x="1578198" y="4063757"/>
            <a:ext cx="6929282" cy="1938992"/>
          </a:xfrm>
          <a:prstGeom prst="rect">
            <a:avLst/>
          </a:prstGeom>
          <a:noFill/>
        </p:spPr>
        <p:txBody>
          <a:bodyPr wrap="square" rtlCol="0">
            <a:spAutoFit/>
          </a:bodyPr>
          <a:lstStyle/>
          <a:p>
            <a:r>
              <a:rPr lang="en-US" sz="2000" dirty="0" smtClean="0">
                <a:latin typeface="Perpetua"/>
                <a:cs typeface="Perpetua"/>
              </a:rPr>
              <a:t>Woodrow Wilson’s observation captures the essence of my purpose: ‘You are not here merely to make a living. You are here to enrich the world, and you impoverish yourself if you forget your errand.’ My purpose focuses on helping people thrive. I see the potential in others and am able to help an individual progress, stretch, and grow. My passion is helping others succeed by coaching, mentoring, teaching, and counseling.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David Birch</a:t>
            </a:r>
            <a:br>
              <a:rPr lang="en-US" sz="2400" dirty="0" smtClean="0">
                <a:solidFill>
                  <a:srgbClr val="800000"/>
                </a:solidFill>
                <a:latin typeface="Monotype Corsiva"/>
              </a:rPr>
            </a:br>
            <a:r>
              <a:rPr lang="en-US" sz="1600" dirty="0" smtClean="0">
                <a:solidFill>
                  <a:srgbClr val="800000"/>
                </a:solidFill>
                <a:latin typeface="Monotype Corsiva"/>
              </a:rPr>
              <a:t>Lone Star College System - Tomball</a:t>
            </a:r>
            <a:endParaRPr lang="en-US" sz="1600" dirty="0">
              <a:solidFill>
                <a:srgbClr val="800000"/>
              </a:solidFill>
              <a:latin typeface="Monotype Corsiva"/>
            </a:endParaRPr>
          </a:p>
        </p:txBody>
      </p:sp>
      <p:sp>
        <p:nvSpPr>
          <p:cNvPr id="7" name="TextBox 6"/>
          <p:cNvSpPr txBox="1"/>
          <p:nvPr/>
        </p:nvSpPr>
        <p:spPr>
          <a:xfrm>
            <a:off x="1590528" y="4253716"/>
            <a:ext cx="6651400" cy="1631216"/>
          </a:xfrm>
          <a:prstGeom prst="rect">
            <a:avLst/>
          </a:prstGeom>
          <a:noFill/>
        </p:spPr>
        <p:txBody>
          <a:bodyPr wrap="square" rtlCol="0">
            <a:spAutoFit/>
          </a:bodyPr>
          <a:lstStyle/>
          <a:p>
            <a:r>
              <a:rPr lang="en-US" sz="2000" dirty="0" smtClean="0">
                <a:latin typeface="Perpetua"/>
                <a:cs typeface="Perpetua"/>
              </a:rPr>
              <a:t>I guess I've bought into Jerry Garcia's comment: ‘Stuff that's hidden and murky and ambiguous is scary because you don't know what it does.’ To me, education is about providing practice in the exploration of the ambiguous so we're not afraid of ‘things that go bump in the night.'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Melinda Coleman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Lone Star College System - Tomball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73143" y="685800"/>
            <a:ext cx="5340614"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Tom Lovell</a:t>
            </a:r>
            <a:br>
              <a:rPr lang="en-US" sz="2400" dirty="0" smtClean="0">
                <a:solidFill>
                  <a:srgbClr val="800000"/>
                </a:solidFill>
                <a:latin typeface="Monotype Corsiva"/>
              </a:rPr>
            </a:br>
            <a:r>
              <a:rPr lang="en-US" sz="1600" dirty="0" smtClean="0">
                <a:solidFill>
                  <a:srgbClr val="800000"/>
                </a:solidFill>
                <a:latin typeface="Monotype Corsiva"/>
              </a:rPr>
              <a:t>Lone Star College System - Tomball</a:t>
            </a:r>
            <a:endParaRPr lang="en-US" sz="1600" dirty="0">
              <a:solidFill>
                <a:srgbClr val="800000"/>
              </a:solidFill>
              <a:latin typeface="Monotype Corsiva"/>
            </a:endParaRPr>
          </a:p>
        </p:txBody>
      </p:sp>
      <p:sp>
        <p:nvSpPr>
          <p:cNvPr id="7" name="TextBox 6"/>
          <p:cNvSpPr txBox="1"/>
          <p:nvPr/>
        </p:nvSpPr>
        <p:spPr>
          <a:xfrm>
            <a:off x="1578198" y="4038600"/>
            <a:ext cx="6651401" cy="1938992"/>
          </a:xfrm>
          <a:prstGeom prst="rect">
            <a:avLst/>
          </a:prstGeom>
          <a:noFill/>
        </p:spPr>
        <p:txBody>
          <a:bodyPr wrap="square" rtlCol="0">
            <a:spAutoFit/>
          </a:bodyPr>
          <a:lstStyle/>
          <a:p>
            <a:r>
              <a:rPr lang="en-US" sz="2000" dirty="0" smtClean="0">
                <a:latin typeface="Perpetua"/>
                <a:cs typeface="Perpetua"/>
              </a:rPr>
              <a:t>I enjoy the exhilaration when I know I've connected with my young—and sometimes, not so young—charges. Those looks combining curiosity with what—for many of them—is a new-found discovery of the personal joys and insights into the human condition that history affords is worth putting up with all the downsides that beset the profession!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17279" y="990600"/>
            <a:ext cx="4668719"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Thomas Rogers</a:t>
            </a:r>
            <a:br>
              <a:rPr lang="en-US" sz="2400" dirty="0" smtClean="0">
                <a:solidFill>
                  <a:srgbClr val="800000"/>
                </a:solidFill>
                <a:latin typeface="Monotype Corsiva"/>
              </a:rPr>
            </a:br>
            <a:r>
              <a:rPr lang="en-US" sz="1600" dirty="0" smtClean="0">
                <a:solidFill>
                  <a:srgbClr val="800000"/>
                </a:solidFill>
                <a:latin typeface="Monotype Corsiva"/>
              </a:rPr>
              <a:t>Lone Star College System - Tomball</a:t>
            </a:r>
            <a:endParaRPr lang="en-US" sz="1600" dirty="0">
              <a:solidFill>
                <a:srgbClr val="800000"/>
              </a:solidFill>
              <a:latin typeface="Monotype Corsiva"/>
            </a:endParaRPr>
          </a:p>
        </p:txBody>
      </p:sp>
      <p:sp>
        <p:nvSpPr>
          <p:cNvPr id="7" name="TextBox 6"/>
          <p:cNvSpPr txBox="1"/>
          <p:nvPr/>
        </p:nvSpPr>
        <p:spPr>
          <a:xfrm>
            <a:off x="1565870" y="4191000"/>
            <a:ext cx="6663730" cy="1631216"/>
          </a:xfrm>
          <a:prstGeom prst="rect">
            <a:avLst/>
          </a:prstGeom>
          <a:noFill/>
        </p:spPr>
        <p:txBody>
          <a:bodyPr wrap="square" rtlCol="0">
            <a:spAutoFit/>
          </a:bodyPr>
          <a:lstStyle/>
          <a:p>
            <a:r>
              <a:rPr lang="en-US" sz="2000" dirty="0" smtClean="0">
                <a:latin typeface="Perpetua"/>
                <a:cs typeface="Perpetua"/>
              </a:rPr>
              <a:t>History need not be a boring study of the names of long-dead people in a book that students were made to read, nor a dull exercise in memorization of dates and irrelevant facts. My goal in teaching is to show how history has brought us to where we are and make it alive and relevant to students.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Kathy Sanchez</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Lone Star College System - Tomball</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600200" y="685800"/>
            <a:ext cx="6286500" cy="4191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Maria Narvaez</a:t>
            </a:r>
            <a:br>
              <a:rPr lang="en-US" sz="2400" dirty="0" smtClean="0">
                <a:solidFill>
                  <a:srgbClr val="800000"/>
                </a:solidFill>
                <a:latin typeface="Monotype Corsiva"/>
              </a:rPr>
            </a:br>
            <a:r>
              <a:rPr lang="en-US" sz="1600" dirty="0" smtClean="0">
                <a:solidFill>
                  <a:srgbClr val="800000"/>
                </a:solidFill>
                <a:latin typeface="Monotype Corsiva"/>
              </a:rPr>
              <a:t>Long Beach City College</a:t>
            </a:r>
            <a:endParaRPr lang="en-US" sz="1600" dirty="0">
              <a:solidFill>
                <a:srgbClr val="800000"/>
              </a:solidFill>
              <a:latin typeface="Monotype Corsiva"/>
            </a:endParaRPr>
          </a:p>
        </p:txBody>
      </p:sp>
      <p:sp>
        <p:nvSpPr>
          <p:cNvPr id="7" name="TextBox 6"/>
          <p:cNvSpPr txBox="1"/>
          <p:nvPr/>
        </p:nvSpPr>
        <p:spPr>
          <a:xfrm>
            <a:off x="1536329" y="4458813"/>
            <a:ext cx="6705600" cy="1015663"/>
          </a:xfrm>
          <a:prstGeom prst="rect">
            <a:avLst/>
          </a:prstGeom>
          <a:noFill/>
        </p:spPr>
        <p:txBody>
          <a:bodyPr wrap="square" rtlCol="0">
            <a:spAutoFit/>
          </a:bodyPr>
          <a:lstStyle/>
          <a:p>
            <a:r>
              <a:rPr lang="en-US" sz="2000" dirty="0" smtClean="0">
                <a:latin typeface="Perpetua"/>
                <a:cs typeface="Perpetua"/>
              </a:rPr>
              <a:t>Success is collaborative. It requires effort on one’s part and support from others. One must cultivate good relationships, create meaningful work, seek out new learning experiences, and have a goal.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Aimee Dickinson</a:t>
            </a:r>
            <a:br>
              <a:rPr lang="en-US" sz="2400" dirty="0" smtClean="0">
                <a:solidFill>
                  <a:srgbClr val="800000"/>
                </a:solidFill>
                <a:latin typeface="Monotype Corsiva"/>
              </a:rPr>
            </a:br>
            <a:r>
              <a:rPr lang="en-US" sz="1600" dirty="0" smtClean="0">
                <a:solidFill>
                  <a:srgbClr val="800000"/>
                </a:solidFill>
                <a:latin typeface="Monotype Corsiva"/>
              </a:rPr>
              <a:t>Lorain County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sz="2600" dirty="0" smtClean="0">
                <a:latin typeface="Perpetua"/>
                <a:cs typeface="Perpetua"/>
              </a:rPr>
              <a:t>	Students’ feedback makes me glow from the inside out. When students share news stories related to course content or I witness their community involvement, it illustrates they are engaged both inside and outside the classroom. I realize I’m the catalyst facilitating their journey on becoming independent and lifelong learners.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Joe Lane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Louisiana Delta Community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911577"/>
            <a:ext cx="5418665" cy="3612443"/>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Mary Lyn Brown</a:t>
            </a:r>
            <a:br>
              <a:rPr lang="en-US" sz="2400" dirty="0" smtClean="0">
                <a:solidFill>
                  <a:srgbClr val="800000"/>
                </a:solidFill>
                <a:latin typeface="Monotype Corsiva"/>
              </a:rPr>
            </a:br>
            <a:r>
              <a:rPr lang="en-US" sz="1600" dirty="0" smtClean="0">
                <a:solidFill>
                  <a:srgbClr val="800000"/>
                </a:solidFill>
                <a:latin typeface="Monotype Corsiva"/>
              </a:rPr>
              <a:t>Lamar Institute of Technology</a:t>
            </a:r>
            <a:endParaRPr lang="en-US" sz="1600" dirty="0">
              <a:solidFill>
                <a:srgbClr val="800000"/>
              </a:solidFill>
              <a:latin typeface="Monotype Corsiva"/>
            </a:endParaRPr>
          </a:p>
        </p:txBody>
      </p:sp>
      <p:sp>
        <p:nvSpPr>
          <p:cNvPr id="7" name="TextBox 6"/>
          <p:cNvSpPr txBox="1"/>
          <p:nvPr/>
        </p:nvSpPr>
        <p:spPr>
          <a:xfrm>
            <a:off x="1524000" y="4470737"/>
            <a:ext cx="6705600" cy="1015663"/>
          </a:xfrm>
          <a:prstGeom prst="rect">
            <a:avLst/>
          </a:prstGeom>
          <a:noFill/>
        </p:spPr>
        <p:txBody>
          <a:bodyPr wrap="square" rtlCol="0">
            <a:spAutoFit/>
          </a:bodyPr>
          <a:lstStyle/>
          <a:p>
            <a:r>
              <a:rPr lang="en-US" sz="2000" dirty="0" smtClean="0">
                <a:latin typeface="Perpetua"/>
                <a:cs typeface="Perpetua"/>
              </a:rPr>
              <a:t>I have been blessed to know many amazing students whose stories have become our legacy of hope because of the life-changing opportunities they found here.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William Barrett</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Luzerne County Community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913383"/>
            <a:ext cx="5418665" cy="360883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3025" y="990600"/>
            <a:ext cx="4697226"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Maryann </a:t>
            </a:r>
            <a:r>
              <a:rPr lang="en-US" sz="2400" dirty="0" err="1" smtClean="0">
                <a:solidFill>
                  <a:srgbClr val="800000"/>
                </a:solidFill>
                <a:latin typeface="Monotype Corsiva"/>
              </a:rPr>
              <a:t>Kovalewski</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Luzerne County Community College</a:t>
            </a:r>
            <a:endParaRPr lang="en-US" sz="1600" dirty="0">
              <a:solidFill>
                <a:srgbClr val="800000"/>
              </a:solidFill>
              <a:latin typeface="Monotype Corsiva"/>
            </a:endParaRPr>
          </a:p>
        </p:txBody>
      </p:sp>
      <p:sp>
        <p:nvSpPr>
          <p:cNvPr id="7" name="TextBox 6"/>
          <p:cNvSpPr txBox="1"/>
          <p:nvPr/>
        </p:nvSpPr>
        <p:spPr>
          <a:xfrm>
            <a:off x="1565870" y="4191000"/>
            <a:ext cx="6663730" cy="1631216"/>
          </a:xfrm>
          <a:prstGeom prst="rect">
            <a:avLst/>
          </a:prstGeom>
          <a:noFill/>
        </p:spPr>
        <p:txBody>
          <a:bodyPr wrap="square" rtlCol="0">
            <a:spAutoFit/>
          </a:bodyPr>
          <a:lstStyle/>
          <a:p>
            <a:r>
              <a:rPr lang="en-US" sz="2000" dirty="0" smtClean="0">
                <a:latin typeface="Perpetua"/>
                <a:cs typeface="Perpetua"/>
              </a:rPr>
              <a:t>Students must believe in themselves to develop the confidence they need to become successful, productive members of our global society. To accomplish this, we must teach them to focus on what they can rather than on what they can’t do. Can-do students can reach out to help others.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Mary Alstead</a:t>
            </a:r>
            <a:br>
              <a:rPr lang="en-US" sz="2400" dirty="0" smtClean="0">
                <a:solidFill>
                  <a:srgbClr val="800000"/>
                </a:solidFill>
                <a:latin typeface="Monotype Corsiva"/>
              </a:rPr>
            </a:br>
            <a:r>
              <a:rPr lang="en-US" sz="1600" dirty="0" smtClean="0">
                <a:solidFill>
                  <a:srgbClr val="800000"/>
                </a:solidFill>
                <a:latin typeface="Monotype Corsiva"/>
              </a:rPr>
              <a:t> Macomb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sz="2600" dirty="0" smtClean="0">
                <a:latin typeface="Perpetua"/>
                <a:cs typeface="Perpetua"/>
              </a:rPr>
              <a:t>	Performance evaluations are an integral part of my process. They allow me to evaluate if students can perform a procedure and tell me what they are doing and why, at the same time.</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Christopher Donnelly</a:t>
            </a:r>
            <a:br>
              <a:rPr lang="en-US" sz="2400" dirty="0" smtClean="0">
                <a:solidFill>
                  <a:srgbClr val="800000"/>
                </a:solidFill>
                <a:latin typeface="Monotype Corsiva"/>
              </a:rPr>
            </a:br>
            <a:r>
              <a:rPr lang="en-US" sz="1600" dirty="0" smtClean="0">
                <a:solidFill>
                  <a:srgbClr val="800000"/>
                </a:solidFill>
                <a:latin typeface="Monotype Corsiva"/>
              </a:rPr>
              <a:t> Macomb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sz="2600" dirty="0" smtClean="0">
                <a:latin typeface="Perpetua"/>
                <a:cs typeface="Perpetua"/>
              </a:rPr>
              <a:t>	Learning is best accomplished through individual discovery rather than from acceptance of a given result. When one discovers an idea on his own, it becomes his and stays with him. My duty is to promote this discovery by replacing the fear of failure with an attitude of determination and perseverance.</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Randy Gerber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Macomb Community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685799"/>
            <a:ext cx="5418665" cy="406399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Joseph </a:t>
            </a:r>
            <a:r>
              <a:rPr lang="en-US" sz="2400" dirty="0" err="1" smtClean="0">
                <a:solidFill>
                  <a:srgbClr val="800000"/>
                </a:solidFill>
                <a:latin typeface="Monotype Corsiva"/>
              </a:rPr>
              <a:t>Nazione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 Macomb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sz="2600" dirty="0" smtClean="0">
                <a:latin typeface="Perpetua"/>
                <a:cs typeface="Perpetua"/>
              </a:rPr>
              <a:t>	My teaching philosophy is simple. To provide a learning environment where the student is comfortable and gains self-confidence. Teaching and leading students to think through problems systematically and use tools to solve them, ultimately leads to academic and vocational success.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12042" y="997916"/>
            <a:ext cx="4679193" cy="311946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Joseph </a:t>
            </a:r>
            <a:r>
              <a:rPr lang="en-US" sz="2400" dirty="0" err="1" smtClean="0">
                <a:solidFill>
                  <a:srgbClr val="800000"/>
                </a:solidFill>
                <a:latin typeface="Monotype Corsiva"/>
              </a:rPr>
              <a:t>Sarnecki</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Macomb Community College</a:t>
            </a:r>
            <a:endParaRPr lang="en-US" sz="1600" dirty="0">
              <a:solidFill>
                <a:srgbClr val="800000"/>
              </a:solidFill>
              <a:latin typeface="Monotype Corsiva"/>
            </a:endParaRPr>
          </a:p>
        </p:txBody>
      </p:sp>
      <p:sp>
        <p:nvSpPr>
          <p:cNvPr id="7" name="TextBox 6"/>
          <p:cNvSpPr txBox="1"/>
          <p:nvPr/>
        </p:nvSpPr>
        <p:spPr>
          <a:xfrm>
            <a:off x="1602858" y="4038600"/>
            <a:ext cx="6626741" cy="1938992"/>
          </a:xfrm>
          <a:prstGeom prst="rect">
            <a:avLst/>
          </a:prstGeom>
          <a:noFill/>
        </p:spPr>
        <p:txBody>
          <a:bodyPr wrap="square" rtlCol="0">
            <a:spAutoFit/>
          </a:bodyPr>
          <a:lstStyle/>
          <a:p>
            <a:r>
              <a:rPr lang="en-US" sz="2000" dirty="0" smtClean="0">
                <a:latin typeface="Perpetua"/>
                <a:cs typeface="Perpetua"/>
              </a:rPr>
              <a:t>I am guided by the idea that students must be given a chance to succeed. Most students learn from traditional means. Getting the message to our more diverse students is the challenge. Individual contact is my solution: private chats before class, help during laboratory sessions, talking to struggling students, and asking those who come in late if there is a problem. I learn from every class.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Katrina Scott</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Madisonville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916381"/>
            <a:ext cx="5418665" cy="360283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71997" y="997916"/>
            <a:ext cx="4159282" cy="311946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Linda Thomas</a:t>
            </a:r>
            <a:br>
              <a:rPr lang="en-US" sz="2400" dirty="0" smtClean="0">
                <a:solidFill>
                  <a:srgbClr val="800000"/>
                </a:solidFill>
                <a:latin typeface="Monotype Corsiva"/>
              </a:rPr>
            </a:br>
            <a:r>
              <a:rPr lang="en-US" sz="1600" dirty="0" smtClean="0">
                <a:solidFill>
                  <a:srgbClr val="800000"/>
                </a:solidFill>
                <a:latin typeface="Monotype Corsiva"/>
              </a:rPr>
              <a:t>Madisonville Community College</a:t>
            </a:r>
            <a:endParaRPr lang="en-US" sz="1600" dirty="0">
              <a:solidFill>
                <a:srgbClr val="800000"/>
              </a:solidFill>
              <a:latin typeface="Monotype Corsiva"/>
            </a:endParaRPr>
          </a:p>
        </p:txBody>
      </p:sp>
      <p:sp>
        <p:nvSpPr>
          <p:cNvPr id="7" name="TextBox 6"/>
          <p:cNvSpPr txBox="1"/>
          <p:nvPr/>
        </p:nvSpPr>
        <p:spPr>
          <a:xfrm>
            <a:off x="1565870" y="4248193"/>
            <a:ext cx="6663730" cy="1323439"/>
          </a:xfrm>
          <a:prstGeom prst="rect">
            <a:avLst/>
          </a:prstGeom>
          <a:noFill/>
        </p:spPr>
        <p:txBody>
          <a:bodyPr wrap="square" rtlCol="0">
            <a:spAutoFit/>
          </a:bodyPr>
          <a:lstStyle/>
          <a:p>
            <a:r>
              <a:rPr lang="en-US" sz="2000" dirty="0" smtClean="0">
                <a:latin typeface="Perpetua"/>
                <a:cs typeface="Perpetua"/>
              </a:rPr>
              <a:t>As we continue to modify our methods of instruction to incorporate advanced technology, I am amazed at the senior faculty who are embracing the newer methods and are actually enjoying themselves in the process.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2039" y="990600"/>
            <a:ext cx="4699199"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Kendra Barber</a:t>
            </a:r>
            <a:br>
              <a:rPr lang="en-US" sz="2400" dirty="0" smtClean="0">
                <a:solidFill>
                  <a:srgbClr val="800000"/>
                </a:solidFill>
                <a:latin typeface="Monotype Corsiva"/>
              </a:rPr>
            </a:br>
            <a:r>
              <a:rPr lang="en-US" sz="1600" dirty="0" smtClean="0">
                <a:solidFill>
                  <a:srgbClr val="800000"/>
                </a:solidFill>
                <a:latin typeface="Monotype Corsiva"/>
              </a:rPr>
              <a:t>Manatee Community College</a:t>
            </a:r>
            <a:endParaRPr lang="en-US" sz="1600" dirty="0">
              <a:solidFill>
                <a:srgbClr val="800000"/>
              </a:solidFill>
              <a:latin typeface="Monotype Corsiva"/>
            </a:endParaRPr>
          </a:p>
        </p:txBody>
      </p:sp>
      <p:sp>
        <p:nvSpPr>
          <p:cNvPr id="7" name="TextBox 6"/>
          <p:cNvSpPr txBox="1"/>
          <p:nvPr/>
        </p:nvSpPr>
        <p:spPr>
          <a:xfrm>
            <a:off x="1524000" y="4267200"/>
            <a:ext cx="6705600" cy="1323439"/>
          </a:xfrm>
          <a:prstGeom prst="rect">
            <a:avLst/>
          </a:prstGeom>
          <a:noFill/>
        </p:spPr>
        <p:txBody>
          <a:bodyPr wrap="square" rtlCol="0">
            <a:spAutoFit/>
          </a:bodyPr>
          <a:lstStyle/>
          <a:p>
            <a:r>
              <a:rPr lang="en-US" sz="2000" dirty="0" smtClean="0">
                <a:latin typeface="Perpetua"/>
                <a:cs typeface="Perpetua"/>
              </a:rPr>
              <a:t>I’m fortunate that my work combines my two passions: teaching and nursing. I’m inspired everyday as I see young, timid, and unsure nursing students evolve into confident, competent, and professional nursing graduates. It’s a privilege to be a part of that transformation.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James </a:t>
            </a:r>
            <a:r>
              <a:rPr lang="en-US" sz="2400" dirty="0" err="1" smtClean="0">
                <a:solidFill>
                  <a:srgbClr val="800000"/>
                </a:solidFill>
                <a:latin typeface="Monotype Corsiva"/>
              </a:rPr>
              <a:t>Doane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Lamar Institute of Technology</a:t>
            </a:r>
            <a:endParaRPr lang="en-US" sz="1600" dirty="0">
              <a:solidFill>
                <a:srgbClr val="800000"/>
              </a:solidFill>
              <a:latin typeface="Monotype Corsiva"/>
            </a:endParaRPr>
          </a:p>
        </p:txBody>
      </p:sp>
      <p:sp>
        <p:nvSpPr>
          <p:cNvPr id="7" name="TextBox 6"/>
          <p:cNvSpPr txBox="1"/>
          <p:nvPr/>
        </p:nvSpPr>
        <p:spPr>
          <a:xfrm>
            <a:off x="1617868" y="4159984"/>
            <a:ext cx="6611732" cy="1631216"/>
          </a:xfrm>
          <a:prstGeom prst="rect">
            <a:avLst/>
          </a:prstGeom>
          <a:noFill/>
        </p:spPr>
        <p:txBody>
          <a:bodyPr wrap="square" rtlCol="0">
            <a:spAutoFit/>
          </a:bodyPr>
          <a:lstStyle/>
          <a:p>
            <a:r>
              <a:rPr lang="en-US" sz="2000" dirty="0" smtClean="0">
                <a:latin typeface="Perpetua"/>
                <a:cs typeface="Perpetua"/>
              </a:rPr>
              <a:t>One of my most rewarding experiences as an educator is helping students identify their career goals. Advisement sessions help students set goals. Once a teacher knows the desires of his students, his presentations must crystallize their thought processes. And putting theory into practice helps inspire students for exciting careers.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Kathy Fields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Manatee Community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685799"/>
            <a:ext cx="5418665" cy="406399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Orland </a:t>
            </a:r>
            <a:r>
              <a:rPr lang="en-US" sz="2400" dirty="0" err="1" smtClean="0">
                <a:solidFill>
                  <a:srgbClr val="800000"/>
                </a:solidFill>
                <a:latin typeface="Monotype Corsiva"/>
              </a:rPr>
              <a:t>Fernandes</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Mass Bay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61844"/>
            <a:ext cx="7162800" cy="3276600"/>
          </a:xfrm>
        </p:spPr>
        <p:txBody>
          <a:bodyPr>
            <a:normAutofit/>
          </a:bodyPr>
          <a:lstStyle/>
          <a:p>
            <a:pPr>
              <a:buNone/>
            </a:pPr>
            <a:r>
              <a:rPr lang="en-US" sz="2600" dirty="0" smtClean="0">
                <a:latin typeface="Perpetua"/>
                <a:cs typeface="Perpetua"/>
              </a:rPr>
              <a:t>	My strategies can be coined in three simple words—listen, learn, and apply. The key to success lies in the patient listening to one’s students.</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Barbara Campbell</a:t>
            </a:r>
            <a:br>
              <a:rPr lang="en-US" sz="2400" dirty="0" smtClean="0">
                <a:solidFill>
                  <a:srgbClr val="800000"/>
                </a:solidFill>
                <a:latin typeface="Monotype Corsiva"/>
              </a:rPr>
            </a:br>
            <a:r>
              <a:rPr lang="en-US" sz="1600" dirty="0" smtClean="0">
                <a:solidFill>
                  <a:srgbClr val="800000"/>
                </a:solidFill>
                <a:latin typeface="Monotype Corsiva"/>
              </a:rPr>
              <a:t> Maysville Community and Technical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sz="2600" dirty="0" smtClean="0">
                <a:latin typeface="Perpetua"/>
                <a:cs typeface="Perpetua"/>
              </a:rPr>
              <a:t>	One of my favorite sayings is ‘Work like you don't need the money, love like you've never been hurt, and dance like nobody's watching.’ I enjoy what I do and get to work with great people. Every day is different, we are encouraged to be creative and progressive, and we get a lot of support in our work. Who couldn't be motivated in that environment?</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Margo Hamm</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Maysville Community and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685799"/>
            <a:ext cx="5418665" cy="406399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14600"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Lynne Lindsay</a:t>
            </a:r>
            <a:br>
              <a:rPr lang="en-US" sz="2400" dirty="0" smtClean="0">
                <a:solidFill>
                  <a:srgbClr val="800000"/>
                </a:solidFill>
                <a:latin typeface="Monotype Corsiva"/>
              </a:rPr>
            </a:br>
            <a:r>
              <a:rPr lang="en-US" sz="1600" dirty="0" smtClean="0">
                <a:solidFill>
                  <a:srgbClr val="800000"/>
                </a:solidFill>
                <a:latin typeface="Monotype Corsiva"/>
              </a:rPr>
              <a:t>Maysville Community &amp; Technical College</a:t>
            </a:r>
            <a:endParaRPr lang="en-US" sz="1600" dirty="0">
              <a:solidFill>
                <a:srgbClr val="800000"/>
              </a:solidFill>
              <a:latin typeface="Monotype Corsiva"/>
            </a:endParaRPr>
          </a:p>
        </p:txBody>
      </p:sp>
      <p:sp>
        <p:nvSpPr>
          <p:cNvPr id="7" name="TextBox 6"/>
          <p:cNvSpPr txBox="1"/>
          <p:nvPr/>
        </p:nvSpPr>
        <p:spPr>
          <a:xfrm>
            <a:off x="1615188" y="4546431"/>
            <a:ext cx="6614412" cy="1015663"/>
          </a:xfrm>
          <a:prstGeom prst="rect">
            <a:avLst/>
          </a:prstGeom>
          <a:noFill/>
        </p:spPr>
        <p:txBody>
          <a:bodyPr wrap="square" rtlCol="0">
            <a:spAutoFit/>
          </a:bodyPr>
          <a:lstStyle/>
          <a:p>
            <a:r>
              <a:rPr lang="en-US" sz="2000" dirty="0" smtClean="0">
                <a:latin typeface="Perpetua"/>
                <a:cs typeface="Perpetua"/>
              </a:rPr>
              <a:t>It is gratifying to witness the metamorphosis of a timid first-semester student into a confident, self-assured graduate. This reminds me that we make a difference in people's lives.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Jay Geller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McHenry County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685799"/>
            <a:ext cx="5418665" cy="406399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Sandra Vitale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McHenry County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685799"/>
            <a:ext cx="5418665" cy="406399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Normah</a:t>
            </a:r>
            <a:r>
              <a:rPr lang="en-US" sz="2667" b="0" dirty="0" smtClean="0">
                <a:solidFill>
                  <a:srgbClr val="800000"/>
                </a:solidFill>
                <a:latin typeface="Monotype Corsiva"/>
              </a:rPr>
              <a:t> </a:t>
            </a:r>
            <a:r>
              <a:rPr lang="en-US" sz="2667" b="0" dirty="0" err="1" smtClean="0">
                <a:solidFill>
                  <a:srgbClr val="800000"/>
                </a:solidFill>
                <a:latin typeface="Monotype Corsiva"/>
              </a:rPr>
              <a:t>Salleh-Barone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McHenry County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38867" y="685799"/>
            <a:ext cx="5418665" cy="406399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err="1" smtClean="0">
                <a:solidFill>
                  <a:srgbClr val="800000"/>
                </a:solidFill>
                <a:latin typeface="Monotype Corsiva"/>
              </a:rPr>
              <a:t>Alvyn</a:t>
            </a:r>
            <a:r>
              <a:rPr lang="en-US" sz="2400" dirty="0" smtClean="0">
                <a:solidFill>
                  <a:srgbClr val="800000"/>
                </a:solidFill>
                <a:latin typeface="Monotype Corsiva"/>
              </a:rPr>
              <a:t> Haywood</a:t>
            </a:r>
            <a:br>
              <a:rPr lang="en-US" sz="2400" dirty="0" smtClean="0">
                <a:solidFill>
                  <a:srgbClr val="800000"/>
                </a:solidFill>
                <a:latin typeface="Monotype Corsiva"/>
              </a:rPr>
            </a:br>
            <a:r>
              <a:rPr lang="en-US" sz="1600" dirty="0" smtClean="0">
                <a:solidFill>
                  <a:srgbClr val="800000"/>
                </a:solidFill>
                <a:latin typeface="Monotype Corsiva"/>
              </a:rPr>
              <a:t>Mercer County Community College</a:t>
            </a:r>
            <a:endParaRPr lang="en-US" sz="1600" dirty="0">
              <a:solidFill>
                <a:srgbClr val="800000"/>
              </a:solidFill>
              <a:latin typeface="Monotype Corsiva"/>
            </a:endParaRPr>
          </a:p>
        </p:txBody>
      </p:sp>
      <p:sp>
        <p:nvSpPr>
          <p:cNvPr id="7" name="TextBox 6"/>
          <p:cNvSpPr txBox="1"/>
          <p:nvPr/>
        </p:nvSpPr>
        <p:spPr>
          <a:xfrm>
            <a:off x="1615188" y="4419600"/>
            <a:ext cx="6614412" cy="1015663"/>
          </a:xfrm>
          <a:prstGeom prst="rect">
            <a:avLst/>
          </a:prstGeom>
          <a:noFill/>
        </p:spPr>
        <p:txBody>
          <a:bodyPr wrap="square" rtlCol="0">
            <a:spAutoFit/>
          </a:bodyPr>
          <a:lstStyle/>
          <a:p>
            <a:r>
              <a:rPr lang="en-US" sz="2000" dirty="0" smtClean="0">
                <a:latin typeface="Perpetua"/>
                <a:cs typeface="Perpetua"/>
              </a:rPr>
              <a:t>I am inspired by the joy of teaching the art of life-long learning—motivated by ten two-letter words: “If it is to be, it is up to me” and driven by the strategy: “Learning, like life, is supposed to be fun.”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Peg Johnson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Metropolitan Community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600200" y="685799"/>
            <a:ext cx="6096000" cy="406399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Vicki Rowlett</a:t>
            </a:r>
            <a:br>
              <a:rPr lang="en-US" sz="2400" dirty="0" smtClean="0">
                <a:solidFill>
                  <a:srgbClr val="800000"/>
                </a:solidFill>
                <a:latin typeface="Monotype Corsiva"/>
              </a:rPr>
            </a:br>
            <a:r>
              <a:rPr lang="en-US" sz="1600" dirty="0" smtClean="0">
                <a:solidFill>
                  <a:srgbClr val="800000"/>
                </a:solidFill>
                <a:latin typeface="Monotype Corsiva"/>
              </a:rPr>
              <a:t>Lamar Institute of Technology</a:t>
            </a:r>
            <a:endParaRPr lang="en-US" sz="1600" dirty="0">
              <a:solidFill>
                <a:srgbClr val="800000"/>
              </a:solidFill>
              <a:latin typeface="Monotype Corsiva"/>
            </a:endParaRPr>
          </a:p>
        </p:txBody>
      </p:sp>
      <p:sp>
        <p:nvSpPr>
          <p:cNvPr id="7" name="TextBox 6"/>
          <p:cNvSpPr txBox="1"/>
          <p:nvPr/>
        </p:nvSpPr>
        <p:spPr>
          <a:xfrm>
            <a:off x="1583074" y="4315361"/>
            <a:ext cx="6646525" cy="1323439"/>
          </a:xfrm>
          <a:prstGeom prst="rect">
            <a:avLst/>
          </a:prstGeom>
          <a:noFill/>
        </p:spPr>
        <p:txBody>
          <a:bodyPr wrap="square" rtlCol="0">
            <a:spAutoFit/>
          </a:bodyPr>
          <a:lstStyle/>
          <a:p>
            <a:r>
              <a:rPr lang="en-US" sz="2000" dirty="0" smtClean="0">
                <a:latin typeface="Perpetua"/>
                <a:cs typeface="Perpetua"/>
              </a:rPr>
              <a:t>Will Rogers said, “Never miss a good chance to shut up.” Excellent instructors add and listen to that. We often don’t listen to what our students are asking; instead we assume we know. In order to best help our students understand a concept or a process, we must first listen.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82230" y="990600"/>
            <a:ext cx="4138816"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Kenneth Lee</a:t>
            </a:r>
            <a:br>
              <a:rPr lang="en-US" sz="2400" dirty="0" smtClean="0">
                <a:solidFill>
                  <a:srgbClr val="800000"/>
                </a:solidFill>
                <a:latin typeface="Monotype Corsiva"/>
              </a:rPr>
            </a:br>
            <a:r>
              <a:rPr lang="en-US" sz="1600" dirty="0" smtClean="0">
                <a:solidFill>
                  <a:srgbClr val="800000"/>
                </a:solidFill>
                <a:latin typeface="Monotype Corsiva"/>
              </a:rPr>
              <a:t>Miami Dade College</a:t>
            </a:r>
            <a:endParaRPr lang="en-US" sz="1600" dirty="0">
              <a:solidFill>
                <a:srgbClr val="800000"/>
              </a:solidFill>
              <a:latin typeface="Monotype Corsiva"/>
            </a:endParaRPr>
          </a:p>
        </p:txBody>
      </p:sp>
      <p:sp>
        <p:nvSpPr>
          <p:cNvPr id="7" name="TextBox 6"/>
          <p:cNvSpPr txBox="1"/>
          <p:nvPr/>
        </p:nvSpPr>
        <p:spPr>
          <a:xfrm>
            <a:off x="1627518" y="4549914"/>
            <a:ext cx="6602082" cy="707886"/>
          </a:xfrm>
          <a:prstGeom prst="rect">
            <a:avLst/>
          </a:prstGeom>
          <a:noFill/>
        </p:spPr>
        <p:txBody>
          <a:bodyPr wrap="square" rtlCol="0">
            <a:spAutoFit/>
          </a:bodyPr>
          <a:lstStyle/>
          <a:p>
            <a:r>
              <a:rPr lang="en-US" sz="2000" dirty="0" smtClean="0">
                <a:latin typeface="Perpetua"/>
                <a:cs typeface="Perpetua"/>
              </a:rPr>
              <a:t>I believe that an educator's true goal should be to challenge students and at the same time encourage them to be all that they can be.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17039" y="990600"/>
            <a:ext cx="4269198"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Linda Graham</a:t>
            </a:r>
            <a:br>
              <a:rPr lang="en-US" sz="2400" dirty="0" smtClean="0">
                <a:solidFill>
                  <a:srgbClr val="800000"/>
                </a:solidFill>
                <a:latin typeface="Monotype Corsiva"/>
              </a:rPr>
            </a:br>
            <a:r>
              <a:rPr lang="en-US" sz="1600" dirty="0" smtClean="0">
                <a:solidFill>
                  <a:srgbClr val="800000"/>
                </a:solidFill>
                <a:latin typeface="Monotype Corsiva"/>
              </a:rPr>
              <a:t>Mid-South Community College</a:t>
            </a:r>
            <a:endParaRPr lang="en-US" sz="1600" dirty="0">
              <a:solidFill>
                <a:srgbClr val="800000"/>
              </a:solidFill>
              <a:latin typeface="Monotype Corsiva"/>
            </a:endParaRPr>
          </a:p>
        </p:txBody>
      </p:sp>
      <p:sp>
        <p:nvSpPr>
          <p:cNvPr id="7" name="TextBox 6"/>
          <p:cNvSpPr txBox="1"/>
          <p:nvPr/>
        </p:nvSpPr>
        <p:spPr>
          <a:xfrm>
            <a:off x="1590529" y="4468511"/>
            <a:ext cx="6626740" cy="1015663"/>
          </a:xfrm>
          <a:prstGeom prst="rect">
            <a:avLst/>
          </a:prstGeom>
          <a:noFill/>
        </p:spPr>
        <p:txBody>
          <a:bodyPr wrap="square" rtlCol="0">
            <a:spAutoFit/>
          </a:bodyPr>
          <a:lstStyle/>
          <a:p>
            <a:r>
              <a:rPr lang="en-US" sz="2000" dirty="0" smtClean="0">
                <a:latin typeface="Perpetua"/>
                <a:cs typeface="Perpetua"/>
              </a:rPr>
              <a:t>Working with students and watching each step of achievement toward success is a real power boost! Working with creative, dedicated professionals who work tirelessly to help our students is the other.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971800" y="990600"/>
            <a:ext cx="325162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err="1" smtClean="0">
                <a:solidFill>
                  <a:srgbClr val="800000"/>
                </a:solidFill>
                <a:latin typeface="Monotype Corsiva"/>
              </a:rPr>
              <a:t>Reita</a:t>
            </a:r>
            <a:r>
              <a:rPr lang="en-US" sz="2400" dirty="0" smtClean="0">
                <a:solidFill>
                  <a:srgbClr val="800000"/>
                </a:solidFill>
                <a:latin typeface="Monotype Corsiva"/>
              </a:rPr>
              <a:t> Gorman</a:t>
            </a:r>
            <a:br>
              <a:rPr lang="en-US" sz="2400" dirty="0" smtClean="0">
                <a:solidFill>
                  <a:srgbClr val="800000"/>
                </a:solidFill>
                <a:latin typeface="Monotype Corsiva"/>
              </a:rPr>
            </a:br>
            <a:r>
              <a:rPr lang="en-US" sz="1600" dirty="0" smtClean="0">
                <a:solidFill>
                  <a:srgbClr val="800000"/>
                </a:solidFill>
                <a:latin typeface="Monotype Corsiva"/>
              </a:rPr>
              <a:t>Mid-South Community College</a:t>
            </a:r>
            <a:endParaRPr lang="en-US" sz="1600" dirty="0">
              <a:solidFill>
                <a:srgbClr val="800000"/>
              </a:solidFill>
              <a:latin typeface="Monotype Corsiva"/>
            </a:endParaRPr>
          </a:p>
        </p:txBody>
      </p:sp>
      <p:sp>
        <p:nvSpPr>
          <p:cNvPr id="7" name="TextBox 6"/>
          <p:cNvSpPr txBox="1"/>
          <p:nvPr/>
        </p:nvSpPr>
        <p:spPr>
          <a:xfrm>
            <a:off x="1602858" y="4343400"/>
            <a:ext cx="6626741" cy="1323439"/>
          </a:xfrm>
          <a:prstGeom prst="rect">
            <a:avLst/>
          </a:prstGeom>
          <a:noFill/>
        </p:spPr>
        <p:txBody>
          <a:bodyPr wrap="square" rtlCol="0">
            <a:spAutoFit/>
          </a:bodyPr>
          <a:lstStyle/>
          <a:p>
            <a:r>
              <a:rPr lang="en-US" sz="2000" dirty="0" smtClean="0">
                <a:latin typeface="Perpetua"/>
                <a:cs typeface="Perpetua"/>
              </a:rPr>
              <a:t>Nothing thrills me more than watching students climb to levels of learning and understanding that exceed any expectations they ever held. I have found no greater honor in life than the service of teaching and no greater motivator than the students themselves.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Miles </a:t>
            </a:r>
            <a:r>
              <a:rPr lang="en-US" sz="2667" b="0" dirty="0" err="1" smtClean="0">
                <a:solidFill>
                  <a:srgbClr val="800000"/>
                </a:solidFill>
                <a:latin typeface="Monotype Corsiva"/>
              </a:rPr>
              <a:t>Trenia</a:t>
            </a:r>
            <a:r>
              <a:rPr lang="en-US" b="0" dirty="0" smtClean="0">
                <a:solidFill>
                  <a:srgbClr val="800000"/>
                </a:solidFill>
                <a:latin typeface="Monotype Corsiva"/>
              </a:rPr>
              <a:t/>
            </a:r>
            <a:br>
              <a:rPr lang="en-US" b="0" dirty="0" smtClean="0">
                <a:solidFill>
                  <a:srgbClr val="800000"/>
                </a:solidFill>
                <a:latin typeface="Monotype Corsiva"/>
              </a:rPr>
            </a:br>
            <a:r>
              <a:rPr lang="en-US" b="0" dirty="0" smtClean="0">
                <a:solidFill>
                  <a:srgbClr val="800000"/>
                </a:solidFill>
                <a:latin typeface="Monotype Corsiva"/>
              </a:rPr>
              <a:t>Mid-South </a:t>
            </a:r>
            <a:r>
              <a:rPr lang="en-US" sz="1778" b="0" dirty="0" smtClean="0">
                <a:solidFill>
                  <a:srgbClr val="800000"/>
                </a:solidFill>
                <a:latin typeface="Monotype Corsiva"/>
              </a:rPr>
              <a:t>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309692" y="907079"/>
            <a:ext cx="4862843" cy="374844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Gwendolyne</a:t>
            </a:r>
            <a:r>
              <a:rPr lang="en-US" sz="2667" b="0" dirty="0" smtClean="0">
                <a:solidFill>
                  <a:srgbClr val="800000"/>
                </a:solidFill>
                <a:latin typeface="Monotype Corsiva"/>
              </a:rPr>
              <a:t> Bunch</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Midlands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242152" y="907079"/>
            <a:ext cx="4997922" cy="374844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Dixie </a:t>
            </a:r>
            <a:r>
              <a:rPr lang="en-US" sz="2400" dirty="0" err="1" smtClean="0">
                <a:solidFill>
                  <a:srgbClr val="800000"/>
                </a:solidFill>
                <a:latin typeface="Monotype Corsiva"/>
              </a:rPr>
              <a:t>Fjeld</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Minnesota State Community and Technical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lstStyle/>
          <a:p>
            <a:pPr>
              <a:buNone/>
            </a:pPr>
            <a:r>
              <a:rPr lang="en-US" dirty="0" smtClean="0">
                <a:latin typeface="Perpetua"/>
                <a:cs typeface="Perpetua"/>
              </a:rPr>
              <a:t>	</a:t>
            </a:r>
            <a:r>
              <a:rPr lang="en-US" sz="2400" dirty="0" smtClean="0">
                <a:latin typeface="Perpetua"/>
                <a:cs typeface="Perpetua"/>
              </a:rPr>
              <a:t>It motivates me when students take ownership and responsibility in their own learning to become lifelong learners and when they realize this is only the beginning!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Matthew </a:t>
            </a:r>
            <a:r>
              <a:rPr lang="en-US" sz="2400" dirty="0" err="1" smtClean="0">
                <a:solidFill>
                  <a:srgbClr val="800000"/>
                </a:solidFill>
                <a:latin typeface="Monotype Corsiva"/>
              </a:rPr>
              <a:t>Hachee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Monroe Community College</a:t>
            </a:r>
            <a:endParaRPr lang="en-US" sz="1600" dirty="0">
              <a:solidFill>
                <a:srgbClr val="800000"/>
              </a:solidFill>
              <a:latin typeface="Monotype Corsiva"/>
            </a:endParaRPr>
          </a:p>
        </p:txBody>
      </p:sp>
      <p:sp>
        <p:nvSpPr>
          <p:cNvPr id="7" name="TextBox 6"/>
          <p:cNvSpPr txBox="1"/>
          <p:nvPr/>
        </p:nvSpPr>
        <p:spPr>
          <a:xfrm>
            <a:off x="1602858" y="4038600"/>
            <a:ext cx="6626741" cy="1938992"/>
          </a:xfrm>
          <a:prstGeom prst="rect">
            <a:avLst/>
          </a:prstGeom>
          <a:noFill/>
        </p:spPr>
        <p:txBody>
          <a:bodyPr wrap="square" rtlCol="0">
            <a:spAutoFit/>
          </a:bodyPr>
          <a:lstStyle/>
          <a:p>
            <a:r>
              <a:rPr lang="en-US" sz="2000" dirty="0" smtClean="0">
                <a:latin typeface="Perpetua"/>
                <a:cs typeface="Perpetua"/>
              </a:rPr>
              <a:t>More than anything else, staying current and active in my discipline helps reinvigorate my teaching and restore my sense that I am doing exactly what I should be doing. Certainly meeting new students each semester gives me a necessary charge, but having new ideas, arguments, and material to bring to them each semester helps keep my teaching fresh and helps me to model a sense of wonder.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Lori Moses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Monroe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63655" y="996328"/>
            <a:ext cx="5354917" cy="356994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Lynn Ward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Montana State University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243229" y="907079"/>
            <a:ext cx="4995768" cy="374844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6197"/>
            <a:ext cx="4701141" cy="31229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J.C. </a:t>
            </a:r>
            <a:r>
              <a:rPr lang="en-US" sz="2400" dirty="0" err="1" smtClean="0">
                <a:solidFill>
                  <a:srgbClr val="800000"/>
                </a:solidFill>
                <a:latin typeface="Monotype Corsiva"/>
              </a:rPr>
              <a:t>Malitzke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Moraine Valley Community College</a:t>
            </a:r>
            <a:endParaRPr lang="en-US" sz="1600" dirty="0">
              <a:solidFill>
                <a:srgbClr val="800000"/>
              </a:solidFill>
              <a:latin typeface="Monotype Corsiva"/>
            </a:endParaRPr>
          </a:p>
        </p:txBody>
      </p:sp>
      <p:sp>
        <p:nvSpPr>
          <p:cNvPr id="7" name="TextBox 6"/>
          <p:cNvSpPr txBox="1"/>
          <p:nvPr/>
        </p:nvSpPr>
        <p:spPr>
          <a:xfrm>
            <a:off x="1602858" y="4038600"/>
            <a:ext cx="6626741" cy="1938992"/>
          </a:xfrm>
          <a:prstGeom prst="rect">
            <a:avLst/>
          </a:prstGeom>
          <a:noFill/>
        </p:spPr>
        <p:txBody>
          <a:bodyPr wrap="square" rtlCol="0">
            <a:spAutoFit/>
          </a:bodyPr>
          <a:lstStyle/>
          <a:p>
            <a:r>
              <a:rPr lang="en-US" sz="2000" dirty="0" smtClean="0">
                <a:latin typeface="Perpetua"/>
                <a:cs typeface="Perpetua"/>
              </a:rPr>
              <a:t>Be prepared. Be a leader. Be enthusiastic and have a passion for what you do. Be the guide in the learning process. Be patient and show respect to your students. Understand generational diversity. Establish classroom goals. Bring true life experiences into the classroom. Try to develop the student as a whole. Instill the importance of lifelong learning. Enjoy what you do. Show that you care.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2301068" y="991992"/>
            <a:ext cx="4701141" cy="313131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Marsha </a:t>
            </a:r>
            <a:r>
              <a:rPr lang="en-US" sz="2400" dirty="0" err="1" smtClean="0">
                <a:solidFill>
                  <a:srgbClr val="800000"/>
                </a:solidFill>
                <a:latin typeface="Monotype Corsiva"/>
              </a:rPr>
              <a:t>Steffek</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Lamar Institute of Technology</a:t>
            </a:r>
            <a:endParaRPr lang="en-US" sz="1600" dirty="0">
              <a:solidFill>
                <a:srgbClr val="800000"/>
              </a:solidFill>
              <a:latin typeface="Monotype Corsiva"/>
            </a:endParaRPr>
          </a:p>
        </p:txBody>
      </p:sp>
      <p:sp>
        <p:nvSpPr>
          <p:cNvPr id="7" name="TextBox 6"/>
          <p:cNvSpPr txBox="1"/>
          <p:nvPr/>
        </p:nvSpPr>
        <p:spPr>
          <a:xfrm>
            <a:off x="1617868" y="4082296"/>
            <a:ext cx="6611732" cy="1785104"/>
          </a:xfrm>
          <a:prstGeom prst="rect">
            <a:avLst/>
          </a:prstGeom>
          <a:noFill/>
        </p:spPr>
        <p:txBody>
          <a:bodyPr wrap="square" rtlCol="0">
            <a:spAutoFit/>
          </a:bodyPr>
          <a:lstStyle/>
          <a:p>
            <a:r>
              <a:rPr lang="en-US" dirty="0" smtClean="0">
                <a:latin typeface="Perpetua"/>
                <a:cs typeface="Perpetua"/>
              </a:rPr>
              <a:t>I credit my parents for instilling in me a strong work ethic and the belief in the importance of education. My parents believed that education held the key to success. This philosophy has stayed with me throughout my life and has become the driving force in my educational career. My goal in teaching is to help students develop up-to-date skills that will put them to work in today's marketplace and open the doors of opportunity. </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Susie Compton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err="1" smtClean="0">
                <a:solidFill>
                  <a:srgbClr val="800000"/>
                </a:solidFill>
                <a:latin typeface="Monotype Corsiva"/>
              </a:rPr>
              <a:t>Motlow</a:t>
            </a:r>
            <a:r>
              <a:rPr lang="en-US" sz="1778" b="0" dirty="0" smtClean="0">
                <a:solidFill>
                  <a:srgbClr val="800000"/>
                </a:solidFill>
                <a:latin typeface="Monotype Corsiva"/>
              </a:rPr>
              <a:t>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63655" y="871380"/>
            <a:ext cx="5354917" cy="381984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Janice Harder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err="1" smtClean="0">
                <a:solidFill>
                  <a:srgbClr val="800000"/>
                </a:solidFill>
                <a:latin typeface="Monotype Corsiva"/>
              </a:rPr>
              <a:t>Motlow</a:t>
            </a:r>
            <a:r>
              <a:rPr lang="en-US" sz="1778" b="0" dirty="0" smtClean="0">
                <a:solidFill>
                  <a:srgbClr val="800000"/>
                </a:solidFill>
                <a:latin typeface="Monotype Corsiva"/>
              </a:rPr>
              <a:t>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63655" y="907079"/>
            <a:ext cx="5354917" cy="374844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Billy </a:t>
            </a:r>
            <a:r>
              <a:rPr lang="en-US" sz="2667" b="0" dirty="0" err="1" smtClean="0">
                <a:solidFill>
                  <a:srgbClr val="800000"/>
                </a:solidFill>
                <a:latin typeface="Monotype Corsiva"/>
              </a:rPr>
              <a:t>Hix</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err="1" smtClean="0">
                <a:solidFill>
                  <a:srgbClr val="800000"/>
                </a:solidFill>
                <a:latin typeface="Monotype Corsiva"/>
              </a:rPr>
              <a:t>Motlow</a:t>
            </a:r>
            <a:r>
              <a:rPr lang="en-US" sz="1778" b="0" dirty="0" smtClean="0">
                <a:solidFill>
                  <a:srgbClr val="800000"/>
                </a:solidFill>
                <a:latin typeface="Monotype Corsiva"/>
              </a:rPr>
              <a:t>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590800" y="838200"/>
            <a:ext cx="4362275" cy="3962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err="1" smtClean="0">
                <a:solidFill>
                  <a:srgbClr val="800000"/>
                </a:solidFill>
                <a:latin typeface="Monotype Corsiva"/>
              </a:rPr>
              <a:t>Auksuole</a:t>
            </a:r>
            <a:r>
              <a:rPr lang="en-US" sz="2400" dirty="0" smtClean="0">
                <a:solidFill>
                  <a:srgbClr val="800000"/>
                </a:solidFill>
                <a:latin typeface="Monotype Corsiva"/>
              </a:rPr>
              <a:t> </a:t>
            </a:r>
            <a:r>
              <a:rPr lang="en-US" sz="2400" dirty="0" err="1" smtClean="0">
                <a:solidFill>
                  <a:srgbClr val="800000"/>
                </a:solidFill>
                <a:latin typeface="Monotype Corsiva"/>
              </a:rPr>
              <a:t>Rubavichute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Mountain View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lstStyle/>
          <a:p>
            <a:pPr>
              <a:buNone/>
            </a:pPr>
            <a:r>
              <a:rPr lang="en-US" dirty="0" smtClean="0">
                <a:latin typeface="Perpetua"/>
                <a:cs typeface="Perpetua"/>
              </a:rPr>
              <a:t>	</a:t>
            </a:r>
            <a:r>
              <a:rPr lang="en-US" sz="2400" dirty="0" smtClean="0">
                <a:latin typeface="Perpetua"/>
                <a:cs typeface="Perpetua"/>
              </a:rPr>
              <a:t>It gives me a great pleasure to witness how, day-by-day, students grow into knowledgeable and responsible men and women, dedicated to the good of their communities. I am very thankful for an opportunity to touch their lives and be a part of this beautiful transformation process.</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Walter Tucker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Lamar Institute of Technology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600200" y="689074"/>
            <a:ext cx="6286500" cy="418445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5507" y="990600"/>
            <a:ext cx="417226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Mary Brown</a:t>
            </a:r>
            <a:br>
              <a:rPr lang="en-US" sz="2400" dirty="0" smtClean="0">
                <a:solidFill>
                  <a:srgbClr val="800000"/>
                </a:solidFill>
                <a:latin typeface="Monotype Corsiva"/>
              </a:rPr>
            </a:br>
            <a:r>
              <a:rPr lang="en-US" sz="1600" dirty="0" smtClean="0">
                <a:solidFill>
                  <a:srgbClr val="800000"/>
                </a:solidFill>
                <a:latin typeface="Monotype Corsiva"/>
              </a:rPr>
              <a:t>Lansing Community College</a:t>
            </a:r>
            <a:endParaRPr lang="en-US" sz="1600" dirty="0">
              <a:solidFill>
                <a:srgbClr val="800000"/>
              </a:solidFill>
              <a:latin typeface="Monotype Corsiva"/>
            </a:endParaRPr>
          </a:p>
        </p:txBody>
      </p:sp>
      <p:sp>
        <p:nvSpPr>
          <p:cNvPr id="7" name="TextBox 6"/>
          <p:cNvSpPr txBox="1"/>
          <p:nvPr/>
        </p:nvSpPr>
        <p:spPr>
          <a:xfrm>
            <a:off x="1524000" y="4394537"/>
            <a:ext cx="6705600" cy="1015663"/>
          </a:xfrm>
          <a:prstGeom prst="rect">
            <a:avLst/>
          </a:prstGeom>
          <a:noFill/>
        </p:spPr>
        <p:txBody>
          <a:bodyPr wrap="square" rtlCol="0">
            <a:spAutoFit/>
          </a:bodyPr>
          <a:lstStyle/>
          <a:p>
            <a:r>
              <a:rPr lang="en-US" sz="2000" dirty="0" smtClean="0">
                <a:latin typeface="Perpetua"/>
                <a:cs typeface="Perpetua"/>
              </a:rPr>
              <a:t>Every day is a new opportunity to set high expectations and work together on achieving them. Respect, challenge, and celebrate successes!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5823"/>
            <a:ext cx="4701141" cy="3123647"/>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Toni </a:t>
            </a:r>
            <a:r>
              <a:rPr lang="en-US" sz="2400" dirty="0" err="1" smtClean="0">
                <a:solidFill>
                  <a:srgbClr val="800000"/>
                </a:solidFill>
                <a:latin typeface="Monotype Corsiva"/>
              </a:rPr>
              <a:t>Glasscoe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Lansing Community College</a:t>
            </a:r>
            <a:endParaRPr lang="en-US" sz="1600" dirty="0">
              <a:solidFill>
                <a:srgbClr val="800000"/>
              </a:solidFill>
              <a:latin typeface="Monotype Corsiva"/>
            </a:endParaRPr>
          </a:p>
        </p:txBody>
      </p:sp>
      <p:sp>
        <p:nvSpPr>
          <p:cNvPr id="7" name="TextBox 6"/>
          <p:cNvSpPr txBox="1"/>
          <p:nvPr/>
        </p:nvSpPr>
        <p:spPr>
          <a:xfrm>
            <a:off x="1524000" y="4315361"/>
            <a:ext cx="6705600" cy="1323439"/>
          </a:xfrm>
          <a:prstGeom prst="rect">
            <a:avLst/>
          </a:prstGeom>
          <a:noFill/>
        </p:spPr>
        <p:txBody>
          <a:bodyPr wrap="square" rtlCol="0">
            <a:spAutoFit/>
          </a:bodyPr>
          <a:lstStyle/>
          <a:p>
            <a:r>
              <a:rPr lang="en-US" sz="2000" dirty="0" smtClean="0">
                <a:latin typeface="Perpetua"/>
                <a:cs typeface="Perpetua"/>
              </a:rPr>
              <a:t>I am inspired by the evidence that proves many students will be successful because of the role I play in their lives. My motivation comes from knowing that students want us to care, but they don’t want to let on that they want us to care. Keep caring!</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823</TotalTime>
  <Words>2334</Words>
  <Application>Microsoft Macintosh PowerPoint</Application>
  <PresentationFormat>On-screen Show (4:3)</PresentationFormat>
  <Paragraphs>204</Paragraphs>
  <Slides>63</Slides>
  <Notes>1</Notes>
  <HiddenSlides>0</HiddenSlides>
  <MMClips>0</MMClips>
  <ScaleCrop>false</ScaleCrop>
  <HeadingPairs>
    <vt:vector size="4" baseType="variant">
      <vt:variant>
        <vt:lpstr>Design Template</vt:lpstr>
      </vt:variant>
      <vt:variant>
        <vt:i4>1</vt:i4>
      </vt:variant>
      <vt:variant>
        <vt:lpstr>Slide Titles</vt:lpstr>
      </vt:variant>
      <vt:variant>
        <vt:i4>63</vt:i4>
      </vt:variant>
    </vt:vector>
  </HeadingPairs>
  <TitlesOfParts>
    <vt:vector size="64" baseType="lpstr">
      <vt:lpstr>Office Theme</vt:lpstr>
      <vt:lpstr>Peter Dixon Lake Tahoe Community College </vt:lpstr>
      <vt:lpstr>Stephen Fernald Lake Tahoe Community College </vt:lpstr>
      <vt:lpstr>Mary Lyn Brown Lamar Institute of Technology</vt:lpstr>
      <vt:lpstr>James Doane Lamar Institute of Technology</vt:lpstr>
      <vt:lpstr>Vicki Rowlett Lamar Institute of Technology</vt:lpstr>
      <vt:lpstr>Marsha Steffek Lamar Institute of Technology</vt:lpstr>
      <vt:lpstr>Walter Tucker Lamar Institute of Technology</vt:lpstr>
      <vt:lpstr>Mary Brown Lansing Community College</vt:lpstr>
      <vt:lpstr>Toni Glasscoe Lansing Community College</vt:lpstr>
      <vt:lpstr>Ian Hepher Lethbridge College </vt:lpstr>
      <vt:lpstr>Cathy Takeda Lethbridge College</vt:lpstr>
      <vt:lpstr>Jason Dockter Lincoln Land Community College</vt:lpstr>
      <vt:lpstr>Ryan Roberts Lincoln Land Community College</vt:lpstr>
      <vt:lpstr>Shae Adkins Lone Star College </vt:lpstr>
      <vt:lpstr>Betsy Morgan Lone Star College </vt:lpstr>
      <vt:lpstr>Esther Robinson Lone Star College System - CyFair</vt:lpstr>
      <vt:lpstr>Suzanne Shield-Polk Lone Star College System - Cy-Fair</vt:lpstr>
      <vt:lpstr>Stephanie Doyen Lone Star College System - Kingwood </vt:lpstr>
      <vt:lpstr>Jimmi Rushing Lone Star College System - Kingwood</vt:lpstr>
      <vt:lpstr>Deborah Cox  Lone Star College - Montgomery</vt:lpstr>
      <vt:lpstr>Sue Jan Herber Lone Star College System - Montgomery</vt:lpstr>
      <vt:lpstr>David Birch Lone Star College System - Tomball</vt:lpstr>
      <vt:lpstr>Melinda Coleman Lone Star College System - Tomball </vt:lpstr>
      <vt:lpstr>Tom Lovell Lone Star College System - Tomball</vt:lpstr>
      <vt:lpstr>Thomas Rogers Lone Star College System - Tomball</vt:lpstr>
      <vt:lpstr>Kathy Sanchez Lone Star College System - Tomball</vt:lpstr>
      <vt:lpstr>Maria Narvaez Long Beach City College</vt:lpstr>
      <vt:lpstr>Aimee Dickinson Lorain County Community College</vt:lpstr>
      <vt:lpstr>Joe Lane Louisiana Delta Community College </vt:lpstr>
      <vt:lpstr>William Barrett Luzerne County Community College </vt:lpstr>
      <vt:lpstr>Maryann Kovalewski Luzerne County Community College</vt:lpstr>
      <vt:lpstr>Mary Alstead  Macomb College</vt:lpstr>
      <vt:lpstr>Christopher Donnelly  Macomb College</vt:lpstr>
      <vt:lpstr>Randy Gerber Macomb Community College </vt:lpstr>
      <vt:lpstr>Joseph Nazione  Macomb College</vt:lpstr>
      <vt:lpstr>Joseph Sarnecki Macomb Community College</vt:lpstr>
      <vt:lpstr>Katrina Scott Madisonville Community College</vt:lpstr>
      <vt:lpstr>Linda Thomas Madisonville Community College</vt:lpstr>
      <vt:lpstr>Kendra Barber Manatee Community College</vt:lpstr>
      <vt:lpstr>Kathy Fields Manatee Community College </vt:lpstr>
      <vt:lpstr>Orland Fernandes Mass Bay Community College</vt:lpstr>
      <vt:lpstr>Barbara Campbell  Maysville Community and Technical College</vt:lpstr>
      <vt:lpstr>Margo Hamm Maysville Community and Technical College</vt:lpstr>
      <vt:lpstr>Lynne Lindsay Maysville Community &amp; Technical College</vt:lpstr>
      <vt:lpstr>Jay Geller McHenry County College </vt:lpstr>
      <vt:lpstr>Sandra Vitale McHenry County College </vt:lpstr>
      <vt:lpstr>Normah Salleh-Barone McHenry County College </vt:lpstr>
      <vt:lpstr>Alvyn Haywood Mercer County Community College</vt:lpstr>
      <vt:lpstr>Peg Johnson Metropolitan Community College </vt:lpstr>
      <vt:lpstr>Kenneth Lee Miami Dade College</vt:lpstr>
      <vt:lpstr>Linda Graham Mid-South Community College</vt:lpstr>
      <vt:lpstr>Reita Gorman Mid-South Community College</vt:lpstr>
      <vt:lpstr>Miles Trenia Mid-South Community College</vt:lpstr>
      <vt:lpstr>Gwendolyne Bunch Midlands Technical College</vt:lpstr>
      <vt:lpstr>Dixie Fjeld Minnesota State Community and Technical College</vt:lpstr>
      <vt:lpstr>Matthew Hachee Monroe Community College</vt:lpstr>
      <vt:lpstr>Lori Moses Monroe Community College</vt:lpstr>
      <vt:lpstr>Lynn Ward Montana State University</vt:lpstr>
      <vt:lpstr>J.C. Malitzke Moraine Valley Community College</vt:lpstr>
      <vt:lpstr>Susie Compton Motlow State Community College</vt:lpstr>
      <vt:lpstr>Janice Harder Motlow State Community College</vt:lpstr>
      <vt:lpstr>Billy Hix Motlow State Community College</vt:lpstr>
      <vt:lpstr>Auksuole Rubavichute Mountain View College</vt:lpstr>
    </vt:vector>
  </TitlesOfParts>
  <Company>The University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NISOD Web Workstation</dc:creator>
  <cp:keywords/>
  <cp:lastModifiedBy>Educatinal Administration</cp:lastModifiedBy>
  <cp:revision>16</cp:revision>
  <dcterms:created xsi:type="dcterms:W3CDTF">2009-06-02T15:32:44Z</dcterms:created>
  <dcterms:modified xsi:type="dcterms:W3CDTF">2009-06-02T15:33:38Z</dcterms:modified>
</cp:coreProperties>
</file>