
<file path=[Content_Types].xml><?xml version="1.0" encoding="utf-8"?>
<Types xmlns="http://schemas.openxmlformats.org/package/2006/content-types">
  <Override PartName="/ppt/slides/slide12.xml" ContentType="application/vnd.openxmlformats-officedocument.presentationml.slide+xml"/>
  <Override PartName="/ppt/slides/slide46.xml" ContentType="application/vnd.openxmlformats-officedocument.presentationml.slide+xml"/>
  <Override PartName="/ppt/slideLayouts/slideLayout8.xml" ContentType="application/vnd.openxmlformats-officedocument.presentationml.slideLayout+xml"/>
  <Override PartName="/ppt/slides/slide22.xml" ContentType="application/vnd.openxmlformats-officedocument.presentationml.slide+xml"/>
  <Override PartName="/ppt/slides/slide28.xml" ContentType="application/vnd.openxmlformats-officedocument.presentationml.slide+xml"/>
  <Override PartName="/ppt/theme/theme2.xml" ContentType="application/vnd.openxmlformats-officedocument.theme+xml"/>
  <Override PartName="/ppt/slides/slide2.xml" ContentType="application/vnd.openxmlformats-officedocument.presentationml.slide+xml"/>
  <Override PartName="/docProps/app.xml" ContentType="application/vnd.openxmlformats-officedocument.extended-properties+xml"/>
  <Override PartName="/ppt/slides/slide30.xml" ContentType="application/vnd.openxmlformats-officedocument.presentationml.slide+xml"/>
  <Override PartName="/ppt/slides/slide35.xml" ContentType="application/vnd.openxmlformats-officedocument.presentationml.slide+xml"/>
  <Override PartName="/ppt/slides/slide42.xml" ContentType="application/vnd.openxmlformats-officedocument.presentationml.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47.xml" ContentType="application/vnd.openxmlformats-officedocument.presentationml.slide+xml"/>
  <Override PartName="/ppt/slides/slide45.xml" ContentType="application/vnd.openxmlformats-officedocument.presentationml.slide+xml"/>
  <Override PartName="/ppt/slideLayouts/slideLayout3.xml" ContentType="application/vnd.openxmlformats-officedocument.presentationml.slideLayout+xml"/>
  <Override PartName="/ppt/slides/slide21.xml" ContentType="application/vnd.openxmlformats-officedocument.presentationml.slide+xml"/>
  <Override PartName="/ppt/slides/slide50.xml" ContentType="application/vnd.openxmlformats-officedocument.presentationml.slide+xml"/>
  <Override PartName="/ppt/slides/slide23.xml" ContentType="application/vnd.openxmlformats-officedocument.presentationml.slide+xml"/>
  <Override PartName="/ppt/slides/slide54.xml" ContentType="application/vnd.openxmlformats-officedocument.presentationml.slide+xml"/>
  <Override PartName="/ppt/slides/slide57.xml" ContentType="application/vnd.openxmlformats-officedocument.presentationml.slide+xml"/>
  <Override PartName="/ppt/slideLayouts/slideLayout5.xml" ContentType="application/vnd.openxmlformats-officedocument.presentationml.slideLayout+xml"/>
  <Override PartName="/ppt/slideLayouts/slideLayout9.xml" ContentType="application/vnd.openxmlformats-officedocument.presentationml.slideLayout+xml"/>
  <Override PartName="/ppt/slides/slide52.xml" ContentType="application/vnd.openxmlformats-officedocument.presentationml.slide+xml"/>
  <Override PartName="/ppt/slides/slide1.xml" ContentType="application/vnd.openxmlformats-officedocument.presentationml.slide+xml"/>
  <Override PartName="/ppt/slides/slide51.xml" ContentType="application/vnd.openxmlformats-officedocument.presentationml.slide+xml"/>
  <Default Extension="xml" ContentType="application/xml"/>
  <Override PartName="/ppt/slides/slide7.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slides/slide58.xml" ContentType="application/vnd.openxmlformats-officedocument.presentationml.slide+xml"/>
  <Override PartName="/ppt/notesMasters/notesMaster1.xml" ContentType="application/vnd.openxmlformats-officedocument.presentationml.notesMaster+xml"/>
  <Override PartName="/ppt/viewProps.xml" ContentType="application/vnd.openxmlformats-officedocument.presentationml.viewProps+xml"/>
  <Override PartName="/ppt/slides/slide25.xml" ContentType="application/vnd.openxmlformats-officedocument.presentationml.slide+xml"/>
  <Override PartName="/ppt/tableStyles.xml" ContentType="application/vnd.openxmlformats-officedocument.presentationml.tableStyles+xml"/>
  <Override PartName="/ppt/slideLayouts/slideLayout10.xml" ContentType="application/vnd.openxmlformats-officedocument.presentationml.slideLayout+xml"/>
  <Override PartName="/ppt/slides/slide13.xml" ContentType="application/vnd.openxmlformats-officedocument.presentationml.slide+xml"/>
  <Override PartName="/ppt/slides/slide40.xml" ContentType="application/vnd.openxmlformats-officedocument.presentationml.slide+xml"/>
  <Override PartName="/ppt/slides/slide14.xml" ContentType="application/vnd.openxmlformats-officedocument.presentationml.slide+xml"/>
  <Override PartName="/ppt/slides/slide34.xml" ContentType="application/vnd.openxmlformats-officedocument.presentationml.slide+xml"/>
  <Override PartName="/ppt/slides/slide44.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slides/slide49.xml" ContentType="application/vnd.openxmlformats-officedocument.presentationml.slide+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s/slide43.xml" ContentType="application/vnd.openxmlformats-officedocument.presentationml.slide+xml"/>
  <Override PartName="/ppt/slides/slide48.xml" ContentType="application/vnd.openxmlformats-officedocument.presentationml.slide+xml"/>
  <Override PartName="/ppt/theme/theme1.xml" ContentType="application/vnd.openxmlformats-officedocument.theme+xml"/>
  <Override PartName="/ppt/presentation.xml" ContentType="application/vnd.openxmlformats-officedocument.presentationml.presentation.main+xml"/>
  <Override PartName="/ppt/slideLayouts/slideLayout6.xml" ContentType="application/vnd.openxmlformats-officedocument.presentationml.slideLayout+xml"/>
  <Override PartName="/ppt/slides/slide5.xml" ContentType="application/vnd.openxmlformats-officedocument.presentationml.slide+xml"/>
  <Override PartName="/ppt/slides/slide37.xml" ContentType="application/vnd.openxmlformats-officedocument.presentationml.slide+xml"/>
  <Override PartName="/ppt/slides/slide10.xml" ContentType="application/vnd.openxmlformats-officedocument.presentationml.slide+xml"/>
  <Override PartName="/ppt/slides/slide59.xml" ContentType="application/vnd.openxmlformats-officedocument.presentationml.slide+xml"/>
  <Override PartName="/ppt/slides/slide33.xml" ContentType="application/vnd.openxmlformats-officedocument.presentationml.slide+xml"/>
  <Override PartName="/ppt/slideLayouts/slideLayout7.xml" ContentType="application/vnd.openxmlformats-officedocument.presentationml.slideLayout+xml"/>
  <Override PartName="/ppt/presProps.xml" ContentType="application/vnd.openxmlformats-officedocument.presentationml.presProps+xml"/>
  <Default Extension="jpeg" ContentType="image/jpeg"/>
  <Override PartName="/ppt/slides/slide3.xml" ContentType="application/vnd.openxmlformats-officedocument.presentationml.slide+xml"/>
  <Override PartName="/ppt/slides/slide4.xml" ContentType="application/vnd.openxmlformats-officedocument.presentationml.slide+xml"/>
  <Override PartName="/ppt/slides/slide27.xml" ContentType="application/vnd.openxmlformats-officedocument.presentationml.slide+xml"/>
  <Override PartName="/ppt/slideLayouts/slideLayout11.xml" ContentType="application/vnd.openxmlformats-officedocument.presentationml.slideLayout+xml"/>
  <Override PartName="/docProps/core.xml" ContentType="application/vnd.openxmlformats-package.core-properties+xml"/>
  <Override PartName="/ppt/slides/slide56.xml" ContentType="application/vnd.openxmlformats-officedocument.presentationml.slide+xml"/>
  <Override PartName="/ppt/slides/slide8.xml" ContentType="application/vnd.openxmlformats-officedocument.presentationml.slide+xml"/>
  <Override PartName="/ppt/slides/slide31.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Default Extension="rels" ContentType="application/vnd.openxmlformats-package.relationships+xml"/>
  <Override PartName="/ppt/slides/slide9.xml" ContentType="application/vnd.openxmlformats-officedocument.presentationml.slide+xml"/>
  <Override PartName="/ppt/slides/slide53.xml" ContentType="application/vnd.openxmlformats-officedocument.presentationml.slide+xml"/>
  <Override PartName="/ppt/slides/slide60.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slides/slide55.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62"/>
  </p:notesMasterIdLst>
  <p:sldIdLst>
    <p:sldId id="397" r:id="rId2"/>
    <p:sldId id="398" r:id="rId3"/>
    <p:sldId id="509" r:id="rId4"/>
    <p:sldId id="510" r:id="rId5"/>
    <p:sldId id="508" r:id="rId6"/>
    <p:sldId id="507" r:id="rId7"/>
    <p:sldId id="506" r:id="rId8"/>
    <p:sldId id="354" r:id="rId9"/>
    <p:sldId id="353" r:id="rId10"/>
    <p:sldId id="355" r:id="rId11"/>
    <p:sldId id="505" r:id="rId12"/>
    <p:sldId id="356" r:id="rId13"/>
    <p:sldId id="399" r:id="rId14"/>
    <p:sldId id="504" r:id="rId15"/>
    <p:sldId id="357" r:id="rId16"/>
    <p:sldId id="360" r:id="rId17"/>
    <p:sldId id="400" r:id="rId18"/>
    <p:sldId id="401" r:id="rId19"/>
    <p:sldId id="502" r:id="rId20"/>
    <p:sldId id="501" r:id="rId21"/>
    <p:sldId id="359" r:id="rId22"/>
    <p:sldId id="499" r:id="rId23"/>
    <p:sldId id="402" r:id="rId24"/>
    <p:sldId id="358" r:id="rId25"/>
    <p:sldId id="403" r:id="rId26"/>
    <p:sldId id="500" r:id="rId27"/>
    <p:sldId id="404" r:id="rId28"/>
    <p:sldId id="498" r:id="rId29"/>
    <p:sldId id="497" r:id="rId30"/>
    <p:sldId id="496" r:id="rId31"/>
    <p:sldId id="361" r:id="rId32"/>
    <p:sldId id="362" r:id="rId33"/>
    <p:sldId id="495" r:id="rId34"/>
    <p:sldId id="494" r:id="rId35"/>
    <p:sldId id="405" r:id="rId36"/>
    <p:sldId id="406" r:id="rId37"/>
    <p:sldId id="493" r:id="rId38"/>
    <p:sldId id="367" r:id="rId39"/>
    <p:sldId id="368" r:id="rId40"/>
    <p:sldId id="366" r:id="rId41"/>
    <p:sldId id="365" r:id="rId42"/>
    <p:sldId id="266" r:id="rId43"/>
    <p:sldId id="369" r:id="rId44"/>
    <p:sldId id="408" r:id="rId45"/>
    <p:sldId id="407" r:id="rId46"/>
    <p:sldId id="363" r:id="rId47"/>
    <p:sldId id="492" r:id="rId48"/>
    <p:sldId id="370" r:id="rId49"/>
    <p:sldId id="409" r:id="rId50"/>
    <p:sldId id="491" r:id="rId51"/>
    <p:sldId id="410" r:id="rId52"/>
    <p:sldId id="371" r:id="rId53"/>
    <p:sldId id="375" r:id="rId54"/>
    <p:sldId id="372" r:id="rId55"/>
    <p:sldId id="384" r:id="rId56"/>
    <p:sldId id="490" r:id="rId57"/>
    <p:sldId id="374" r:id="rId58"/>
    <p:sldId id="488" r:id="rId59"/>
    <p:sldId id="489" r:id="rId60"/>
    <p:sldId id="373" r:id="rId6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webPr allowPng="1" organizeInFolders="0" useLongFilenames="0" imgSz="1024x768" encoding="macintosh"/>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showOutlineIcons="0">
    <p:restoredLeft sz="22539" autoAdjust="0"/>
    <p:restoredTop sz="94660"/>
  </p:normalViewPr>
  <p:slideViewPr>
    <p:cSldViewPr snapToGrid="0">
      <p:cViewPr varScale="1">
        <p:scale>
          <a:sx n="154" d="100"/>
          <a:sy n="154" d="100"/>
        </p:scale>
        <p:origin x="-632"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64" Type="http://schemas.openxmlformats.org/officeDocument/2006/relationships/presProps" Target="presProps.xml"/><Relationship Id="rId60" Type="http://schemas.openxmlformats.org/officeDocument/2006/relationships/slide" Target="slides/slide59.xml"/><Relationship Id="rId39" Type="http://schemas.openxmlformats.org/officeDocument/2006/relationships/slide" Target="slides/slide38.xml"/><Relationship Id="rId7" Type="http://schemas.openxmlformats.org/officeDocument/2006/relationships/slide" Target="slides/slide6.xml"/><Relationship Id="rId43" Type="http://schemas.openxmlformats.org/officeDocument/2006/relationships/slide" Target="slides/slide42.xml"/><Relationship Id="rId25" Type="http://schemas.openxmlformats.org/officeDocument/2006/relationships/slide" Target="slides/slide24.xml"/><Relationship Id="rId10" Type="http://schemas.openxmlformats.org/officeDocument/2006/relationships/slide" Target="slides/slide9.xml"/><Relationship Id="rId50" Type="http://schemas.openxmlformats.org/officeDocument/2006/relationships/slide" Target="slides/slide49.xml"/><Relationship Id="rId63" Type="http://schemas.openxmlformats.org/officeDocument/2006/relationships/printerSettings" Target="printerSettings/printerSettings1.bin"/><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slide" Target="slides/slide44.xml"/><Relationship Id="rId58" Type="http://schemas.openxmlformats.org/officeDocument/2006/relationships/slide" Target="slides/slide57.xml"/><Relationship Id="rId42" Type="http://schemas.openxmlformats.org/officeDocument/2006/relationships/slide" Target="slides/slide41.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slide" Target="slides/slide45.xml"/><Relationship Id="rId57" Type="http://schemas.openxmlformats.org/officeDocument/2006/relationships/slide" Target="slides/slide56.xml"/><Relationship Id="rId59" Type="http://schemas.openxmlformats.org/officeDocument/2006/relationships/slide" Target="slides/slide58.xml"/><Relationship Id="rId35" Type="http://schemas.openxmlformats.org/officeDocument/2006/relationships/slide" Target="slides/slide34.xml"/><Relationship Id="rId51" Type="http://schemas.openxmlformats.org/officeDocument/2006/relationships/slide" Target="slides/slide50.xml"/><Relationship Id="rId55" Type="http://schemas.openxmlformats.org/officeDocument/2006/relationships/slide" Target="slides/slide54.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62" Type="http://schemas.openxmlformats.org/officeDocument/2006/relationships/notesMaster" Target="notesMasters/notesMaster1.xml"/><Relationship Id="rId66" Type="http://schemas.openxmlformats.org/officeDocument/2006/relationships/theme" Target="theme/theme1.xml"/><Relationship Id="rId36" Type="http://schemas.openxmlformats.org/officeDocument/2006/relationships/slide" Target="slides/slide35.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slide" Target="slides/slide55.xml"/><Relationship Id="rId48" Type="http://schemas.openxmlformats.org/officeDocument/2006/relationships/slide" Target="slides/slide47.xml"/><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52" Type="http://schemas.openxmlformats.org/officeDocument/2006/relationships/slide" Target="slides/slide51.xml"/><Relationship Id="rId65" Type="http://schemas.openxmlformats.org/officeDocument/2006/relationships/viewProps" Target="viewProps.xml"/><Relationship Id="rId67" Type="http://schemas.openxmlformats.org/officeDocument/2006/relationships/tableStyles" Target="tableStyles.xml"/><Relationship Id="rId54" Type="http://schemas.openxmlformats.org/officeDocument/2006/relationships/slide" Target="slides/slide53.xml"/><Relationship Id="rId12" Type="http://schemas.openxmlformats.org/officeDocument/2006/relationships/slide" Target="slides/slide11.xml"/><Relationship Id="rId3" Type="http://schemas.openxmlformats.org/officeDocument/2006/relationships/slide" Target="slides/slide2.xml"/><Relationship Id="rId23" Type="http://schemas.openxmlformats.org/officeDocument/2006/relationships/slide" Target="slides/slide22.xml"/><Relationship Id="rId61" Type="http://schemas.openxmlformats.org/officeDocument/2006/relationships/slide" Target="slides/slide60.xml"/><Relationship Id="rId53" Type="http://schemas.openxmlformats.org/officeDocument/2006/relationships/slide" Target="slides/slide52.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22" Type="http://schemas.openxmlformats.org/officeDocument/2006/relationships/slide" Target="slides/slide21.xml"/><Relationship Id="rId21" Type="http://schemas.openxmlformats.org/officeDocument/2006/relationships/slide" Target="slides/slide2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FA3D6C-67CF-44B7-952B-3E78C04E38E1}" type="datetimeFigureOut">
              <a:rPr lang="en-US" smtClean="0"/>
              <a:pPr/>
              <a:t>6/2/09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5B1D30C-E56F-4554-BC3E-34852EDFA426}"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3364BB-353F-41B4-BF51-AC3935D4DE25}" type="datetimeFigureOut">
              <a:rPr lang="en-US" smtClean="0"/>
              <a:pPr/>
              <a:t>6/2/09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729C5-72E5-42A9-87AF-886D3C45497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3364BB-353F-41B4-BF51-AC3935D4DE25}" type="datetimeFigureOut">
              <a:rPr lang="en-US" smtClean="0"/>
              <a:pPr/>
              <a:t>6/2/09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729C5-72E5-42A9-87AF-886D3C45497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3364BB-353F-41B4-BF51-AC3935D4DE25}" type="datetimeFigureOut">
              <a:rPr lang="en-US" smtClean="0"/>
              <a:pPr/>
              <a:t>6/2/09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729C5-72E5-42A9-87AF-886D3C45497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3364BB-353F-41B4-BF51-AC3935D4DE25}" type="datetimeFigureOut">
              <a:rPr lang="en-US" smtClean="0"/>
              <a:pPr/>
              <a:t>6/2/09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729C5-72E5-42A9-87AF-886D3C45497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B3364BB-353F-41B4-BF51-AC3935D4DE25}" type="datetimeFigureOut">
              <a:rPr lang="en-US" smtClean="0"/>
              <a:pPr/>
              <a:t>6/2/09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729C5-72E5-42A9-87AF-886D3C45497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B3364BB-353F-41B4-BF51-AC3935D4DE25}" type="datetimeFigureOut">
              <a:rPr lang="en-US" smtClean="0"/>
              <a:pPr/>
              <a:t>6/2/09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2729C5-72E5-42A9-87AF-886D3C45497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B3364BB-353F-41B4-BF51-AC3935D4DE25}" type="datetimeFigureOut">
              <a:rPr lang="en-US" smtClean="0"/>
              <a:pPr/>
              <a:t>6/2/09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2729C5-72E5-42A9-87AF-886D3C45497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3364BB-353F-41B4-BF51-AC3935D4DE25}" type="datetimeFigureOut">
              <a:rPr lang="en-US" smtClean="0"/>
              <a:pPr/>
              <a:t>6/2/09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2729C5-72E5-42A9-87AF-886D3C45497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3364BB-353F-41B4-BF51-AC3935D4DE25}" type="datetimeFigureOut">
              <a:rPr lang="en-US" smtClean="0"/>
              <a:pPr/>
              <a:t>6/2/09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2729C5-72E5-42A9-87AF-886D3C45497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3364BB-353F-41B4-BF51-AC3935D4DE25}" type="datetimeFigureOut">
              <a:rPr lang="en-US" smtClean="0"/>
              <a:pPr/>
              <a:t>6/2/09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2729C5-72E5-42A9-87AF-886D3C45497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3364BB-353F-41B4-BF51-AC3935D4DE25}" type="datetimeFigureOut">
              <a:rPr lang="en-US" smtClean="0"/>
              <a:pPr/>
              <a:t>6/2/09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2729C5-72E5-42A9-87AF-886D3C45497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8" Type="http://schemas.openxmlformats.org/officeDocument/2006/relationships/slideLayout" Target="../slideLayouts/slideLayout8.xml"/><Relationship Id="rId13" Type="http://schemas.openxmlformats.org/officeDocument/2006/relationships/image" Target="../media/image1.jpeg"/><Relationship Id="rId10" Type="http://schemas.openxmlformats.org/officeDocument/2006/relationships/slideLayout" Target="../slideLayouts/slideLayout10.xml"/><Relationship Id="rId5" Type="http://schemas.openxmlformats.org/officeDocument/2006/relationships/slideLayout" Target="../slideLayouts/slideLayout5.xml"/><Relationship Id="rId12" Type="http://schemas.openxmlformats.org/officeDocument/2006/relationships/theme" Target="../theme/theme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3364BB-353F-41B4-BF51-AC3935D4DE25}" type="datetimeFigureOut">
              <a:rPr lang="en-US" smtClean="0"/>
              <a:pPr/>
              <a:t>6/2/09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2729C5-72E5-42A9-87AF-886D3C45497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a:bodyPr>
          <a:lstStyle/>
          <a:p>
            <a:r>
              <a:rPr lang="en-US" sz="2400" dirty="0" smtClean="0">
                <a:solidFill>
                  <a:srgbClr val="800000"/>
                </a:solidFill>
                <a:latin typeface="Monotype Corsiva"/>
              </a:rPr>
              <a:t>David Hines</a:t>
            </a:r>
            <a:br>
              <a:rPr lang="en-US" sz="2400" dirty="0" smtClean="0">
                <a:solidFill>
                  <a:srgbClr val="800000"/>
                </a:solidFill>
                <a:latin typeface="Monotype Corsiva"/>
              </a:rPr>
            </a:br>
            <a:r>
              <a:rPr lang="en-US" sz="1600" dirty="0" smtClean="0">
                <a:solidFill>
                  <a:srgbClr val="800000"/>
                </a:solidFill>
                <a:latin typeface="Monotype Corsiva"/>
              </a:rPr>
              <a:t>H. </a:t>
            </a:r>
            <a:r>
              <a:rPr lang="en-US" sz="1600" dirty="0" err="1" smtClean="0">
                <a:solidFill>
                  <a:srgbClr val="800000"/>
                </a:solidFill>
                <a:latin typeface="Monotype Corsiva"/>
              </a:rPr>
              <a:t>Lavity</a:t>
            </a:r>
            <a:r>
              <a:rPr lang="en-US" sz="1600" dirty="0" smtClean="0">
                <a:solidFill>
                  <a:srgbClr val="800000"/>
                </a:solidFill>
                <a:latin typeface="Monotype Corsiva"/>
              </a:rPr>
              <a:t> </a:t>
            </a:r>
            <a:r>
              <a:rPr lang="en-US" sz="1600" dirty="0" err="1" smtClean="0">
                <a:solidFill>
                  <a:srgbClr val="800000"/>
                </a:solidFill>
                <a:latin typeface="Monotype Corsiva"/>
              </a:rPr>
              <a:t>Stoutt</a:t>
            </a:r>
            <a:r>
              <a:rPr lang="en-US" sz="1600" dirty="0" smtClean="0">
                <a:solidFill>
                  <a:srgbClr val="800000"/>
                </a:solidFill>
                <a:latin typeface="Monotype Corsiva"/>
              </a:rPr>
              <a:t> Community College</a:t>
            </a:r>
            <a:endParaRPr lang="en-US" sz="1600" dirty="0">
              <a:solidFill>
                <a:srgbClr val="800000"/>
              </a:solidFill>
              <a:latin typeface="Monotype Corsiva"/>
            </a:endParaRPr>
          </a:p>
        </p:txBody>
      </p:sp>
      <p:sp>
        <p:nvSpPr>
          <p:cNvPr id="5" name="Content Placeholder 4"/>
          <p:cNvSpPr>
            <a:spLocks noGrp="1"/>
          </p:cNvSpPr>
          <p:nvPr>
            <p:ph idx="1"/>
          </p:nvPr>
        </p:nvSpPr>
        <p:spPr>
          <a:xfrm>
            <a:off x="990600" y="1600200"/>
            <a:ext cx="7162800" cy="3276600"/>
          </a:xfrm>
        </p:spPr>
        <p:txBody>
          <a:bodyPr>
            <a:normAutofit/>
          </a:bodyPr>
          <a:lstStyle/>
          <a:p>
            <a:pPr>
              <a:buNone/>
            </a:pPr>
            <a:r>
              <a:rPr lang="en-US" sz="2595" dirty="0" smtClean="0">
                <a:latin typeface="Perpetua"/>
                <a:cs typeface="Perpetua"/>
              </a:rPr>
              <a:t>	I obtain enormous satisfaction in passing on my experience and knowledge for the benefit of improving students’ chances of meaningful employment. Seeing my students gain confidence and personal development further fuels my motivation and enthusiasm. Patience and empathy for my students are keys to success.</a:t>
            </a: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814613" y="990600"/>
            <a:ext cx="3674050" cy="3134094"/>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609600" y="278246"/>
            <a:ext cx="8001000" cy="792162"/>
          </a:xfrm>
        </p:spPr>
        <p:txBody>
          <a:bodyPr>
            <a:normAutofit/>
          </a:bodyPr>
          <a:lstStyle/>
          <a:p>
            <a:r>
              <a:rPr lang="en-US" sz="2400" dirty="0" smtClean="0">
                <a:solidFill>
                  <a:srgbClr val="800000"/>
                </a:solidFill>
                <a:latin typeface="Monotype Corsiva"/>
              </a:rPr>
              <a:t>Janice Gilliam</a:t>
            </a:r>
            <a:br>
              <a:rPr lang="en-US" sz="2400" dirty="0" smtClean="0">
                <a:solidFill>
                  <a:srgbClr val="800000"/>
                </a:solidFill>
                <a:latin typeface="Monotype Corsiva"/>
              </a:rPr>
            </a:br>
            <a:r>
              <a:rPr lang="en-US" sz="1600" dirty="0" smtClean="0">
                <a:solidFill>
                  <a:srgbClr val="800000"/>
                </a:solidFill>
                <a:latin typeface="Monotype Corsiva"/>
              </a:rPr>
              <a:t>Haywood Community College</a:t>
            </a:r>
            <a:endParaRPr lang="en-US" sz="1600" dirty="0">
              <a:solidFill>
                <a:srgbClr val="800000"/>
              </a:solidFill>
              <a:latin typeface="Monotype Corsiva"/>
            </a:endParaRPr>
          </a:p>
        </p:txBody>
      </p:sp>
      <p:sp>
        <p:nvSpPr>
          <p:cNvPr id="7" name="TextBox 6"/>
          <p:cNvSpPr txBox="1"/>
          <p:nvPr/>
        </p:nvSpPr>
        <p:spPr>
          <a:xfrm>
            <a:off x="1524000" y="4191000"/>
            <a:ext cx="6705600" cy="1631216"/>
          </a:xfrm>
          <a:prstGeom prst="rect">
            <a:avLst/>
          </a:prstGeom>
          <a:noFill/>
        </p:spPr>
        <p:txBody>
          <a:bodyPr wrap="square" rtlCol="0">
            <a:spAutoFit/>
          </a:bodyPr>
          <a:lstStyle/>
          <a:p>
            <a:r>
              <a:rPr lang="en-US" sz="2000" dirty="0" smtClean="0">
                <a:latin typeface="Perpetua"/>
                <a:cs typeface="Perpetua"/>
              </a:rPr>
              <a:t>The implementation of the community college opened the door for thousands of students to higher education. As student development administrator, it is my job to facilitate that process. As Jack Welch stated in </a:t>
            </a:r>
            <a:r>
              <a:rPr lang="en-US" sz="2000" i="1" dirty="0" smtClean="0">
                <a:latin typeface="Perpetua"/>
                <a:cs typeface="Perpetua"/>
              </a:rPr>
              <a:t>Winning</a:t>
            </a:r>
            <a:r>
              <a:rPr lang="en-US" sz="2000" dirty="0" smtClean="0">
                <a:latin typeface="Perpetua"/>
                <a:cs typeface="Perpetua"/>
              </a:rPr>
              <a:t>, “We have to make it easier for people to do business with us.” </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Stephen Lloyd</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Haywood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3227955" y="760639"/>
            <a:ext cx="3030987" cy="4041319"/>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631609" y="990600"/>
            <a:ext cx="4040059" cy="3134094"/>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609600" y="278246"/>
            <a:ext cx="8001000" cy="792162"/>
          </a:xfrm>
        </p:spPr>
        <p:txBody>
          <a:bodyPr>
            <a:normAutofit/>
          </a:bodyPr>
          <a:lstStyle/>
          <a:p>
            <a:r>
              <a:rPr lang="en-US" sz="2400" dirty="0" smtClean="0">
                <a:solidFill>
                  <a:srgbClr val="800000"/>
                </a:solidFill>
                <a:latin typeface="Monotype Corsiva"/>
              </a:rPr>
              <a:t>Glenna Fletcher</a:t>
            </a:r>
            <a:br>
              <a:rPr lang="en-US" sz="2400" dirty="0" smtClean="0">
                <a:solidFill>
                  <a:srgbClr val="800000"/>
                </a:solidFill>
                <a:latin typeface="Monotype Corsiva"/>
              </a:rPr>
            </a:br>
            <a:r>
              <a:rPr lang="en-US" sz="1600" dirty="0" smtClean="0">
                <a:solidFill>
                  <a:srgbClr val="800000"/>
                </a:solidFill>
                <a:latin typeface="Monotype Corsiva"/>
              </a:rPr>
              <a:t>Hazard Community and Technical College</a:t>
            </a:r>
            <a:endParaRPr lang="en-US" sz="1600" dirty="0">
              <a:solidFill>
                <a:srgbClr val="800000"/>
              </a:solidFill>
              <a:latin typeface="Monotype Corsiva"/>
            </a:endParaRPr>
          </a:p>
        </p:txBody>
      </p:sp>
      <p:sp>
        <p:nvSpPr>
          <p:cNvPr id="7" name="TextBox 6"/>
          <p:cNvSpPr txBox="1"/>
          <p:nvPr/>
        </p:nvSpPr>
        <p:spPr>
          <a:xfrm>
            <a:off x="1524000" y="4705290"/>
            <a:ext cx="6705600" cy="400110"/>
          </a:xfrm>
          <a:prstGeom prst="rect">
            <a:avLst/>
          </a:prstGeom>
          <a:noFill/>
        </p:spPr>
        <p:txBody>
          <a:bodyPr wrap="square" rtlCol="0">
            <a:spAutoFit/>
          </a:bodyPr>
          <a:lstStyle/>
          <a:p>
            <a:r>
              <a:rPr lang="en-US" sz="2000" dirty="0" smtClean="0">
                <a:latin typeface="Perpetua"/>
                <a:cs typeface="Perpetua"/>
              </a:rPr>
              <a:t>I am known as the go-to person. I try to help anyone who needs me. </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a:bodyPr>
          <a:lstStyle/>
          <a:p>
            <a:r>
              <a:rPr lang="en-US" sz="2400" dirty="0" smtClean="0">
                <a:solidFill>
                  <a:srgbClr val="800000"/>
                </a:solidFill>
                <a:latin typeface="Monotype Corsiva"/>
              </a:rPr>
              <a:t>Paul Currie</a:t>
            </a:r>
            <a:br>
              <a:rPr lang="en-US" sz="2400" dirty="0" smtClean="0">
                <a:solidFill>
                  <a:srgbClr val="800000"/>
                </a:solidFill>
                <a:latin typeface="Monotype Corsiva"/>
              </a:rPr>
            </a:br>
            <a:r>
              <a:rPr lang="en-US" sz="1600" dirty="0" smtClean="0">
                <a:solidFill>
                  <a:srgbClr val="800000"/>
                </a:solidFill>
                <a:latin typeface="Monotype Corsiva"/>
              </a:rPr>
              <a:t>Hazard Community and Technical College</a:t>
            </a:r>
            <a:endParaRPr lang="en-US" sz="1600" dirty="0">
              <a:solidFill>
                <a:srgbClr val="800000"/>
              </a:solidFill>
              <a:latin typeface="Monotype Corsiva"/>
            </a:endParaRPr>
          </a:p>
        </p:txBody>
      </p:sp>
      <p:sp>
        <p:nvSpPr>
          <p:cNvPr id="5" name="Content Placeholder 4"/>
          <p:cNvSpPr>
            <a:spLocks noGrp="1"/>
          </p:cNvSpPr>
          <p:nvPr>
            <p:ph idx="1"/>
          </p:nvPr>
        </p:nvSpPr>
        <p:spPr>
          <a:xfrm>
            <a:off x="990600" y="1752600"/>
            <a:ext cx="7162800" cy="3276600"/>
          </a:xfrm>
        </p:spPr>
        <p:txBody>
          <a:bodyPr>
            <a:normAutofit/>
          </a:bodyPr>
          <a:lstStyle/>
          <a:p>
            <a:pPr>
              <a:buNone/>
            </a:pPr>
            <a:r>
              <a:rPr lang="en-US" sz="2600" dirty="0" smtClean="0">
                <a:latin typeface="Perpetua"/>
                <a:cs typeface="Perpetua"/>
              </a:rPr>
              <a:t>	Teaching is an art, not a science. It is fluid and changing. To improve, the teacher must evolve with it.</a:t>
            </a: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err="1" smtClean="0">
                <a:solidFill>
                  <a:srgbClr val="800000"/>
                </a:solidFill>
                <a:latin typeface="Monotype Corsiva"/>
              </a:rPr>
              <a:t>Myla</a:t>
            </a:r>
            <a:r>
              <a:rPr lang="en-US" sz="2667" b="0" dirty="0" smtClean="0">
                <a:solidFill>
                  <a:srgbClr val="800000"/>
                </a:solidFill>
                <a:latin typeface="Monotype Corsiva"/>
              </a:rPr>
              <a:t> Barrett</a:t>
            </a:r>
            <a:r>
              <a:rPr lang="en-US" b="0" dirty="0" smtClean="0">
                <a:solidFill>
                  <a:srgbClr val="800000"/>
                </a:solidFill>
                <a:latin typeface="Monotype Corsiva"/>
              </a:rPr>
              <a:t/>
            </a:r>
            <a:br>
              <a:rPr lang="en-US" b="0" dirty="0" smtClean="0">
                <a:solidFill>
                  <a:srgbClr val="800000"/>
                </a:solidFill>
                <a:latin typeface="Monotype Corsiva"/>
              </a:rPr>
            </a:br>
            <a:r>
              <a:rPr lang="en-US" b="0" dirty="0" smtClean="0">
                <a:solidFill>
                  <a:srgbClr val="800000"/>
                </a:solidFill>
                <a:latin typeface="Monotype Corsiva"/>
              </a:rPr>
              <a:t>Hazard Community &amp; Technical</a:t>
            </a:r>
            <a:r>
              <a:rPr lang="en-US" sz="1778" b="0" dirty="0" smtClean="0">
                <a:solidFill>
                  <a:srgbClr val="800000"/>
                </a:solidFill>
                <a:latin typeface="Monotype Corsiva"/>
              </a:rPr>
              <a:t>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2133600" y="762000"/>
            <a:ext cx="5334000" cy="4000500"/>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3476353" y="990600"/>
            <a:ext cx="2350570" cy="3134094"/>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609600" y="278246"/>
            <a:ext cx="8001000" cy="792162"/>
          </a:xfrm>
        </p:spPr>
        <p:txBody>
          <a:bodyPr>
            <a:normAutofit/>
          </a:bodyPr>
          <a:lstStyle/>
          <a:p>
            <a:r>
              <a:rPr lang="en-US" sz="2400" dirty="0" smtClean="0">
                <a:solidFill>
                  <a:srgbClr val="800000"/>
                </a:solidFill>
                <a:latin typeface="Monotype Corsiva"/>
              </a:rPr>
              <a:t>Terry Conley</a:t>
            </a:r>
            <a:br>
              <a:rPr lang="en-US" sz="2400" dirty="0" smtClean="0">
                <a:solidFill>
                  <a:srgbClr val="800000"/>
                </a:solidFill>
                <a:latin typeface="Monotype Corsiva"/>
              </a:rPr>
            </a:br>
            <a:r>
              <a:rPr lang="en-US" sz="1600" dirty="0" smtClean="0">
                <a:solidFill>
                  <a:srgbClr val="800000"/>
                </a:solidFill>
                <a:latin typeface="Monotype Corsiva"/>
              </a:rPr>
              <a:t>Hazard Community &amp; Technical College</a:t>
            </a:r>
            <a:endParaRPr lang="en-US" sz="1600" dirty="0">
              <a:solidFill>
                <a:srgbClr val="800000"/>
              </a:solidFill>
              <a:latin typeface="Monotype Corsiva"/>
            </a:endParaRPr>
          </a:p>
        </p:txBody>
      </p:sp>
      <p:sp>
        <p:nvSpPr>
          <p:cNvPr id="7" name="TextBox 6"/>
          <p:cNvSpPr txBox="1"/>
          <p:nvPr/>
        </p:nvSpPr>
        <p:spPr>
          <a:xfrm>
            <a:off x="1524000" y="4394537"/>
            <a:ext cx="6705600" cy="1015663"/>
          </a:xfrm>
          <a:prstGeom prst="rect">
            <a:avLst/>
          </a:prstGeom>
          <a:noFill/>
        </p:spPr>
        <p:txBody>
          <a:bodyPr wrap="square" rtlCol="0">
            <a:spAutoFit/>
          </a:bodyPr>
          <a:lstStyle/>
          <a:p>
            <a:r>
              <a:rPr lang="en-US" sz="2000" dirty="0" smtClean="0">
                <a:latin typeface="Perpetua"/>
                <a:cs typeface="Perpetua"/>
              </a:rPr>
              <a:t>Better to go out looking for trouble before trouble comes looking for you. If something needs attention, try to fix it before it becomes a major issue.</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562242" y="990600"/>
            <a:ext cx="4178792" cy="3134094"/>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609600" y="278246"/>
            <a:ext cx="8001000" cy="792162"/>
          </a:xfrm>
        </p:spPr>
        <p:txBody>
          <a:bodyPr>
            <a:normAutofit/>
          </a:bodyPr>
          <a:lstStyle/>
          <a:p>
            <a:r>
              <a:rPr lang="en-US" sz="2400" dirty="0" smtClean="0">
                <a:solidFill>
                  <a:srgbClr val="800000"/>
                </a:solidFill>
                <a:latin typeface="Monotype Corsiva"/>
              </a:rPr>
              <a:t>Judy Johnson</a:t>
            </a:r>
            <a:br>
              <a:rPr lang="en-US" sz="2400" dirty="0" smtClean="0">
                <a:solidFill>
                  <a:srgbClr val="800000"/>
                </a:solidFill>
                <a:latin typeface="Monotype Corsiva"/>
              </a:rPr>
            </a:br>
            <a:r>
              <a:rPr lang="en-US" sz="1600" dirty="0" smtClean="0">
                <a:solidFill>
                  <a:srgbClr val="800000"/>
                </a:solidFill>
                <a:latin typeface="Monotype Corsiva"/>
              </a:rPr>
              <a:t>Hazard Community &amp; Technical College</a:t>
            </a:r>
            <a:endParaRPr lang="en-US" sz="1600" dirty="0">
              <a:solidFill>
                <a:srgbClr val="800000"/>
              </a:solidFill>
              <a:latin typeface="Monotype Corsiva"/>
            </a:endParaRPr>
          </a:p>
        </p:txBody>
      </p:sp>
      <p:sp>
        <p:nvSpPr>
          <p:cNvPr id="7" name="TextBox 6"/>
          <p:cNvSpPr txBox="1"/>
          <p:nvPr/>
        </p:nvSpPr>
        <p:spPr>
          <a:xfrm>
            <a:off x="1524000" y="4038600"/>
            <a:ext cx="6705600" cy="1938992"/>
          </a:xfrm>
          <a:prstGeom prst="rect">
            <a:avLst/>
          </a:prstGeom>
          <a:noFill/>
        </p:spPr>
        <p:txBody>
          <a:bodyPr wrap="square" rtlCol="0">
            <a:spAutoFit/>
          </a:bodyPr>
          <a:lstStyle/>
          <a:p>
            <a:r>
              <a:rPr lang="en-US" sz="2000" dirty="0" smtClean="0">
                <a:latin typeface="Perpetua"/>
                <a:cs typeface="Perpetua"/>
              </a:rPr>
              <a:t>I am most inspired when I hear from a student that he or she will be graduating soon. I enjoy reflecting on qualities of the student that likely contributed to their success. It is these individuals who drive me to work harder. To observe an enthusiastic learner triumphantly reaching for a better opportunity is one of life's great gifts, and it is my self-improvement strategy. </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a:bodyPr>
          <a:lstStyle/>
          <a:p>
            <a:r>
              <a:rPr lang="en-US" sz="2400" dirty="0" smtClean="0">
                <a:solidFill>
                  <a:srgbClr val="800000"/>
                </a:solidFill>
                <a:latin typeface="Monotype Corsiva"/>
              </a:rPr>
              <a:t>Mary Johnston</a:t>
            </a:r>
            <a:br>
              <a:rPr lang="en-US" sz="2400" dirty="0" smtClean="0">
                <a:solidFill>
                  <a:srgbClr val="800000"/>
                </a:solidFill>
                <a:latin typeface="Monotype Corsiva"/>
              </a:rPr>
            </a:br>
            <a:r>
              <a:rPr lang="en-US" sz="1600" dirty="0" smtClean="0">
                <a:solidFill>
                  <a:srgbClr val="800000"/>
                </a:solidFill>
                <a:latin typeface="Monotype Corsiva"/>
              </a:rPr>
              <a:t> Henderson Community College</a:t>
            </a:r>
            <a:endParaRPr lang="en-US" sz="1600" dirty="0">
              <a:solidFill>
                <a:srgbClr val="800000"/>
              </a:solidFill>
              <a:latin typeface="Monotype Corsiva"/>
            </a:endParaRPr>
          </a:p>
        </p:txBody>
      </p:sp>
      <p:sp>
        <p:nvSpPr>
          <p:cNvPr id="5" name="Content Placeholder 4"/>
          <p:cNvSpPr>
            <a:spLocks noGrp="1"/>
          </p:cNvSpPr>
          <p:nvPr>
            <p:ph idx="1"/>
          </p:nvPr>
        </p:nvSpPr>
        <p:spPr>
          <a:xfrm>
            <a:off x="990600" y="1600200"/>
            <a:ext cx="7162800" cy="3276600"/>
          </a:xfrm>
        </p:spPr>
        <p:txBody>
          <a:bodyPr>
            <a:normAutofit fontScale="92500"/>
          </a:bodyPr>
          <a:lstStyle/>
          <a:p>
            <a:pPr>
              <a:buNone/>
            </a:pPr>
            <a:r>
              <a:rPr lang="en-US" sz="2800" dirty="0" smtClean="0">
                <a:latin typeface="Perpetua"/>
                <a:cs typeface="Perpetua"/>
              </a:rPr>
              <a:t>	While pursuing my education, I was a nontraditional student on financial aid. My experience allows me to understand the needs and obstacles of our students. Financing their education is a major concern for the majority of our students. I receive my joy and satisfaction from guiding them through the financial aid process that will permit them to finance their dreams of an education and a satisfying career.</a:t>
            </a: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571997" y="997916"/>
            <a:ext cx="4159282" cy="3119462"/>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609600" y="278246"/>
            <a:ext cx="8001000" cy="792162"/>
          </a:xfrm>
        </p:spPr>
        <p:txBody>
          <a:bodyPr>
            <a:normAutofit/>
          </a:bodyPr>
          <a:lstStyle/>
          <a:p>
            <a:r>
              <a:rPr lang="en-US" sz="2400" dirty="0" smtClean="0">
                <a:solidFill>
                  <a:srgbClr val="800000"/>
                </a:solidFill>
                <a:latin typeface="Monotype Corsiva"/>
              </a:rPr>
              <a:t>Darryl Brice</a:t>
            </a:r>
            <a:br>
              <a:rPr lang="en-US" sz="2400" dirty="0" smtClean="0">
                <a:solidFill>
                  <a:srgbClr val="800000"/>
                </a:solidFill>
                <a:latin typeface="Monotype Corsiva"/>
              </a:rPr>
            </a:br>
            <a:r>
              <a:rPr lang="en-US" sz="1600" dirty="0" smtClean="0">
                <a:solidFill>
                  <a:srgbClr val="800000"/>
                </a:solidFill>
                <a:latin typeface="Monotype Corsiva"/>
              </a:rPr>
              <a:t>Highline Community College</a:t>
            </a:r>
            <a:endParaRPr lang="en-US" sz="1600" dirty="0">
              <a:solidFill>
                <a:srgbClr val="800000"/>
              </a:solidFill>
              <a:latin typeface="Monotype Corsiva"/>
            </a:endParaRPr>
          </a:p>
        </p:txBody>
      </p:sp>
      <p:sp>
        <p:nvSpPr>
          <p:cNvPr id="7" name="TextBox 6"/>
          <p:cNvSpPr txBox="1"/>
          <p:nvPr/>
        </p:nvSpPr>
        <p:spPr>
          <a:xfrm>
            <a:off x="1524000" y="4117378"/>
            <a:ext cx="6705600" cy="1631216"/>
          </a:xfrm>
          <a:prstGeom prst="rect">
            <a:avLst/>
          </a:prstGeom>
          <a:noFill/>
        </p:spPr>
        <p:txBody>
          <a:bodyPr wrap="square" rtlCol="0">
            <a:spAutoFit/>
          </a:bodyPr>
          <a:lstStyle/>
          <a:p>
            <a:r>
              <a:rPr lang="en-US" sz="2000" dirty="0" smtClean="0">
                <a:latin typeface="Perpetua"/>
                <a:cs typeface="Perpetua"/>
              </a:rPr>
              <a:t>In his Nobel Prize acceptance speech, Martin Luther King Jr. said, ‘I believe that what self-centered men have torn down, men other-centered can build up.’ I try to be other-centered in my work with students, and I encourage students to approach life from this other-centered point of view.</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Carol Newcomb</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Hopkinsville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3227954" y="760639"/>
            <a:ext cx="3030989" cy="4041319"/>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312042" y="990600"/>
            <a:ext cx="4679193" cy="3134094"/>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609600" y="278246"/>
            <a:ext cx="8001000" cy="792162"/>
          </a:xfrm>
        </p:spPr>
        <p:txBody>
          <a:bodyPr>
            <a:normAutofit/>
          </a:bodyPr>
          <a:lstStyle/>
          <a:p>
            <a:r>
              <a:rPr lang="en-US" sz="2400" dirty="0" smtClean="0">
                <a:solidFill>
                  <a:srgbClr val="800000"/>
                </a:solidFill>
                <a:latin typeface="Monotype Corsiva"/>
              </a:rPr>
              <a:t>Fidel Captain</a:t>
            </a:r>
            <a:br>
              <a:rPr lang="en-US" sz="2400" dirty="0" smtClean="0">
                <a:solidFill>
                  <a:srgbClr val="800000"/>
                </a:solidFill>
                <a:latin typeface="Monotype Corsiva"/>
              </a:rPr>
            </a:br>
            <a:r>
              <a:rPr lang="en-US" sz="1600" dirty="0" smtClean="0">
                <a:solidFill>
                  <a:srgbClr val="800000"/>
                </a:solidFill>
                <a:latin typeface="Monotype Corsiva"/>
              </a:rPr>
              <a:t>H. </a:t>
            </a:r>
            <a:r>
              <a:rPr lang="en-US" sz="1600" dirty="0" err="1" smtClean="0">
                <a:solidFill>
                  <a:srgbClr val="800000"/>
                </a:solidFill>
                <a:latin typeface="Monotype Corsiva"/>
              </a:rPr>
              <a:t>Lavity</a:t>
            </a:r>
            <a:r>
              <a:rPr lang="en-US" sz="1600" dirty="0" smtClean="0">
                <a:solidFill>
                  <a:srgbClr val="800000"/>
                </a:solidFill>
                <a:latin typeface="Monotype Corsiva"/>
              </a:rPr>
              <a:t> </a:t>
            </a:r>
            <a:r>
              <a:rPr lang="en-US" sz="1600" dirty="0" err="1" smtClean="0">
                <a:solidFill>
                  <a:srgbClr val="800000"/>
                </a:solidFill>
                <a:latin typeface="Monotype Corsiva"/>
              </a:rPr>
              <a:t>Stoutt</a:t>
            </a:r>
            <a:r>
              <a:rPr lang="en-US" sz="1600" dirty="0" smtClean="0">
                <a:solidFill>
                  <a:srgbClr val="800000"/>
                </a:solidFill>
                <a:latin typeface="Monotype Corsiva"/>
              </a:rPr>
              <a:t> Community College</a:t>
            </a:r>
            <a:endParaRPr lang="en-US" sz="1600" dirty="0">
              <a:solidFill>
                <a:srgbClr val="800000"/>
              </a:solidFill>
              <a:latin typeface="Monotype Corsiva"/>
            </a:endParaRPr>
          </a:p>
        </p:txBody>
      </p:sp>
      <p:sp>
        <p:nvSpPr>
          <p:cNvPr id="7" name="TextBox 6"/>
          <p:cNvSpPr txBox="1"/>
          <p:nvPr/>
        </p:nvSpPr>
        <p:spPr>
          <a:xfrm>
            <a:off x="1524000" y="4419600"/>
            <a:ext cx="6705600" cy="1015663"/>
          </a:xfrm>
          <a:prstGeom prst="rect">
            <a:avLst/>
          </a:prstGeom>
          <a:noFill/>
        </p:spPr>
        <p:txBody>
          <a:bodyPr wrap="square" rtlCol="0">
            <a:spAutoFit/>
          </a:bodyPr>
          <a:lstStyle/>
          <a:p>
            <a:r>
              <a:rPr lang="en-US" sz="2000" dirty="0" smtClean="0">
                <a:latin typeface="Perpetua"/>
                <a:cs typeface="Perpetua"/>
              </a:rPr>
              <a:t>Teaching is more about learning than about teaching. Once you get students interested in learning, teaching becomes more about them learning rather than about you teaching them. </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Ann Nichols</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Hopkinsville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2756467" y="760639"/>
            <a:ext cx="3973963" cy="4041319"/>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3505200" y="990600"/>
            <a:ext cx="2172110" cy="3134094"/>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609600" y="278246"/>
            <a:ext cx="8001000" cy="792162"/>
          </a:xfrm>
        </p:spPr>
        <p:txBody>
          <a:bodyPr>
            <a:normAutofit/>
          </a:bodyPr>
          <a:lstStyle/>
          <a:p>
            <a:r>
              <a:rPr lang="en-US" sz="2400" dirty="0" smtClean="0">
                <a:solidFill>
                  <a:srgbClr val="800000"/>
                </a:solidFill>
                <a:latin typeface="Monotype Corsiva"/>
              </a:rPr>
              <a:t>Kathy </a:t>
            </a:r>
            <a:r>
              <a:rPr lang="en-US" sz="2400" dirty="0" err="1" smtClean="0">
                <a:solidFill>
                  <a:srgbClr val="800000"/>
                </a:solidFill>
                <a:latin typeface="Monotype Corsiva"/>
              </a:rPr>
              <a:t>Saleeba</a:t>
            </a:r>
            <a:r>
              <a:rPr lang="en-US" sz="2400" dirty="0" smtClean="0">
                <a:solidFill>
                  <a:srgbClr val="800000"/>
                </a:solidFill>
                <a:latin typeface="Monotype Corsiva"/>
              </a:rPr>
              <a:t/>
            </a:r>
            <a:br>
              <a:rPr lang="en-US" sz="2400" dirty="0" smtClean="0">
                <a:solidFill>
                  <a:srgbClr val="800000"/>
                </a:solidFill>
                <a:latin typeface="Monotype Corsiva"/>
              </a:rPr>
            </a:br>
            <a:r>
              <a:rPr lang="en-US" sz="1600" dirty="0" smtClean="0">
                <a:solidFill>
                  <a:srgbClr val="800000"/>
                </a:solidFill>
                <a:latin typeface="Monotype Corsiva"/>
              </a:rPr>
              <a:t>Hopkinsville Community College</a:t>
            </a:r>
            <a:endParaRPr lang="en-US" sz="1600" dirty="0">
              <a:solidFill>
                <a:srgbClr val="800000"/>
              </a:solidFill>
              <a:latin typeface="Monotype Corsiva"/>
            </a:endParaRPr>
          </a:p>
        </p:txBody>
      </p:sp>
      <p:sp>
        <p:nvSpPr>
          <p:cNvPr id="7" name="TextBox 6"/>
          <p:cNvSpPr txBox="1"/>
          <p:nvPr/>
        </p:nvSpPr>
        <p:spPr>
          <a:xfrm>
            <a:off x="1524000" y="4191000"/>
            <a:ext cx="6705600" cy="1631216"/>
          </a:xfrm>
          <a:prstGeom prst="rect">
            <a:avLst/>
          </a:prstGeom>
          <a:noFill/>
        </p:spPr>
        <p:txBody>
          <a:bodyPr wrap="square" rtlCol="0">
            <a:spAutoFit/>
          </a:bodyPr>
          <a:lstStyle/>
          <a:p>
            <a:r>
              <a:rPr lang="en-US" sz="2000" dirty="0" smtClean="0">
                <a:latin typeface="Perpetua"/>
                <a:cs typeface="Perpetua"/>
              </a:rPr>
              <a:t>The technology-rich environment of higher education can be quite daunting for many students. It is rewarding to see a students demeanor change from frustration to elation as we solve a technology challenge together. I’m able to teach people essential skills outside a formal classroom, and that’s just cool!</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Ha Francis</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Houston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2049236" y="760639"/>
            <a:ext cx="5388425" cy="4041319"/>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3341192" y="1015246"/>
            <a:ext cx="2620892" cy="3084800"/>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609600" y="278246"/>
            <a:ext cx="8001000" cy="792162"/>
          </a:xfrm>
        </p:spPr>
        <p:txBody>
          <a:bodyPr>
            <a:normAutofit/>
          </a:bodyPr>
          <a:lstStyle/>
          <a:p>
            <a:r>
              <a:rPr lang="en-US" sz="2400" dirty="0" smtClean="0">
                <a:solidFill>
                  <a:srgbClr val="800000"/>
                </a:solidFill>
                <a:latin typeface="Monotype Corsiva"/>
              </a:rPr>
              <a:t>Paulette </a:t>
            </a:r>
            <a:r>
              <a:rPr lang="en-US" sz="2400" dirty="0" err="1" smtClean="0">
                <a:solidFill>
                  <a:srgbClr val="800000"/>
                </a:solidFill>
                <a:latin typeface="Monotype Corsiva"/>
              </a:rPr>
              <a:t>Heidbreder</a:t>
            </a:r>
            <a:r>
              <a:rPr lang="en-US" sz="2400" dirty="0" smtClean="0">
                <a:solidFill>
                  <a:srgbClr val="800000"/>
                </a:solidFill>
                <a:latin typeface="Monotype Corsiva"/>
              </a:rPr>
              <a:t/>
            </a:r>
            <a:br>
              <a:rPr lang="en-US" sz="2400" dirty="0" smtClean="0">
                <a:solidFill>
                  <a:srgbClr val="800000"/>
                </a:solidFill>
                <a:latin typeface="Monotype Corsiva"/>
              </a:rPr>
            </a:br>
            <a:r>
              <a:rPr lang="en-US" sz="1600" dirty="0" smtClean="0">
                <a:solidFill>
                  <a:srgbClr val="800000"/>
                </a:solidFill>
                <a:latin typeface="Monotype Corsiva"/>
              </a:rPr>
              <a:t>Houston Community College</a:t>
            </a:r>
            <a:endParaRPr lang="en-US" sz="1600" dirty="0">
              <a:solidFill>
                <a:srgbClr val="800000"/>
              </a:solidFill>
              <a:latin typeface="Monotype Corsiva"/>
            </a:endParaRPr>
          </a:p>
        </p:txBody>
      </p:sp>
      <p:sp>
        <p:nvSpPr>
          <p:cNvPr id="7" name="TextBox 6"/>
          <p:cNvSpPr txBox="1"/>
          <p:nvPr/>
        </p:nvSpPr>
        <p:spPr>
          <a:xfrm>
            <a:off x="1610982" y="4117441"/>
            <a:ext cx="6705600" cy="1938992"/>
          </a:xfrm>
          <a:prstGeom prst="rect">
            <a:avLst/>
          </a:prstGeom>
          <a:noFill/>
        </p:spPr>
        <p:txBody>
          <a:bodyPr wrap="square" rtlCol="0">
            <a:spAutoFit/>
          </a:bodyPr>
          <a:lstStyle/>
          <a:p>
            <a:r>
              <a:rPr lang="en-US" sz="2000" dirty="0" smtClean="0">
                <a:latin typeface="Perpetua"/>
                <a:cs typeface="Perpetua"/>
              </a:rPr>
              <a:t>Whenever students whine that school is too hard, I think of </a:t>
            </a:r>
            <a:r>
              <a:rPr lang="en-US" sz="2000" dirty="0" err="1" smtClean="0">
                <a:latin typeface="Perpetua"/>
                <a:cs typeface="Perpetua"/>
              </a:rPr>
              <a:t>Lasundra</a:t>
            </a:r>
            <a:r>
              <a:rPr lang="en-US" sz="2000" dirty="0" smtClean="0">
                <a:latin typeface="Perpetua"/>
                <a:cs typeface="Perpetua"/>
              </a:rPr>
              <a:t>. While in my class, </a:t>
            </a:r>
            <a:r>
              <a:rPr lang="en-US" sz="2000" dirty="0" err="1" smtClean="0">
                <a:latin typeface="Perpetua"/>
                <a:cs typeface="Perpetua"/>
              </a:rPr>
              <a:t>Lasundra</a:t>
            </a:r>
            <a:r>
              <a:rPr lang="en-US" sz="2000" dirty="0" smtClean="0">
                <a:latin typeface="Perpetua"/>
                <a:cs typeface="Perpetua"/>
              </a:rPr>
              <a:t>, a grandmother, faced life-threatening health problems. Her minister and doctor warned she’d die if she didn’t quit college. She insisted she’d die if she did. Two years later I was privileged to attend her graduation. Teachers inspire; so can students. </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398076" y="990600"/>
            <a:ext cx="4507125" cy="3134094"/>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609600" y="278246"/>
            <a:ext cx="8001000" cy="792162"/>
          </a:xfrm>
        </p:spPr>
        <p:txBody>
          <a:bodyPr>
            <a:normAutofit/>
          </a:bodyPr>
          <a:lstStyle/>
          <a:p>
            <a:r>
              <a:rPr lang="en-US" sz="2400" dirty="0" smtClean="0">
                <a:solidFill>
                  <a:srgbClr val="800000"/>
                </a:solidFill>
                <a:latin typeface="Monotype Corsiva"/>
              </a:rPr>
              <a:t>Sue </a:t>
            </a:r>
            <a:r>
              <a:rPr lang="en-US" sz="2400" dirty="0" err="1" smtClean="0">
                <a:solidFill>
                  <a:srgbClr val="800000"/>
                </a:solidFill>
                <a:latin typeface="Monotype Corsiva"/>
              </a:rPr>
              <a:t>Moraska</a:t>
            </a:r>
            <a:r>
              <a:rPr lang="en-US" sz="2400" dirty="0" smtClean="0">
                <a:solidFill>
                  <a:srgbClr val="800000"/>
                </a:solidFill>
                <a:latin typeface="Monotype Corsiva"/>
              </a:rPr>
              <a:t/>
            </a:r>
            <a:br>
              <a:rPr lang="en-US" sz="2400" dirty="0" smtClean="0">
                <a:solidFill>
                  <a:srgbClr val="800000"/>
                </a:solidFill>
                <a:latin typeface="Monotype Corsiva"/>
              </a:rPr>
            </a:br>
            <a:r>
              <a:rPr lang="en-US" sz="1600" dirty="0" smtClean="0">
                <a:solidFill>
                  <a:srgbClr val="800000"/>
                </a:solidFill>
                <a:latin typeface="Monotype Corsiva"/>
              </a:rPr>
              <a:t>Houston Community College</a:t>
            </a:r>
            <a:endParaRPr lang="en-US" sz="1600" dirty="0">
              <a:solidFill>
                <a:srgbClr val="800000"/>
              </a:solidFill>
              <a:latin typeface="Monotype Corsiva"/>
            </a:endParaRPr>
          </a:p>
        </p:txBody>
      </p:sp>
      <p:sp>
        <p:nvSpPr>
          <p:cNvPr id="7" name="TextBox 6"/>
          <p:cNvSpPr txBox="1"/>
          <p:nvPr/>
        </p:nvSpPr>
        <p:spPr>
          <a:xfrm>
            <a:off x="1524000" y="4315361"/>
            <a:ext cx="6705600" cy="1323439"/>
          </a:xfrm>
          <a:prstGeom prst="rect">
            <a:avLst/>
          </a:prstGeom>
          <a:noFill/>
        </p:spPr>
        <p:txBody>
          <a:bodyPr wrap="square" rtlCol="0">
            <a:spAutoFit/>
          </a:bodyPr>
          <a:lstStyle/>
          <a:p>
            <a:r>
              <a:rPr lang="en-US" sz="2000" dirty="0" smtClean="0">
                <a:latin typeface="Perpetua"/>
                <a:cs typeface="Perpetua"/>
              </a:rPr>
              <a:t>I see my role as facilitator—to inspire students to learn by creating a warm, fun, and collaborative environment where each student feels valued. Teaching students how to learn is just as important as the content itself.</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a:bodyPr>
          <a:lstStyle/>
          <a:p>
            <a:r>
              <a:rPr lang="en-US" sz="2400" dirty="0" smtClean="0">
                <a:solidFill>
                  <a:srgbClr val="800000"/>
                </a:solidFill>
                <a:latin typeface="Monotype Corsiva"/>
              </a:rPr>
              <a:t>Michelle Muhammad</a:t>
            </a:r>
            <a:br>
              <a:rPr lang="en-US" sz="2400" dirty="0" smtClean="0">
                <a:solidFill>
                  <a:srgbClr val="800000"/>
                </a:solidFill>
                <a:latin typeface="Monotype Corsiva"/>
              </a:rPr>
            </a:br>
            <a:r>
              <a:rPr lang="en-US" sz="1600" dirty="0" smtClean="0">
                <a:solidFill>
                  <a:srgbClr val="800000"/>
                </a:solidFill>
                <a:latin typeface="Monotype Corsiva"/>
              </a:rPr>
              <a:t>Houston Community College</a:t>
            </a:r>
            <a:endParaRPr lang="en-US" sz="1600" dirty="0">
              <a:solidFill>
                <a:srgbClr val="800000"/>
              </a:solidFill>
              <a:latin typeface="Monotype Corsiva"/>
            </a:endParaRPr>
          </a:p>
        </p:txBody>
      </p:sp>
      <p:sp>
        <p:nvSpPr>
          <p:cNvPr id="5" name="Content Placeholder 4"/>
          <p:cNvSpPr>
            <a:spLocks noGrp="1"/>
          </p:cNvSpPr>
          <p:nvPr>
            <p:ph idx="1"/>
          </p:nvPr>
        </p:nvSpPr>
        <p:spPr>
          <a:xfrm>
            <a:off x="990600" y="1600200"/>
            <a:ext cx="7162800" cy="3276600"/>
          </a:xfrm>
        </p:spPr>
        <p:txBody>
          <a:bodyPr>
            <a:normAutofit/>
          </a:bodyPr>
          <a:lstStyle/>
          <a:p>
            <a:pPr>
              <a:buNone/>
            </a:pPr>
            <a:r>
              <a:rPr lang="en-US" sz="2600" dirty="0" smtClean="0">
                <a:latin typeface="Perpetua"/>
                <a:cs typeface="Perpetua"/>
              </a:rPr>
              <a:t>	My mother said: ‘I do not care what you decide to do, I just want you to be the best at what you do.’ Along with these words and the fact that I love and respect the human body, nothing gives me more happiness than to teach someone how to care for and repair it properly.</a:t>
            </a: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Frank Ortiz</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Houston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2049236" y="760639"/>
            <a:ext cx="5388425" cy="4041318"/>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312042" y="997916"/>
            <a:ext cx="4679193" cy="3119462"/>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609600" y="278246"/>
            <a:ext cx="8001000" cy="792162"/>
          </a:xfrm>
        </p:spPr>
        <p:txBody>
          <a:bodyPr>
            <a:normAutofit/>
          </a:bodyPr>
          <a:lstStyle/>
          <a:p>
            <a:r>
              <a:rPr lang="en-US" sz="2400" dirty="0" smtClean="0">
                <a:solidFill>
                  <a:srgbClr val="800000"/>
                </a:solidFill>
                <a:latin typeface="Monotype Corsiva"/>
              </a:rPr>
              <a:t>Rena </a:t>
            </a:r>
            <a:r>
              <a:rPr lang="en-US" sz="2400" dirty="0" err="1" smtClean="0">
                <a:solidFill>
                  <a:srgbClr val="800000"/>
                </a:solidFill>
                <a:latin typeface="Monotype Corsiva"/>
              </a:rPr>
              <a:t>Borovilos</a:t>
            </a:r>
            <a:r>
              <a:rPr lang="en-US" sz="2400" dirty="0" smtClean="0">
                <a:solidFill>
                  <a:srgbClr val="800000"/>
                </a:solidFill>
                <a:latin typeface="Monotype Corsiva"/>
              </a:rPr>
              <a:t/>
            </a:r>
            <a:br>
              <a:rPr lang="en-US" sz="2400" dirty="0" smtClean="0">
                <a:solidFill>
                  <a:srgbClr val="800000"/>
                </a:solidFill>
                <a:latin typeface="Monotype Corsiva"/>
              </a:rPr>
            </a:br>
            <a:r>
              <a:rPr lang="en-US" sz="1600" dirty="0" smtClean="0">
                <a:solidFill>
                  <a:srgbClr val="800000"/>
                </a:solidFill>
                <a:latin typeface="Monotype Corsiva"/>
              </a:rPr>
              <a:t>Humber College</a:t>
            </a:r>
            <a:endParaRPr lang="en-US" sz="1600" dirty="0">
              <a:solidFill>
                <a:srgbClr val="800000"/>
              </a:solidFill>
              <a:latin typeface="Monotype Corsiva"/>
            </a:endParaRPr>
          </a:p>
        </p:txBody>
      </p:sp>
      <p:sp>
        <p:nvSpPr>
          <p:cNvPr id="7" name="TextBox 6"/>
          <p:cNvSpPr txBox="1"/>
          <p:nvPr/>
        </p:nvSpPr>
        <p:spPr>
          <a:xfrm>
            <a:off x="1524000" y="4343400"/>
            <a:ext cx="6705600" cy="1015663"/>
          </a:xfrm>
          <a:prstGeom prst="rect">
            <a:avLst/>
          </a:prstGeom>
          <a:noFill/>
        </p:spPr>
        <p:txBody>
          <a:bodyPr wrap="square" rtlCol="0">
            <a:spAutoFit/>
          </a:bodyPr>
          <a:lstStyle/>
          <a:p>
            <a:r>
              <a:rPr lang="en-US" sz="2000" dirty="0" smtClean="0">
                <a:latin typeface="Perpetua"/>
                <a:cs typeface="Perpetua"/>
              </a:rPr>
              <a:t>If I attribute my success to anyone, it's my students. They motivate and inspire me. In the words of Ben </a:t>
            </a:r>
            <a:r>
              <a:rPr lang="en-US" sz="2000" dirty="0" err="1" smtClean="0">
                <a:latin typeface="Perpetua"/>
                <a:cs typeface="Perpetua"/>
              </a:rPr>
              <a:t>Sweetland</a:t>
            </a:r>
            <a:r>
              <a:rPr lang="en-US" sz="2000" dirty="0" smtClean="0">
                <a:latin typeface="Perpetua"/>
                <a:cs typeface="Perpetua"/>
              </a:rPr>
              <a:t>: ‘We cannot hold a torch to light another's path without brightening our own.’</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err="1" smtClean="0">
                <a:solidFill>
                  <a:srgbClr val="800000"/>
                </a:solidFill>
                <a:latin typeface="Monotype Corsiva"/>
              </a:rPr>
              <a:t>Horacio</a:t>
            </a:r>
            <a:r>
              <a:rPr lang="en-US" sz="2667" b="0" dirty="0" smtClean="0">
                <a:solidFill>
                  <a:srgbClr val="800000"/>
                </a:solidFill>
                <a:latin typeface="Monotype Corsiva"/>
              </a:rPr>
              <a:t> Pena</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Huston-</a:t>
            </a:r>
            <a:r>
              <a:rPr lang="en-US" sz="1778" b="0" dirty="0" err="1" smtClean="0">
                <a:solidFill>
                  <a:srgbClr val="800000"/>
                </a:solidFill>
                <a:latin typeface="Monotype Corsiva"/>
              </a:rPr>
              <a:t>Tillotson</a:t>
            </a:r>
            <a:r>
              <a:rPr lang="en-US" sz="1778" b="0" dirty="0" smtClean="0">
                <a:solidFill>
                  <a:srgbClr val="800000"/>
                </a:solidFill>
                <a:latin typeface="Monotype Corsiva"/>
              </a:rPr>
              <a:t> University</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2049236" y="760639"/>
            <a:ext cx="5388425" cy="4041319"/>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Gloria Quinlan</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Huston-</a:t>
            </a:r>
            <a:r>
              <a:rPr lang="en-US" sz="1778" b="0" dirty="0" err="1" smtClean="0">
                <a:solidFill>
                  <a:srgbClr val="800000"/>
                </a:solidFill>
                <a:latin typeface="Monotype Corsiva"/>
              </a:rPr>
              <a:t>Tillotson</a:t>
            </a:r>
            <a:r>
              <a:rPr lang="en-US" sz="1778" b="0" dirty="0" smtClean="0">
                <a:solidFill>
                  <a:srgbClr val="800000"/>
                </a:solidFill>
                <a:latin typeface="Monotype Corsiva"/>
              </a:rPr>
              <a:t> University</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2049236" y="760639"/>
            <a:ext cx="5388425" cy="4041319"/>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Earle Henry</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H. </a:t>
            </a:r>
            <a:r>
              <a:rPr lang="en-US" sz="1778" b="0" dirty="0" err="1" smtClean="0">
                <a:solidFill>
                  <a:srgbClr val="800000"/>
                </a:solidFill>
                <a:latin typeface="Monotype Corsiva"/>
              </a:rPr>
              <a:t>Lavity</a:t>
            </a:r>
            <a:r>
              <a:rPr lang="en-US" sz="1778" b="0" dirty="0" smtClean="0">
                <a:solidFill>
                  <a:srgbClr val="800000"/>
                </a:solidFill>
                <a:latin typeface="Monotype Corsiva"/>
              </a:rPr>
              <a:t> </a:t>
            </a:r>
            <a:r>
              <a:rPr lang="en-US" sz="1778" b="0" dirty="0" err="1" smtClean="0">
                <a:solidFill>
                  <a:srgbClr val="800000"/>
                </a:solidFill>
                <a:latin typeface="Monotype Corsiva"/>
              </a:rPr>
              <a:t>Stoutt</a:t>
            </a:r>
            <a:r>
              <a:rPr lang="en-US" sz="1778" b="0" dirty="0" smtClean="0">
                <a:solidFill>
                  <a:srgbClr val="800000"/>
                </a:solidFill>
                <a:latin typeface="Monotype Corsiva"/>
              </a:rPr>
              <a:t>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792288" y="692991"/>
            <a:ext cx="5903912" cy="3952205"/>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Janice </a:t>
            </a:r>
            <a:r>
              <a:rPr lang="en-US" sz="2667" b="0" dirty="0" err="1" smtClean="0">
                <a:solidFill>
                  <a:srgbClr val="800000"/>
                </a:solidFill>
                <a:latin typeface="Monotype Corsiva"/>
              </a:rPr>
              <a:t>Sumler</a:t>
            </a:r>
            <a:r>
              <a:rPr lang="en-US" sz="2667" b="0" dirty="0" smtClean="0">
                <a:solidFill>
                  <a:srgbClr val="800000"/>
                </a:solidFill>
                <a:latin typeface="Monotype Corsiva"/>
              </a:rPr>
              <a:t>-Edmond</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Huston-</a:t>
            </a:r>
            <a:r>
              <a:rPr lang="en-US" sz="1778" b="0" dirty="0" err="1" smtClean="0">
                <a:solidFill>
                  <a:srgbClr val="800000"/>
                </a:solidFill>
                <a:latin typeface="Monotype Corsiva"/>
              </a:rPr>
              <a:t>Tillotson</a:t>
            </a:r>
            <a:r>
              <a:rPr lang="en-US" sz="1778" b="0" dirty="0" smtClean="0">
                <a:solidFill>
                  <a:srgbClr val="800000"/>
                </a:solidFill>
                <a:latin typeface="Monotype Corsiva"/>
              </a:rPr>
              <a:t> University</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2049236" y="760639"/>
            <a:ext cx="5388426" cy="4041319"/>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562242" y="990600"/>
            <a:ext cx="4178792" cy="3134094"/>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609600" y="278246"/>
            <a:ext cx="8001000" cy="792162"/>
          </a:xfrm>
        </p:spPr>
        <p:txBody>
          <a:bodyPr>
            <a:normAutofit/>
          </a:bodyPr>
          <a:lstStyle/>
          <a:p>
            <a:r>
              <a:rPr lang="en-US" sz="2400" dirty="0" smtClean="0">
                <a:solidFill>
                  <a:srgbClr val="800000"/>
                </a:solidFill>
                <a:latin typeface="Monotype Corsiva"/>
              </a:rPr>
              <a:t>Howard Ware</a:t>
            </a:r>
            <a:br>
              <a:rPr lang="en-US" sz="2400" dirty="0" smtClean="0">
                <a:solidFill>
                  <a:srgbClr val="800000"/>
                </a:solidFill>
                <a:latin typeface="Monotype Corsiva"/>
              </a:rPr>
            </a:br>
            <a:r>
              <a:rPr lang="en-US" sz="1600" dirty="0" smtClean="0">
                <a:solidFill>
                  <a:srgbClr val="800000"/>
                </a:solidFill>
                <a:latin typeface="Monotype Corsiva"/>
              </a:rPr>
              <a:t>Huston-</a:t>
            </a:r>
            <a:r>
              <a:rPr lang="en-US" sz="1600" dirty="0" err="1" smtClean="0">
                <a:solidFill>
                  <a:srgbClr val="800000"/>
                </a:solidFill>
                <a:latin typeface="Monotype Corsiva"/>
              </a:rPr>
              <a:t>Tillotson</a:t>
            </a:r>
            <a:r>
              <a:rPr lang="en-US" sz="1600" dirty="0" smtClean="0">
                <a:solidFill>
                  <a:srgbClr val="800000"/>
                </a:solidFill>
                <a:latin typeface="Monotype Corsiva"/>
              </a:rPr>
              <a:t> University</a:t>
            </a:r>
            <a:endParaRPr lang="en-US" sz="1600" dirty="0">
              <a:solidFill>
                <a:srgbClr val="800000"/>
              </a:solidFill>
              <a:latin typeface="Monotype Corsiva"/>
            </a:endParaRPr>
          </a:p>
        </p:txBody>
      </p:sp>
      <p:sp>
        <p:nvSpPr>
          <p:cNvPr id="7" name="TextBox 6"/>
          <p:cNvSpPr txBox="1"/>
          <p:nvPr/>
        </p:nvSpPr>
        <p:spPr>
          <a:xfrm>
            <a:off x="1524000" y="4549914"/>
            <a:ext cx="6705600" cy="707886"/>
          </a:xfrm>
          <a:prstGeom prst="rect">
            <a:avLst/>
          </a:prstGeom>
          <a:noFill/>
        </p:spPr>
        <p:txBody>
          <a:bodyPr wrap="square" rtlCol="0">
            <a:spAutoFit/>
          </a:bodyPr>
          <a:lstStyle/>
          <a:p>
            <a:r>
              <a:rPr lang="en-US" sz="2000" dirty="0" smtClean="0">
                <a:latin typeface="Perpetua"/>
                <a:cs typeface="Perpetua"/>
              </a:rPr>
              <a:t>I push athletes to realize that they're capable of achieving more than what they are doing. </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301068" y="990600"/>
            <a:ext cx="4701141" cy="3134094"/>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609600" y="278246"/>
            <a:ext cx="8001000" cy="792162"/>
          </a:xfrm>
        </p:spPr>
        <p:txBody>
          <a:bodyPr>
            <a:normAutofit/>
          </a:bodyPr>
          <a:lstStyle/>
          <a:p>
            <a:r>
              <a:rPr lang="en-US" sz="2400" dirty="0" smtClean="0">
                <a:solidFill>
                  <a:srgbClr val="800000"/>
                </a:solidFill>
                <a:latin typeface="Monotype Corsiva"/>
              </a:rPr>
              <a:t>Vince </a:t>
            </a:r>
            <a:r>
              <a:rPr lang="en-US" sz="2400" dirty="0" err="1" smtClean="0">
                <a:solidFill>
                  <a:srgbClr val="800000"/>
                </a:solidFill>
                <a:latin typeface="Monotype Corsiva"/>
              </a:rPr>
              <a:t>Puyear</a:t>
            </a:r>
            <a:r>
              <a:rPr lang="en-US" sz="2400" dirty="0" smtClean="0">
                <a:solidFill>
                  <a:srgbClr val="800000"/>
                </a:solidFill>
                <a:latin typeface="Monotype Corsiva"/>
              </a:rPr>
              <a:t/>
            </a:r>
            <a:br>
              <a:rPr lang="en-US" sz="2400" dirty="0" smtClean="0">
                <a:solidFill>
                  <a:srgbClr val="800000"/>
                </a:solidFill>
                <a:latin typeface="Monotype Corsiva"/>
              </a:rPr>
            </a:br>
            <a:r>
              <a:rPr lang="en-US" sz="1600" dirty="0" smtClean="0">
                <a:solidFill>
                  <a:srgbClr val="800000"/>
                </a:solidFill>
                <a:latin typeface="Monotype Corsiva"/>
              </a:rPr>
              <a:t>Hutchinson Community College</a:t>
            </a:r>
            <a:endParaRPr lang="en-US" sz="1600" dirty="0">
              <a:solidFill>
                <a:srgbClr val="800000"/>
              </a:solidFill>
              <a:latin typeface="Monotype Corsiva"/>
            </a:endParaRPr>
          </a:p>
        </p:txBody>
      </p:sp>
      <p:sp>
        <p:nvSpPr>
          <p:cNvPr id="7" name="TextBox 6"/>
          <p:cNvSpPr txBox="1"/>
          <p:nvPr/>
        </p:nvSpPr>
        <p:spPr>
          <a:xfrm>
            <a:off x="1635264" y="4038600"/>
            <a:ext cx="6594335" cy="1938992"/>
          </a:xfrm>
          <a:prstGeom prst="rect">
            <a:avLst/>
          </a:prstGeom>
          <a:noFill/>
        </p:spPr>
        <p:txBody>
          <a:bodyPr wrap="square" rtlCol="0">
            <a:spAutoFit/>
          </a:bodyPr>
          <a:lstStyle/>
          <a:p>
            <a:r>
              <a:rPr lang="en-US" sz="2000" dirty="0" smtClean="0">
                <a:latin typeface="Perpetua"/>
                <a:cs typeface="Perpetua"/>
              </a:rPr>
              <a:t>As a teacher educator, I strive for teaching excellence because I believe that if I provide a classroom environment which models learning engagement, exemplifies the value of relationships, and supports the development of a learning community, my students have the potential to affect positively the lives of their own students using these same techniques.</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Elizabeth </a:t>
            </a:r>
            <a:r>
              <a:rPr lang="en-US" sz="2667" b="0" dirty="0" err="1" smtClean="0">
                <a:solidFill>
                  <a:srgbClr val="800000"/>
                </a:solidFill>
                <a:latin typeface="Monotype Corsiva"/>
              </a:rPr>
              <a:t>Baldridge</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Illinois Central College </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2049236" y="806320"/>
            <a:ext cx="5388426" cy="3949957"/>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Sherry Bowen</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Indian River State College </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2049236" y="760639"/>
            <a:ext cx="5388426" cy="4041320"/>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338038" y="997916"/>
            <a:ext cx="4627201" cy="3119462"/>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609600" y="278246"/>
            <a:ext cx="8001000" cy="792162"/>
          </a:xfrm>
        </p:spPr>
        <p:txBody>
          <a:bodyPr>
            <a:normAutofit/>
          </a:bodyPr>
          <a:lstStyle/>
          <a:p>
            <a:r>
              <a:rPr lang="en-US" sz="2400" dirty="0" smtClean="0">
                <a:solidFill>
                  <a:srgbClr val="800000"/>
                </a:solidFill>
                <a:latin typeface="Monotype Corsiva"/>
              </a:rPr>
              <a:t>David </a:t>
            </a:r>
            <a:r>
              <a:rPr lang="en-US" sz="2400" dirty="0" err="1" smtClean="0">
                <a:solidFill>
                  <a:srgbClr val="800000"/>
                </a:solidFill>
                <a:latin typeface="Monotype Corsiva"/>
              </a:rPr>
              <a:t>Barwin</a:t>
            </a:r>
            <a:r>
              <a:rPr lang="en-US" sz="2400" dirty="0" smtClean="0">
                <a:solidFill>
                  <a:srgbClr val="800000"/>
                </a:solidFill>
                <a:latin typeface="Monotype Corsiva"/>
              </a:rPr>
              <a:t/>
            </a:r>
            <a:br>
              <a:rPr lang="en-US" sz="2400" dirty="0" smtClean="0">
                <a:solidFill>
                  <a:srgbClr val="800000"/>
                </a:solidFill>
                <a:latin typeface="Monotype Corsiva"/>
              </a:rPr>
            </a:br>
            <a:r>
              <a:rPr lang="en-US" sz="1600" dirty="0" smtClean="0">
                <a:solidFill>
                  <a:srgbClr val="800000"/>
                </a:solidFill>
                <a:latin typeface="Monotype Corsiva"/>
              </a:rPr>
              <a:t>Iowa Central Community College</a:t>
            </a:r>
            <a:endParaRPr lang="en-US" sz="1600" dirty="0">
              <a:solidFill>
                <a:srgbClr val="800000"/>
              </a:solidFill>
              <a:latin typeface="Monotype Corsiva"/>
            </a:endParaRPr>
          </a:p>
        </p:txBody>
      </p:sp>
      <p:sp>
        <p:nvSpPr>
          <p:cNvPr id="7" name="TextBox 6"/>
          <p:cNvSpPr txBox="1"/>
          <p:nvPr/>
        </p:nvSpPr>
        <p:spPr>
          <a:xfrm>
            <a:off x="1524000" y="4273933"/>
            <a:ext cx="6705600" cy="1323439"/>
          </a:xfrm>
          <a:prstGeom prst="rect">
            <a:avLst/>
          </a:prstGeom>
          <a:noFill/>
        </p:spPr>
        <p:txBody>
          <a:bodyPr wrap="square" rtlCol="0">
            <a:spAutoFit/>
          </a:bodyPr>
          <a:lstStyle/>
          <a:p>
            <a:r>
              <a:rPr lang="en-US" sz="2000" dirty="0" smtClean="0">
                <a:latin typeface="Perpetua"/>
                <a:cs typeface="Perpetua"/>
              </a:rPr>
              <a:t>I am inspired and motivated to be the best instructor I can be; I believe the better I am, the better the students will be. Leading the students through a positive learning experience in the college environment and getting them engaged is my strategy for success. </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338038" y="1011811"/>
            <a:ext cx="4627201" cy="3091671"/>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609600" y="278246"/>
            <a:ext cx="8001000" cy="792162"/>
          </a:xfrm>
        </p:spPr>
        <p:txBody>
          <a:bodyPr>
            <a:normAutofit/>
          </a:bodyPr>
          <a:lstStyle/>
          <a:p>
            <a:r>
              <a:rPr lang="en-US" sz="2400" dirty="0" err="1" smtClean="0">
                <a:solidFill>
                  <a:srgbClr val="800000"/>
                </a:solidFill>
                <a:latin typeface="Monotype Corsiva"/>
              </a:rPr>
              <a:t>Sone</a:t>
            </a:r>
            <a:r>
              <a:rPr lang="en-US" sz="2400" dirty="0" smtClean="0">
                <a:solidFill>
                  <a:srgbClr val="800000"/>
                </a:solidFill>
                <a:latin typeface="Monotype Corsiva"/>
              </a:rPr>
              <a:t> </a:t>
            </a:r>
            <a:r>
              <a:rPr lang="en-US" sz="2400" dirty="0" err="1" smtClean="0">
                <a:solidFill>
                  <a:srgbClr val="800000"/>
                </a:solidFill>
                <a:latin typeface="Monotype Corsiva"/>
              </a:rPr>
              <a:t>Chounthirath</a:t>
            </a:r>
            <a:r>
              <a:rPr lang="en-US" sz="2400" dirty="0" smtClean="0">
                <a:solidFill>
                  <a:srgbClr val="800000"/>
                </a:solidFill>
                <a:latin typeface="Monotype Corsiva"/>
              </a:rPr>
              <a:t/>
            </a:r>
            <a:br>
              <a:rPr lang="en-US" sz="2400" dirty="0" smtClean="0">
                <a:solidFill>
                  <a:srgbClr val="800000"/>
                </a:solidFill>
                <a:latin typeface="Monotype Corsiva"/>
              </a:rPr>
            </a:br>
            <a:r>
              <a:rPr lang="en-US" sz="1600" dirty="0" smtClean="0">
                <a:solidFill>
                  <a:srgbClr val="800000"/>
                </a:solidFill>
                <a:latin typeface="Monotype Corsiva"/>
              </a:rPr>
              <a:t>Iowa Central Community College</a:t>
            </a:r>
            <a:endParaRPr lang="en-US" sz="1600" dirty="0">
              <a:solidFill>
                <a:srgbClr val="800000"/>
              </a:solidFill>
              <a:latin typeface="Monotype Corsiva"/>
            </a:endParaRPr>
          </a:p>
        </p:txBody>
      </p:sp>
      <p:sp>
        <p:nvSpPr>
          <p:cNvPr id="7" name="TextBox 6"/>
          <p:cNvSpPr txBox="1"/>
          <p:nvPr/>
        </p:nvSpPr>
        <p:spPr>
          <a:xfrm>
            <a:off x="1524000" y="4277432"/>
            <a:ext cx="6705600" cy="1323439"/>
          </a:xfrm>
          <a:prstGeom prst="rect">
            <a:avLst/>
          </a:prstGeom>
          <a:noFill/>
        </p:spPr>
        <p:txBody>
          <a:bodyPr wrap="square" rtlCol="0">
            <a:spAutoFit/>
          </a:bodyPr>
          <a:lstStyle/>
          <a:p>
            <a:r>
              <a:rPr lang="en-US" sz="2000" dirty="0" smtClean="0">
                <a:latin typeface="Perpetua"/>
                <a:cs typeface="Perpetua"/>
              </a:rPr>
              <a:t>Given the chance to be in America, I like to demonstrate to the students what its possible to achieve through hard work and dedication to your work. I push my students to take full advantage of the opportunities they have available to them and to do their best. </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Kate Stuart</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Iowa Central Community College </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712459" y="760639"/>
            <a:ext cx="6061980" cy="4041320"/>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301068" y="990600"/>
            <a:ext cx="4701141" cy="3134094"/>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609600" y="278246"/>
            <a:ext cx="8001000" cy="792162"/>
          </a:xfrm>
        </p:spPr>
        <p:txBody>
          <a:bodyPr>
            <a:normAutofit/>
          </a:bodyPr>
          <a:lstStyle/>
          <a:p>
            <a:r>
              <a:rPr lang="en-US" sz="2400" dirty="0" smtClean="0">
                <a:solidFill>
                  <a:srgbClr val="800000"/>
                </a:solidFill>
                <a:latin typeface="Monotype Corsiva"/>
              </a:rPr>
              <a:t>Brian </a:t>
            </a:r>
            <a:r>
              <a:rPr lang="en-US" sz="2400" dirty="0" err="1" smtClean="0">
                <a:solidFill>
                  <a:srgbClr val="800000"/>
                </a:solidFill>
                <a:latin typeface="Monotype Corsiva"/>
              </a:rPr>
              <a:t>Berthelsen</a:t>
            </a:r>
            <a:r>
              <a:rPr lang="en-US" sz="2400" dirty="0" smtClean="0">
                <a:solidFill>
                  <a:srgbClr val="800000"/>
                </a:solidFill>
                <a:latin typeface="Monotype Corsiva"/>
              </a:rPr>
              <a:t/>
            </a:r>
            <a:br>
              <a:rPr lang="en-US" sz="2400" dirty="0" smtClean="0">
                <a:solidFill>
                  <a:srgbClr val="800000"/>
                </a:solidFill>
                <a:latin typeface="Monotype Corsiva"/>
              </a:rPr>
            </a:br>
            <a:r>
              <a:rPr lang="en-US" sz="1600" dirty="0" smtClean="0">
                <a:solidFill>
                  <a:srgbClr val="800000"/>
                </a:solidFill>
                <a:latin typeface="Monotype Corsiva"/>
              </a:rPr>
              <a:t>Iowa Western Community College</a:t>
            </a:r>
            <a:endParaRPr lang="en-US" sz="1600" dirty="0">
              <a:solidFill>
                <a:srgbClr val="800000"/>
              </a:solidFill>
              <a:latin typeface="Monotype Corsiva"/>
            </a:endParaRPr>
          </a:p>
        </p:txBody>
      </p:sp>
      <p:sp>
        <p:nvSpPr>
          <p:cNvPr id="7" name="TextBox 6"/>
          <p:cNvSpPr txBox="1"/>
          <p:nvPr/>
        </p:nvSpPr>
        <p:spPr>
          <a:xfrm>
            <a:off x="1617868" y="4038600"/>
            <a:ext cx="6611732" cy="1938992"/>
          </a:xfrm>
          <a:prstGeom prst="rect">
            <a:avLst/>
          </a:prstGeom>
          <a:noFill/>
        </p:spPr>
        <p:txBody>
          <a:bodyPr wrap="square" rtlCol="0">
            <a:spAutoFit/>
          </a:bodyPr>
          <a:lstStyle/>
          <a:p>
            <a:r>
              <a:rPr lang="en-US" sz="2000" dirty="0" smtClean="0">
                <a:latin typeface="Perpetua"/>
                <a:cs typeface="Perpetua"/>
              </a:rPr>
              <a:t>As a teacher educator, I strive for teaching excellence because I believe that if I provide a classroom environment which models learning engagement, exemplifies the value of relationships, and supports the development of a learning community, my students have the potential to affect positively the lives of their own students using these same techniques.</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301068" y="990600"/>
            <a:ext cx="4701141" cy="3134094"/>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609600" y="278246"/>
            <a:ext cx="8001000" cy="792162"/>
          </a:xfrm>
        </p:spPr>
        <p:txBody>
          <a:bodyPr>
            <a:normAutofit/>
          </a:bodyPr>
          <a:lstStyle/>
          <a:p>
            <a:r>
              <a:rPr lang="en-US" sz="2400" dirty="0" smtClean="0">
                <a:solidFill>
                  <a:srgbClr val="800000"/>
                </a:solidFill>
                <a:latin typeface="Monotype Corsiva"/>
              </a:rPr>
              <a:t>James Davey</a:t>
            </a:r>
            <a:br>
              <a:rPr lang="en-US" sz="2400" dirty="0" smtClean="0">
                <a:solidFill>
                  <a:srgbClr val="800000"/>
                </a:solidFill>
                <a:latin typeface="Monotype Corsiva"/>
              </a:rPr>
            </a:br>
            <a:r>
              <a:rPr lang="en-US" sz="1600" dirty="0" smtClean="0">
                <a:solidFill>
                  <a:srgbClr val="800000"/>
                </a:solidFill>
                <a:latin typeface="Monotype Corsiva"/>
              </a:rPr>
              <a:t>Iowa Western Community College</a:t>
            </a:r>
            <a:endParaRPr lang="en-US" sz="1600" dirty="0">
              <a:solidFill>
                <a:srgbClr val="800000"/>
              </a:solidFill>
              <a:latin typeface="Monotype Corsiva"/>
            </a:endParaRPr>
          </a:p>
        </p:txBody>
      </p:sp>
      <p:sp>
        <p:nvSpPr>
          <p:cNvPr id="7" name="TextBox 6"/>
          <p:cNvSpPr txBox="1"/>
          <p:nvPr/>
        </p:nvSpPr>
        <p:spPr>
          <a:xfrm>
            <a:off x="1524000" y="4470737"/>
            <a:ext cx="6705600" cy="1015663"/>
          </a:xfrm>
          <a:prstGeom prst="rect">
            <a:avLst/>
          </a:prstGeom>
          <a:noFill/>
        </p:spPr>
        <p:txBody>
          <a:bodyPr wrap="square" rtlCol="0">
            <a:spAutoFit/>
          </a:bodyPr>
          <a:lstStyle/>
          <a:p>
            <a:r>
              <a:rPr lang="en-US" sz="2000" dirty="0" smtClean="0">
                <a:latin typeface="Perpetua"/>
                <a:cs typeface="Perpetua"/>
              </a:rPr>
              <a:t>I strive to bring to the classroom all that I have experienced in my past careers and my personal life. I believe in effectively communicating with enthusiasm, passion, and conviction.</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Lucille Skelton</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H. </a:t>
            </a:r>
            <a:r>
              <a:rPr lang="en-US" sz="1778" b="0" dirty="0" err="1" smtClean="0">
                <a:solidFill>
                  <a:srgbClr val="800000"/>
                </a:solidFill>
                <a:latin typeface="Monotype Corsiva"/>
              </a:rPr>
              <a:t>Lavity</a:t>
            </a:r>
            <a:r>
              <a:rPr lang="en-US" sz="1778" b="0" dirty="0" smtClean="0">
                <a:solidFill>
                  <a:srgbClr val="800000"/>
                </a:solidFill>
                <a:latin typeface="Monotype Corsiva"/>
              </a:rPr>
              <a:t> </a:t>
            </a:r>
            <a:r>
              <a:rPr lang="en-US" sz="1778" b="0" dirty="0" err="1" smtClean="0">
                <a:solidFill>
                  <a:srgbClr val="800000"/>
                </a:solidFill>
                <a:latin typeface="Monotype Corsiva"/>
              </a:rPr>
              <a:t>Stoutt</a:t>
            </a:r>
            <a:r>
              <a:rPr lang="en-US" sz="1778" b="0" dirty="0" smtClean="0">
                <a:solidFill>
                  <a:srgbClr val="800000"/>
                </a:solidFill>
                <a:latin typeface="Monotype Corsiva"/>
              </a:rPr>
              <a:t>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792288" y="692991"/>
            <a:ext cx="5903911" cy="3952205"/>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301068" y="990600"/>
            <a:ext cx="4701141" cy="3134094"/>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609600" y="278246"/>
            <a:ext cx="8001000" cy="792162"/>
          </a:xfrm>
        </p:spPr>
        <p:txBody>
          <a:bodyPr>
            <a:normAutofit/>
          </a:bodyPr>
          <a:lstStyle/>
          <a:p>
            <a:r>
              <a:rPr lang="en-US" sz="2400" dirty="0" smtClean="0">
                <a:solidFill>
                  <a:srgbClr val="800000"/>
                </a:solidFill>
                <a:latin typeface="Monotype Corsiva"/>
              </a:rPr>
              <a:t>Toni Steward</a:t>
            </a:r>
            <a:br>
              <a:rPr lang="en-US" sz="2400" dirty="0" smtClean="0">
                <a:solidFill>
                  <a:srgbClr val="800000"/>
                </a:solidFill>
                <a:latin typeface="Monotype Corsiva"/>
              </a:rPr>
            </a:br>
            <a:r>
              <a:rPr lang="en-US" sz="1600" dirty="0" smtClean="0">
                <a:solidFill>
                  <a:srgbClr val="800000"/>
                </a:solidFill>
                <a:latin typeface="Monotype Corsiva"/>
              </a:rPr>
              <a:t>Iowa Western Community College</a:t>
            </a:r>
            <a:endParaRPr lang="en-US" sz="1600" dirty="0">
              <a:solidFill>
                <a:srgbClr val="800000"/>
              </a:solidFill>
              <a:latin typeface="Monotype Corsiva"/>
            </a:endParaRPr>
          </a:p>
        </p:txBody>
      </p:sp>
      <p:sp>
        <p:nvSpPr>
          <p:cNvPr id="7" name="TextBox 6"/>
          <p:cNvSpPr txBox="1"/>
          <p:nvPr/>
        </p:nvSpPr>
        <p:spPr>
          <a:xfrm>
            <a:off x="1524000" y="4549914"/>
            <a:ext cx="6705600" cy="707886"/>
          </a:xfrm>
          <a:prstGeom prst="rect">
            <a:avLst/>
          </a:prstGeom>
          <a:noFill/>
        </p:spPr>
        <p:txBody>
          <a:bodyPr wrap="square" rtlCol="0">
            <a:spAutoFit/>
          </a:bodyPr>
          <a:lstStyle/>
          <a:p>
            <a:r>
              <a:rPr lang="en-US" sz="2000" dirty="0" smtClean="0">
                <a:latin typeface="Perpetua"/>
                <a:cs typeface="Perpetua"/>
              </a:rPr>
              <a:t>I'm delighted to share my expertise and shape the practitioners of tomorrow, and I'm excited to learn all that the students can teach me. </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562242" y="990600"/>
            <a:ext cx="4178792" cy="3134094"/>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609600" y="278246"/>
            <a:ext cx="8001000" cy="792162"/>
          </a:xfrm>
        </p:spPr>
        <p:txBody>
          <a:bodyPr>
            <a:normAutofit/>
          </a:bodyPr>
          <a:lstStyle/>
          <a:p>
            <a:r>
              <a:rPr lang="en-US" sz="2400" dirty="0" err="1" smtClean="0">
                <a:solidFill>
                  <a:srgbClr val="800000"/>
                </a:solidFill>
                <a:latin typeface="Monotype Corsiva"/>
              </a:rPr>
              <a:t>Creig</a:t>
            </a:r>
            <a:r>
              <a:rPr lang="en-US" sz="2400" dirty="0" smtClean="0">
                <a:solidFill>
                  <a:srgbClr val="800000"/>
                </a:solidFill>
                <a:latin typeface="Monotype Corsiva"/>
              </a:rPr>
              <a:t> </a:t>
            </a:r>
            <a:r>
              <a:rPr lang="en-US" sz="2400" dirty="0" err="1" smtClean="0">
                <a:solidFill>
                  <a:srgbClr val="800000"/>
                </a:solidFill>
                <a:latin typeface="Monotype Corsiva"/>
              </a:rPr>
              <a:t>Sherrer</a:t>
            </a:r>
            <a:r>
              <a:rPr lang="en-US" sz="2400" dirty="0" smtClean="0">
                <a:solidFill>
                  <a:srgbClr val="800000"/>
                </a:solidFill>
                <a:latin typeface="Monotype Corsiva"/>
              </a:rPr>
              <a:t/>
            </a:r>
            <a:br>
              <a:rPr lang="en-US" sz="2400" dirty="0" smtClean="0">
                <a:solidFill>
                  <a:srgbClr val="800000"/>
                </a:solidFill>
                <a:latin typeface="Monotype Corsiva"/>
              </a:rPr>
            </a:br>
            <a:r>
              <a:rPr lang="en-US" sz="1600" dirty="0" smtClean="0">
                <a:solidFill>
                  <a:srgbClr val="800000"/>
                </a:solidFill>
                <a:latin typeface="Monotype Corsiva"/>
              </a:rPr>
              <a:t>Itawamba Community College</a:t>
            </a:r>
            <a:endParaRPr lang="en-US" sz="1600" dirty="0">
              <a:solidFill>
                <a:srgbClr val="800000"/>
              </a:solidFill>
              <a:latin typeface="Monotype Corsiva"/>
            </a:endParaRPr>
          </a:p>
        </p:txBody>
      </p:sp>
      <p:sp>
        <p:nvSpPr>
          <p:cNvPr id="7" name="TextBox 6"/>
          <p:cNvSpPr txBox="1"/>
          <p:nvPr/>
        </p:nvSpPr>
        <p:spPr>
          <a:xfrm>
            <a:off x="1635264" y="4315361"/>
            <a:ext cx="6594335" cy="1323439"/>
          </a:xfrm>
          <a:prstGeom prst="rect">
            <a:avLst/>
          </a:prstGeom>
          <a:noFill/>
        </p:spPr>
        <p:txBody>
          <a:bodyPr wrap="square" rtlCol="0">
            <a:spAutoFit/>
          </a:bodyPr>
          <a:lstStyle/>
          <a:p>
            <a:r>
              <a:rPr lang="en-US" sz="2000" dirty="0" smtClean="0">
                <a:latin typeface="Perpetua"/>
                <a:cs typeface="Perpetua"/>
              </a:rPr>
              <a:t>In our competitive society, it is important for students not only to receive a solid education, but to learn from someone who is aware of and sensitive to their individual needs. My desire is that I can be that someone.</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562242" y="990600"/>
            <a:ext cx="4178792" cy="3134094"/>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609600" y="278246"/>
            <a:ext cx="8001000" cy="792162"/>
          </a:xfrm>
        </p:spPr>
        <p:txBody>
          <a:bodyPr>
            <a:normAutofit/>
          </a:bodyPr>
          <a:lstStyle/>
          <a:p>
            <a:r>
              <a:rPr lang="en-US" sz="2400" dirty="0" smtClean="0">
                <a:solidFill>
                  <a:srgbClr val="800000"/>
                </a:solidFill>
                <a:latin typeface="Monotype Corsiva"/>
              </a:rPr>
              <a:t>Wanda Sullivan</a:t>
            </a:r>
            <a:br>
              <a:rPr lang="en-US" sz="2400" dirty="0" smtClean="0">
                <a:solidFill>
                  <a:srgbClr val="800000"/>
                </a:solidFill>
                <a:latin typeface="Monotype Corsiva"/>
              </a:rPr>
            </a:br>
            <a:r>
              <a:rPr lang="en-US" sz="1600" dirty="0" smtClean="0">
                <a:solidFill>
                  <a:srgbClr val="800000"/>
                </a:solidFill>
                <a:latin typeface="Monotype Corsiva"/>
              </a:rPr>
              <a:t>Itawamba Community College</a:t>
            </a:r>
            <a:endParaRPr lang="en-US" sz="1600" dirty="0">
              <a:solidFill>
                <a:srgbClr val="800000"/>
              </a:solidFill>
              <a:latin typeface="Monotype Corsiva"/>
            </a:endParaRPr>
          </a:p>
        </p:txBody>
      </p:sp>
      <p:sp>
        <p:nvSpPr>
          <p:cNvPr id="7" name="TextBox 6"/>
          <p:cNvSpPr txBox="1"/>
          <p:nvPr/>
        </p:nvSpPr>
        <p:spPr>
          <a:xfrm>
            <a:off x="1600472" y="4038600"/>
            <a:ext cx="6629128" cy="1938992"/>
          </a:xfrm>
          <a:prstGeom prst="rect">
            <a:avLst/>
          </a:prstGeom>
          <a:noFill/>
        </p:spPr>
        <p:txBody>
          <a:bodyPr wrap="square" rtlCol="0">
            <a:spAutoFit/>
          </a:bodyPr>
          <a:lstStyle/>
          <a:p>
            <a:r>
              <a:rPr lang="en-US" sz="2000" dirty="0" smtClean="0">
                <a:latin typeface="Perpetua"/>
                <a:cs typeface="Perpetua"/>
              </a:rPr>
              <a:t>In our first class meetings, I discuss with my students their motivation for returning to school. Listening to my non-traditional students discuss the hardships they have encountered to receive an education always inspires me and everyone else in the classroom. After these discussions, we are all focused on the same goal—acquiring knowledge that will ensure them a better future.</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562242" y="990600"/>
            <a:ext cx="4178792" cy="3134094"/>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609600" y="278246"/>
            <a:ext cx="8001000" cy="792162"/>
          </a:xfrm>
        </p:spPr>
        <p:txBody>
          <a:bodyPr>
            <a:normAutofit/>
          </a:bodyPr>
          <a:lstStyle/>
          <a:p>
            <a:r>
              <a:rPr lang="en-US" sz="2400" dirty="0" smtClean="0">
                <a:solidFill>
                  <a:srgbClr val="800000"/>
                </a:solidFill>
                <a:latin typeface="Monotype Corsiva"/>
              </a:rPr>
              <a:t>Michelle </a:t>
            </a:r>
            <a:r>
              <a:rPr lang="en-US" sz="2400" dirty="0" err="1" smtClean="0">
                <a:solidFill>
                  <a:srgbClr val="800000"/>
                </a:solidFill>
                <a:latin typeface="Monotype Corsiva"/>
              </a:rPr>
              <a:t>Sumerel</a:t>
            </a:r>
            <a:r>
              <a:rPr lang="en-US" sz="2400" dirty="0" smtClean="0">
                <a:solidFill>
                  <a:srgbClr val="800000"/>
                </a:solidFill>
                <a:latin typeface="Monotype Corsiva"/>
              </a:rPr>
              <a:t/>
            </a:r>
            <a:br>
              <a:rPr lang="en-US" sz="2400" dirty="0" smtClean="0">
                <a:solidFill>
                  <a:srgbClr val="800000"/>
                </a:solidFill>
                <a:latin typeface="Monotype Corsiva"/>
              </a:rPr>
            </a:br>
            <a:r>
              <a:rPr lang="en-US" sz="1600" dirty="0" smtClean="0">
                <a:solidFill>
                  <a:srgbClr val="800000"/>
                </a:solidFill>
                <a:latin typeface="Monotype Corsiva"/>
              </a:rPr>
              <a:t>Itawamba Community College</a:t>
            </a:r>
            <a:endParaRPr lang="en-US" sz="1600" dirty="0">
              <a:solidFill>
                <a:srgbClr val="800000"/>
              </a:solidFill>
              <a:latin typeface="Monotype Corsiva"/>
            </a:endParaRPr>
          </a:p>
        </p:txBody>
      </p:sp>
      <p:sp>
        <p:nvSpPr>
          <p:cNvPr id="7" name="TextBox 6"/>
          <p:cNvSpPr txBox="1"/>
          <p:nvPr/>
        </p:nvSpPr>
        <p:spPr>
          <a:xfrm>
            <a:off x="1524000" y="4315361"/>
            <a:ext cx="6705600" cy="1323439"/>
          </a:xfrm>
          <a:prstGeom prst="rect">
            <a:avLst/>
          </a:prstGeom>
          <a:noFill/>
        </p:spPr>
        <p:txBody>
          <a:bodyPr wrap="square" rtlCol="0">
            <a:spAutoFit/>
          </a:bodyPr>
          <a:lstStyle/>
          <a:p>
            <a:r>
              <a:rPr lang="en-US" sz="2000" dirty="0" smtClean="0">
                <a:latin typeface="Perpetua"/>
                <a:cs typeface="Perpetua"/>
              </a:rPr>
              <a:t>Watching nontraditional students beat the odds inspires me to find new ways to communicate and teach. Never give up on students. Each one is worthy of our time, patience, and effort in helping them find who they are capable of being. </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a:bodyPr>
          <a:lstStyle/>
          <a:p>
            <a:r>
              <a:rPr lang="en-US" sz="2400" dirty="0" smtClean="0">
                <a:solidFill>
                  <a:srgbClr val="800000"/>
                </a:solidFill>
                <a:latin typeface="Monotype Corsiva"/>
              </a:rPr>
              <a:t>Ann </a:t>
            </a:r>
            <a:r>
              <a:rPr lang="en-US" sz="2400" dirty="0" err="1" smtClean="0">
                <a:solidFill>
                  <a:srgbClr val="800000"/>
                </a:solidFill>
                <a:latin typeface="Monotype Corsiva"/>
              </a:rPr>
              <a:t>Aull</a:t>
            </a:r>
            <a:r>
              <a:rPr lang="en-US" sz="2400" dirty="0" smtClean="0">
                <a:solidFill>
                  <a:srgbClr val="800000"/>
                </a:solidFill>
                <a:latin typeface="Monotype Corsiva"/>
              </a:rPr>
              <a:t/>
            </a:r>
            <a:br>
              <a:rPr lang="en-US" sz="2400" dirty="0" smtClean="0">
                <a:solidFill>
                  <a:srgbClr val="800000"/>
                </a:solidFill>
                <a:latin typeface="Monotype Corsiva"/>
              </a:rPr>
            </a:br>
            <a:r>
              <a:rPr lang="en-US" sz="1600" dirty="0" smtClean="0">
                <a:solidFill>
                  <a:srgbClr val="800000"/>
                </a:solidFill>
                <a:latin typeface="Monotype Corsiva"/>
              </a:rPr>
              <a:t> Ivy Tech Community College</a:t>
            </a:r>
            <a:endParaRPr lang="en-US" sz="1600" dirty="0">
              <a:solidFill>
                <a:srgbClr val="800000"/>
              </a:solidFill>
              <a:latin typeface="Monotype Corsiva"/>
            </a:endParaRPr>
          </a:p>
        </p:txBody>
      </p:sp>
      <p:sp>
        <p:nvSpPr>
          <p:cNvPr id="5" name="Content Placeholder 4"/>
          <p:cNvSpPr>
            <a:spLocks noGrp="1"/>
          </p:cNvSpPr>
          <p:nvPr>
            <p:ph idx="1"/>
          </p:nvPr>
        </p:nvSpPr>
        <p:spPr>
          <a:xfrm>
            <a:off x="990600" y="1895916"/>
            <a:ext cx="7162800" cy="3276600"/>
          </a:xfrm>
        </p:spPr>
        <p:txBody>
          <a:bodyPr>
            <a:normAutofit/>
          </a:bodyPr>
          <a:lstStyle/>
          <a:p>
            <a:pPr>
              <a:buNone/>
            </a:pPr>
            <a:r>
              <a:rPr lang="en-US" sz="2800" dirty="0" smtClean="0">
                <a:latin typeface="Perpetua"/>
                <a:cs typeface="Perpetua"/>
              </a:rPr>
              <a:t>	I am excited to see students turn into teachers and teachers turn into advocates for families with young children.</a:t>
            </a: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a:bodyPr>
          <a:lstStyle/>
          <a:p>
            <a:r>
              <a:rPr lang="en-US" sz="2400" dirty="0" smtClean="0">
                <a:solidFill>
                  <a:srgbClr val="800000"/>
                </a:solidFill>
                <a:latin typeface="Monotype Corsiva"/>
              </a:rPr>
              <a:t>Ann </a:t>
            </a:r>
            <a:r>
              <a:rPr lang="en-US" sz="2400" dirty="0" err="1" smtClean="0">
                <a:solidFill>
                  <a:srgbClr val="800000"/>
                </a:solidFill>
                <a:latin typeface="Monotype Corsiva"/>
              </a:rPr>
              <a:t>Heiny</a:t>
            </a:r>
            <a:r>
              <a:rPr lang="en-US" sz="2400" dirty="0" smtClean="0">
                <a:solidFill>
                  <a:srgbClr val="800000"/>
                </a:solidFill>
                <a:latin typeface="Monotype Corsiva"/>
              </a:rPr>
              <a:t/>
            </a:r>
            <a:br>
              <a:rPr lang="en-US" sz="2400" dirty="0" smtClean="0">
                <a:solidFill>
                  <a:srgbClr val="800000"/>
                </a:solidFill>
                <a:latin typeface="Monotype Corsiva"/>
              </a:rPr>
            </a:br>
            <a:r>
              <a:rPr lang="en-US" sz="1600" dirty="0" smtClean="0">
                <a:solidFill>
                  <a:srgbClr val="800000"/>
                </a:solidFill>
                <a:latin typeface="Monotype Corsiva"/>
              </a:rPr>
              <a:t> Ivy Tech Community College</a:t>
            </a:r>
            <a:endParaRPr lang="en-US" sz="1600" dirty="0">
              <a:solidFill>
                <a:srgbClr val="800000"/>
              </a:solidFill>
              <a:latin typeface="Monotype Corsiva"/>
            </a:endParaRPr>
          </a:p>
        </p:txBody>
      </p:sp>
      <p:sp>
        <p:nvSpPr>
          <p:cNvPr id="5" name="Content Placeholder 4"/>
          <p:cNvSpPr>
            <a:spLocks noGrp="1"/>
          </p:cNvSpPr>
          <p:nvPr>
            <p:ph idx="1"/>
          </p:nvPr>
        </p:nvSpPr>
        <p:spPr>
          <a:xfrm>
            <a:off x="990600" y="1808940"/>
            <a:ext cx="7162800" cy="3276600"/>
          </a:xfrm>
        </p:spPr>
        <p:txBody>
          <a:bodyPr>
            <a:normAutofit/>
          </a:bodyPr>
          <a:lstStyle/>
          <a:p>
            <a:pPr>
              <a:buNone/>
            </a:pPr>
            <a:r>
              <a:rPr lang="en-US" sz="2600" dirty="0" smtClean="0">
                <a:latin typeface="Perpetua"/>
                <a:cs typeface="Perpetua"/>
              </a:rPr>
              <a:t>	I teach more than my subject matter; I teach life. Seeing students grow from I can't, I won't, into I can, I will, I did, is tremendously inspiring. </a:t>
            </a: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301068" y="990600"/>
            <a:ext cx="4701141" cy="3134094"/>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609600" y="278246"/>
            <a:ext cx="8001000" cy="792162"/>
          </a:xfrm>
        </p:spPr>
        <p:txBody>
          <a:bodyPr>
            <a:normAutofit/>
          </a:bodyPr>
          <a:lstStyle/>
          <a:p>
            <a:r>
              <a:rPr lang="en-US" sz="2400" dirty="0" smtClean="0">
                <a:solidFill>
                  <a:srgbClr val="800000"/>
                </a:solidFill>
                <a:latin typeface="Monotype Corsiva"/>
              </a:rPr>
              <a:t>Bryan Kirby</a:t>
            </a:r>
            <a:br>
              <a:rPr lang="en-US" sz="2400" dirty="0" smtClean="0">
                <a:solidFill>
                  <a:srgbClr val="800000"/>
                </a:solidFill>
                <a:latin typeface="Monotype Corsiva"/>
              </a:rPr>
            </a:br>
            <a:r>
              <a:rPr lang="en-US" sz="1600" dirty="0" smtClean="0">
                <a:solidFill>
                  <a:srgbClr val="800000"/>
                </a:solidFill>
                <a:latin typeface="Monotype Corsiva"/>
              </a:rPr>
              <a:t>Ivy Tech Community College</a:t>
            </a:r>
            <a:endParaRPr lang="en-US" sz="1600" dirty="0">
              <a:solidFill>
                <a:srgbClr val="800000"/>
              </a:solidFill>
              <a:latin typeface="Monotype Corsiva"/>
            </a:endParaRPr>
          </a:p>
        </p:txBody>
      </p:sp>
      <p:sp>
        <p:nvSpPr>
          <p:cNvPr id="7" name="TextBox 6"/>
          <p:cNvSpPr txBox="1"/>
          <p:nvPr/>
        </p:nvSpPr>
        <p:spPr>
          <a:xfrm>
            <a:off x="1524000" y="4159984"/>
            <a:ext cx="6705600" cy="1631216"/>
          </a:xfrm>
          <a:prstGeom prst="rect">
            <a:avLst/>
          </a:prstGeom>
          <a:noFill/>
        </p:spPr>
        <p:txBody>
          <a:bodyPr wrap="square" rtlCol="0">
            <a:spAutoFit/>
          </a:bodyPr>
          <a:lstStyle/>
          <a:p>
            <a:r>
              <a:rPr lang="en-US" sz="2000" dirty="0" smtClean="0">
                <a:latin typeface="Perpetua"/>
                <a:cs typeface="Perpetua"/>
              </a:rPr>
              <a:t>I love ignorance. Ignorance is a blank canvas, a barren stage, an empty page. A blank canvas stimulates the imagination of the artist. A barren stage stirs the creative juices of the actor. An empty page summons the voice of the author. I provide a brush for the artist, a script for the actor, and a pen for the author. I am a teacher. I love ignorance.</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Al Rubenstein</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Ivy Tech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712459" y="853253"/>
            <a:ext cx="6061981" cy="3856093"/>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a:bodyPr>
          <a:lstStyle/>
          <a:p>
            <a:r>
              <a:rPr lang="en-US" sz="2400" dirty="0" smtClean="0">
                <a:solidFill>
                  <a:srgbClr val="800000"/>
                </a:solidFill>
                <a:latin typeface="Monotype Corsiva"/>
              </a:rPr>
              <a:t>Paula Hopper</a:t>
            </a:r>
            <a:br>
              <a:rPr lang="en-US" sz="2400" dirty="0" smtClean="0">
                <a:solidFill>
                  <a:srgbClr val="800000"/>
                </a:solidFill>
                <a:latin typeface="Monotype Corsiva"/>
              </a:rPr>
            </a:br>
            <a:r>
              <a:rPr lang="en-US" sz="1600" dirty="0" smtClean="0">
                <a:solidFill>
                  <a:srgbClr val="800000"/>
                </a:solidFill>
                <a:latin typeface="Monotype Corsiva"/>
              </a:rPr>
              <a:t>Jackson Community College</a:t>
            </a:r>
            <a:endParaRPr lang="en-US" sz="1600" dirty="0">
              <a:solidFill>
                <a:srgbClr val="800000"/>
              </a:solidFill>
              <a:latin typeface="Monotype Corsiva"/>
            </a:endParaRPr>
          </a:p>
        </p:txBody>
      </p:sp>
      <p:sp>
        <p:nvSpPr>
          <p:cNvPr id="5" name="Content Placeholder 4"/>
          <p:cNvSpPr>
            <a:spLocks noGrp="1"/>
          </p:cNvSpPr>
          <p:nvPr>
            <p:ph idx="1"/>
          </p:nvPr>
        </p:nvSpPr>
        <p:spPr>
          <a:xfrm>
            <a:off x="990600" y="1600200"/>
            <a:ext cx="7162800" cy="3276600"/>
          </a:xfrm>
        </p:spPr>
        <p:txBody>
          <a:bodyPr/>
          <a:lstStyle/>
          <a:p>
            <a:pPr>
              <a:buNone/>
            </a:pPr>
            <a:r>
              <a:rPr lang="en-US" dirty="0" smtClean="0">
                <a:latin typeface="Perpetua"/>
                <a:cs typeface="Perpetua"/>
              </a:rPr>
              <a:t>	</a:t>
            </a:r>
            <a:r>
              <a:rPr lang="en-US" sz="2400" dirty="0" smtClean="0">
                <a:latin typeface="Perpetua"/>
                <a:cs typeface="Perpetua"/>
              </a:rPr>
              <a:t>As a nurse, I have the opportunity to make a difference in my patients’ lives. As a teacher, I hope to make a difference in my students’ lives. One of my greatest rewards is seeing students find joy in making a difference in their patients’ lives. </a:t>
            </a: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a:bodyPr>
          <a:lstStyle/>
          <a:p>
            <a:r>
              <a:rPr lang="en-US" sz="2400" dirty="0" smtClean="0">
                <a:solidFill>
                  <a:srgbClr val="800000"/>
                </a:solidFill>
                <a:latin typeface="Monotype Corsiva"/>
              </a:rPr>
              <a:t>Christopher Graney</a:t>
            </a:r>
            <a:br>
              <a:rPr lang="en-US" sz="2400" dirty="0" smtClean="0">
                <a:solidFill>
                  <a:srgbClr val="800000"/>
                </a:solidFill>
                <a:latin typeface="Monotype Corsiva"/>
              </a:rPr>
            </a:br>
            <a:r>
              <a:rPr lang="en-US" sz="1600" dirty="0" smtClean="0">
                <a:solidFill>
                  <a:srgbClr val="800000"/>
                </a:solidFill>
                <a:latin typeface="Monotype Corsiva"/>
              </a:rPr>
              <a:t> Jefferson Community &amp; Technical College</a:t>
            </a:r>
            <a:endParaRPr lang="en-US" sz="1600" dirty="0">
              <a:solidFill>
                <a:srgbClr val="800000"/>
              </a:solidFill>
              <a:latin typeface="Monotype Corsiva"/>
            </a:endParaRPr>
          </a:p>
        </p:txBody>
      </p:sp>
      <p:sp>
        <p:nvSpPr>
          <p:cNvPr id="5" name="Content Placeholder 4"/>
          <p:cNvSpPr>
            <a:spLocks noGrp="1"/>
          </p:cNvSpPr>
          <p:nvPr>
            <p:ph idx="1"/>
          </p:nvPr>
        </p:nvSpPr>
        <p:spPr>
          <a:xfrm>
            <a:off x="990600" y="1600200"/>
            <a:ext cx="7162800" cy="3276600"/>
          </a:xfrm>
        </p:spPr>
        <p:txBody>
          <a:bodyPr>
            <a:normAutofit/>
          </a:bodyPr>
          <a:lstStyle/>
          <a:p>
            <a:pPr>
              <a:buNone/>
            </a:pPr>
            <a:r>
              <a:rPr lang="en-US" sz="2600" dirty="0" smtClean="0">
                <a:latin typeface="Perpetua"/>
                <a:cs typeface="Perpetua"/>
              </a:rPr>
              <a:t>	I like to be able to teach from the ground up, to teach not just 'here is what we know' but also 'here is how we know it and why we got to where we are.’</a:t>
            </a: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Linda </a:t>
            </a:r>
            <a:r>
              <a:rPr lang="en-US" sz="2667" b="0" dirty="0" err="1" smtClean="0">
                <a:solidFill>
                  <a:srgbClr val="800000"/>
                </a:solidFill>
                <a:latin typeface="Monotype Corsiva"/>
              </a:rPr>
              <a:t>Heil</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Harford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792288" y="457200"/>
            <a:ext cx="5903912" cy="4423787"/>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Denise Crews</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John A. Logan College </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712459" y="962278"/>
            <a:ext cx="6061981" cy="3638042"/>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338038" y="1015246"/>
            <a:ext cx="4627201" cy="3084800"/>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609600" y="278246"/>
            <a:ext cx="8001000" cy="792162"/>
          </a:xfrm>
        </p:spPr>
        <p:txBody>
          <a:bodyPr>
            <a:normAutofit/>
          </a:bodyPr>
          <a:lstStyle/>
          <a:p>
            <a:r>
              <a:rPr lang="en-US" sz="2400" dirty="0" err="1" smtClean="0">
                <a:solidFill>
                  <a:srgbClr val="800000"/>
                </a:solidFill>
                <a:latin typeface="Monotype Corsiva"/>
              </a:rPr>
              <a:t>Charis</a:t>
            </a:r>
            <a:r>
              <a:rPr lang="en-US" sz="2400" dirty="0" smtClean="0">
                <a:solidFill>
                  <a:srgbClr val="800000"/>
                </a:solidFill>
                <a:latin typeface="Monotype Corsiva"/>
              </a:rPr>
              <a:t> Sawyer</a:t>
            </a:r>
            <a:br>
              <a:rPr lang="en-US" sz="2400" dirty="0" smtClean="0">
                <a:solidFill>
                  <a:srgbClr val="800000"/>
                </a:solidFill>
                <a:latin typeface="Monotype Corsiva"/>
              </a:rPr>
            </a:br>
            <a:r>
              <a:rPr lang="en-US" sz="1600" dirty="0" smtClean="0">
                <a:solidFill>
                  <a:srgbClr val="800000"/>
                </a:solidFill>
                <a:latin typeface="Monotype Corsiva"/>
              </a:rPr>
              <a:t>Johnson County Community College</a:t>
            </a:r>
            <a:endParaRPr lang="en-US" sz="1600" dirty="0">
              <a:solidFill>
                <a:srgbClr val="800000"/>
              </a:solidFill>
              <a:latin typeface="Monotype Corsiva"/>
            </a:endParaRPr>
          </a:p>
        </p:txBody>
      </p:sp>
      <p:sp>
        <p:nvSpPr>
          <p:cNvPr id="7" name="TextBox 6"/>
          <p:cNvSpPr txBox="1"/>
          <p:nvPr/>
        </p:nvSpPr>
        <p:spPr>
          <a:xfrm>
            <a:off x="1524000" y="4392543"/>
            <a:ext cx="6705600" cy="707886"/>
          </a:xfrm>
          <a:prstGeom prst="rect">
            <a:avLst/>
          </a:prstGeom>
          <a:noFill/>
        </p:spPr>
        <p:txBody>
          <a:bodyPr wrap="square" rtlCol="0">
            <a:spAutoFit/>
          </a:bodyPr>
          <a:lstStyle/>
          <a:p>
            <a:r>
              <a:rPr lang="en-US" sz="2000" dirty="0" smtClean="0">
                <a:latin typeface="Perpetua"/>
                <a:cs typeface="Perpetua"/>
              </a:rPr>
              <a:t>Mother Theresa said: ‘We can do no great things, only small things in a great manner.’ It's the small things that pave the way to student success. </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562242" y="990600"/>
            <a:ext cx="4178792" cy="3134094"/>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609600" y="278246"/>
            <a:ext cx="8001000" cy="792162"/>
          </a:xfrm>
        </p:spPr>
        <p:txBody>
          <a:bodyPr>
            <a:normAutofit/>
          </a:bodyPr>
          <a:lstStyle/>
          <a:p>
            <a:r>
              <a:rPr lang="en-US" sz="2400" dirty="0" smtClean="0">
                <a:solidFill>
                  <a:srgbClr val="800000"/>
                </a:solidFill>
                <a:latin typeface="Monotype Corsiva"/>
              </a:rPr>
              <a:t>Terrence O’Neil</a:t>
            </a:r>
            <a:br>
              <a:rPr lang="en-US" sz="2400" dirty="0" smtClean="0">
                <a:solidFill>
                  <a:srgbClr val="800000"/>
                </a:solidFill>
                <a:latin typeface="Monotype Corsiva"/>
              </a:rPr>
            </a:br>
            <a:r>
              <a:rPr lang="en-US" sz="1600" dirty="0" smtClean="0">
                <a:solidFill>
                  <a:srgbClr val="800000"/>
                </a:solidFill>
                <a:latin typeface="Monotype Corsiva"/>
              </a:rPr>
              <a:t>Joliet Junior College</a:t>
            </a:r>
            <a:endParaRPr lang="en-US" sz="1600" dirty="0">
              <a:solidFill>
                <a:srgbClr val="800000"/>
              </a:solidFill>
              <a:latin typeface="Monotype Corsiva"/>
            </a:endParaRPr>
          </a:p>
        </p:txBody>
      </p:sp>
      <p:sp>
        <p:nvSpPr>
          <p:cNvPr id="7" name="TextBox 6"/>
          <p:cNvSpPr txBox="1"/>
          <p:nvPr/>
        </p:nvSpPr>
        <p:spPr>
          <a:xfrm>
            <a:off x="1524000" y="4315361"/>
            <a:ext cx="6705600" cy="1323439"/>
          </a:xfrm>
          <a:prstGeom prst="rect">
            <a:avLst/>
          </a:prstGeom>
          <a:noFill/>
        </p:spPr>
        <p:txBody>
          <a:bodyPr wrap="square" rtlCol="0">
            <a:spAutoFit/>
          </a:bodyPr>
          <a:lstStyle/>
          <a:p>
            <a:r>
              <a:rPr lang="en-US" sz="2000" dirty="0" smtClean="0">
                <a:latin typeface="Perpetua"/>
                <a:cs typeface="Perpetua"/>
              </a:rPr>
              <a:t>Some of my students enter with limited resources. I see myself a couple of decades ago, living the circumstances of many of these individuals. It is a privilege to help them achieve their goals and overcome obstacles. I never tire of that.</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a:bodyPr>
          <a:lstStyle/>
          <a:p>
            <a:r>
              <a:rPr lang="en-US" sz="2400" dirty="0" smtClean="0">
                <a:solidFill>
                  <a:srgbClr val="800000"/>
                </a:solidFill>
                <a:latin typeface="Monotype Corsiva"/>
              </a:rPr>
              <a:t>Kay </a:t>
            </a:r>
            <a:r>
              <a:rPr lang="en-US" sz="2400" dirty="0" err="1" smtClean="0">
                <a:solidFill>
                  <a:srgbClr val="800000"/>
                </a:solidFill>
                <a:latin typeface="Monotype Corsiva"/>
              </a:rPr>
              <a:t>Crossley</a:t>
            </a:r>
            <a:r>
              <a:rPr lang="en-US" sz="2400" dirty="0" smtClean="0">
                <a:solidFill>
                  <a:srgbClr val="800000"/>
                </a:solidFill>
                <a:latin typeface="Monotype Corsiva"/>
              </a:rPr>
              <a:t/>
            </a:r>
            <a:br>
              <a:rPr lang="en-US" sz="2400" dirty="0" smtClean="0">
                <a:solidFill>
                  <a:srgbClr val="800000"/>
                </a:solidFill>
                <a:latin typeface="Monotype Corsiva"/>
              </a:rPr>
            </a:br>
            <a:r>
              <a:rPr lang="en-US" sz="1600" dirty="0" smtClean="0">
                <a:solidFill>
                  <a:srgbClr val="800000"/>
                </a:solidFill>
                <a:latin typeface="Monotype Corsiva"/>
              </a:rPr>
              <a:t>Kansas City Community College</a:t>
            </a:r>
            <a:endParaRPr lang="en-US" sz="1600" dirty="0">
              <a:solidFill>
                <a:srgbClr val="800000"/>
              </a:solidFill>
              <a:latin typeface="Monotype Corsiva"/>
            </a:endParaRPr>
          </a:p>
        </p:txBody>
      </p:sp>
      <p:sp>
        <p:nvSpPr>
          <p:cNvPr id="5" name="Content Placeholder 4"/>
          <p:cNvSpPr>
            <a:spLocks noGrp="1"/>
          </p:cNvSpPr>
          <p:nvPr>
            <p:ph idx="1"/>
          </p:nvPr>
        </p:nvSpPr>
        <p:spPr>
          <a:xfrm>
            <a:off x="990600" y="1600200"/>
            <a:ext cx="7162800" cy="3276600"/>
          </a:xfrm>
        </p:spPr>
        <p:txBody>
          <a:bodyPr/>
          <a:lstStyle/>
          <a:p>
            <a:pPr>
              <a:buNone/>
            </a:pPr>
            <a:r>
              <a:rPr lang="en-US" dirty="0" smtClean="0">
                <a:latin typeface="Perpetua"/>
                <a:cs typeface="Perpetua"/>
              </a:rPr>
              <a:t>	</a:t>
            </a:r>
            <a:r>
              <a:rPr lang="en-US" sz="2400" dirty="0" smtClean="0">
                <a:latin typeface="Perpetua"/>
                <a:cs typeface="Perpetua"/>
              </a:rPr>
              <a:t>Words of wisdom: Set your standards high and work to that level. Emulate the performance standard of someone you respect.</a:t>
            </a: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562242" y="990600"/>
            <a:ext cx="4178792" cy="3134094"/>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609600" y="278246"/>
            <a:ext cx="8001000" cy="792162"/>
          </a:xfrm>
        </p:spPr>
        <p:txBody>
          <a:bodyPr>
            <a:normAutofit/>
          </a:bodyPr>
          <a:lstStyle/>
          <a:p>
            <a:r>
              <a:rPr lang="en-US" sz="2400" dirty="0" smtClean="0">
                <a:solidFill>
                  <a:srgbClr val="800000"/>
                </a:solidFill>
                <a:latin typeface="Monotype Corsiva"/>
              </a:rPr>
              <a:t>Jamie Justice</a:t>
            </a:r>
            <a:br>
              <a:rPr lang="en-US" sz="2400" dirty="0" smtClean="0">
                <a:solidFill>
                  <a:srgbClr val="800000"/>
                </a:solidFill>
                <a:latin typeface="Monotype Corsiva"/>
              </a:rPr>
            </a:br>
            <a:r>
              <a:rPr lang="en-US" sz="1600" dirty="0" smtClean="0">
                <a:solidFill>
                  <a:srgbClr val="800000"/>
                </a:solidFill>
                <a:latin typeface="Monotype Corsiva"/>
              </a:rPr>
              <a:t>Kentucky Community and Technical College System</a:t>
            </a:r>
            <a:endParaRPr lang="en-US" sz="1600" dirty="0">
              <a:solidFill>
                <a:srgbClr val="800000"/>
              </a:solidFill>
              <a:latin typeface="Monotype Corsiva"/>
            </a:endParaRPr>
          </a:p>
        </p:txBody>
      </p:sp>
      <p:sp>
        <p:nvSpPr>
          <p:cNvPr id="7" name="TextBox 6"/>
          <p:cNvSpPr txBox="1"/>
          <p:nvPr/>
        </p:nvSpPr>
        <p:spPr>
          <a:xfrm>
            <a:off x="1652660" y="4526434"/>
            <a:ext cx="6576939" cy="707886"/>
          </a:xfrm>
          <a:prstGeom prst="rect">
            <a:avLst/>
          </a:prstGeom>
          <a:noFill/>
        </p:spPr>
        <p:txBody>
          <a:bodyPr wrap="square" rtlCol="0">
            <a:spAutoFit/>
          </a:bodyPr>
          <a:lstStyle/>
          <a:p>
            <a:r>
              <a:rPr lang="en-US" sz="2000" dirty="0" smtClean="0">
                <a:latin typeface="Perpetua"/>
                <a:cs typeface="Perpetua"/>
              </a:rPr>
              <a:t>You must be true to yourself in all things—enthusiastic, positive, and passionate. Then everything else takes care of itself.</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562242" y="990600"/>
            <a:ext cx="4178792" cy="3134094"/>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609600" y="278246"/>
            <a:ext cx="8001000" cy="792162"/>
          </a:xfrm>
        </p:spPr>
        <p:txBody>
          <a:bodyPr>
            <a:normAutofit/>
          </a:bodyPr>
          <a:lstStyle/>
          <a:p>
            <a:r>
              <a:rPr lang="en-US" sz="2400" dirty="0" smtClean="0">
                <a:solidFill>
                  <a:srgbClr val="800000"/>
                </a:solidFill>
                <a:latin typeface="Monotype Corsiva"/>
              </a:rPr>
              <a:t>Margarita Talavera </a:t>
            </a:r>
            <a:r>
              <a:rPr lang="en-US" sz="2400" dirty="0" err="1" smtClean="0">
                <a:solidFill>
                  <a:srgbClr val="800000"/>
                </a:solidFill>
                <a:latin typeface="Monotype Corsiva"/>
              </a:rPr>
              <a:t>Hoferer</a:t>
            </a:r>
            <a:r>
              <a:rPr lang="en-US" sz="2400" dirty="0" smtClean="0">
                <a:solidFill>
                  <a:srgbClr val="800000"/>
                </a:solidFill>
                <a:latin typeface="Monotype Corsiva"/>
              </a:rPr>
              <a:t/>
            </a:r>
            <a:br>
              <a:rPr lang="en-US" sz="2400" dirty="0" smtClean="0">
                <a:solidFill>
                  <a:srgbClr val="800000"/>
                </a:solidFill>
                <a:latin typeface="Monotype Corsiva"/>
              </a:rPr>
            </a:br>
            <a:r>
              <a:rPr lang="en-US" sz="1600" dirty="0" smtClean="0">
                <a:solidFill>
                  <a:srgbClr val="800000"/>
                </a:solidFill>
                <a:latin typeface="Monotype Corsiva"/>
              </a:rPr>
              <a:t>Kilgore College</a:t>
            </a:r>
            <a:endParaRPr lang="en-US" sz="1600" dirty="0">
              <a:solidFill>
                <a:srgbClr val="800000"/>
              </a:solidFill>
              <a:latin typeface="Monotype Corsiva"/>
            </a:endParaRPr>
          </a:p>
        </p:txBody>
      </p:sp>
      <p:sp>
        <p:nvSpPr>
          <p:cNvPr id="7" name="TextBox 6"/>
          <p:cNvSpPr txBox="1"/>
          <p:nvPr/>
        </p:nvSpPr>
        <p:spPr>
          <a:xfrm>
            <a:off x="1524000" y="4394537"/>
            <a:ext cx="6705600" cy="1015663"/>
          </a:xfrm>
          <a:prstGeom prst="rect">
            <a:avLst/>
          </a:prstGeom>
          <a:noFill/>
        </p:spPr>
        <p:txBody>
          <a:bodyPr wrap="square" rtlCol="0">
            <a:spAutoFit/>
          </a:bodyPr>
          <a:lstStyle/>
          <a:p>
            <a:r>
              <a:rPr lang="en-US" sz="2000" dirty="0" smtClean="0">
                <a:latin typeface="Perpetua"/>
                <a:cs typeface="Perpetua"/>
              </a:rPr>
              <a:t>Teaching is the source of my energy and youthful outlook on life. It’s about humor and entertaining. My students feed my enthusiasm and joy. My passion transfers to them. </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Lori Truman</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Kilgore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2049235" y="760639"/>
            <a:ext cx="5388428" cy="4041321"/>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562242" y="990600"/>
            <a:ext cx="4178792" cy="3134094"/>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609600" y="278246"/>
            <a:ext cx="8001000" cy="792162"/>
          </a:xfrm>
        </p:spPr>
        <p:txBody>
          <a:bodyPr>
            <a:normAutofit/>
          </a:bodyPr>
          <a:lstStyle/>
          <a:p>
            <a:r>
              <a:rPr lang="en-US" sz="2400" dirty="0" smtClean="0">
                <a:solidFill>
                  <a:srgbClr val="800000"/>
                </a:solidFill>
                <a:latin typeface="Monotype Corsiva"/>
              </a:rPr>
              <a:t>Barbara Brown</a:t>
            </a:r>
            <a:br>
              <a:rPr lang="en-US" sz="2400" dirty="0" smtClean="0">
                <a:solidFill>
                  <a:srgbClr val="800000"/>
                </a:solidFill>
                <a:latin typeface="Monotype Corsiva"/>
              </a:rPr>
            </a:br>
            <a:r>
              <a:rPr lang="en-US" sz="1600" dirty="0" smtClean="0">
                <a:solidFill>
                  <a:srgbClr val="800000"/>
                </a:solidFill>
                <a:latin typeface="Monotype Corsiva"/>
              </a:rPr>
              <a:t>Kodiak College</a:t>
            </a:r>
            <a:endParaRPr lang="en-US" sz="1600" dirty="0">
              <a:solidFill>
                <a:srgbClr val="800000"/>
              </a:solidFill>
              <a:latin typeface="Monotype Corsiva"/>
            </a:endParaRPr>
          </a:p>
        </p:txBody>
      </p:sp>
      <p:sp>
        <p:nvSpPr>
          <p:cNvPr id="7" name="TextBox 6"/>
          <p:cNvSpPr txBox="1"/>
          <p:nvPr/>
        </p:nvSpPr>
        <p:spPr>
          <a:xfrm>
            <a:off x="1524000" y="4549914"/>
            <a:ext cx="6705600" cy="707886"/>
          </a:xfrm>
          <a:prstGeom prst="rect">
            <a:avLst/>
          </a:prstGeom>
          <a:noFill/>
        </p:spPr>
        <p:txBody>
          <a:bodyPr wrap="square" rtlCol="0">
            <a:spAutoFit/>
          </a:bodyPr>
          <a:lstStyle/>
          <a:p>
            <a:r>
              <a:rPr lang="en-US" sz="2000" dirty="0" smtClean="0">
                <a:latin typeface="Perpetua"/>
                <a:cs typeface="Perpetua"/>
              </a:rPr>
              <a:t>I am honored to guide, support, and encourage students as they bravely create their dreams!</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Debbi </a:t>
            </a:r>
            <a:r>
              <a:rPr lang="en-US" sz="2667" b="0" dirty="0" err="1" smtClean="0">
                <a:solidFill>
                  <a:srgbClr val="800000"/>
                </a:solidFill>
                <a:latin typeface="Monotype Corsiva"/>
              </a:rPr>
              <a:t>Canavan</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Kodiak College </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712459" y="760639"/>
            <a:ext cx="6061981" cy="4041321"/>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Evelyn Davidson</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Kodiak College </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2049235" y="760639"/>
            <a:ext cx="5388428" cy="4041321"/>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Bonnie </a:t>
            </a:r>
            <a:r>
              <a:rPr lang="en-US" sz="2667" b="0" dirty="0" err="1" smtClean="0">
                <a:solidFill>
                  <a:srgbClr val="800000"/>
                </a:solidFill>
                <a:latin typeface="Monotype Corsiva"/>
              </a:rPr>
              <a:t>Sulzbach</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Harford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3240590" y="304800"/>
            <a:ext cx="3025644" cy="4550569"/>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562242" y="990600"/>
            <a:ext cx="4178792" cy="3134094"/>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609600" y="278246"/>
            <a:ext cx="8001000" cy="792162"/>
          </a:xfrm>
        </p:spPr>
        <p:txBody>
          <a:bodyPr>
            <a:normAutofit/>
          </a:bodyPr>
          <a:lstStyle/>
          <a:p>
            <a:r>
              <a:rPr lang="en-US" sz="2400" dirty="0" err="1" smtClean="0">
                <a:solidFill>
                  <a:srgbClr val="800000"/>
                </a:solidFill>
                <a:latin typeface="Monotype Corsiva"/>
              </a:rPr>
              <a:t>Thia</a:t>
            </a:r>
            <a:r>
              <a:rPr lang="en-US" sz="2400" dirty="0" smtClean="0">
                <a:solidFill>
                  <a:srgbClr val="800000"/>
                </a:solidFill>
                <a:latin typeface="Monotype Corsiva"/>
              </a:rPr>
              <a:t> </a:t>
            </a:r>
            <a:r>
              <a:rPr lang="en-US" sz="2400" dirty="0" err="1" smtClean="0">
                <a:solidFill>
                  <a:srgbClr val="800000"/>
                </a:solidFill>
                <a:latin typeface="Monotype Corsiva"/>
              </a:rPr>
              <a:t>Falcone</a:t>
            </a:r>
            <a:r>
              <a:rPr lang="en-US" sz="2400" dirty="0" smtClean="0">
                <a:solidFill>
                  <a:srgbClr val="800000"/>
                </a:solidFill>
                <a:latin typeface="Monotype Corsiva"/>
              </a:rPr>
              <a:t/>
            </a:r>
            <a:br>
              <a:rPr lang="en-US" sz="2400" dirty="0" smtClean="0">
                <a:solidFill>
                  <a:srgbClr val="800000"/>
                </a:solidFill>
                <a:latin typeface="Monotype Corsiva"/>
              </a:rPr>
            </a:br>
            <a:r>
              <a:rPr lang="en-US" sz="1600" dirty="0" smtClean="0">
                <a:solidFill>
                  <a:srgbClr val="800000"/>
                </a:solidFill>
                <a:latin typeface="Monotype Corsiva"/>
              </a:rPr>
              <a:t>Kodiak College</a:t>
            </a:r>
            <a:endParaRPr lang="en-US" sz="1600" dirty="0">
              <a:solidFill>
                <a:srgbClr val="800000"/>
              </a:solidFill>
              <a:latin typeface="Monotype Corsiva"/>
            </a:endParaRPr>
          </a:p>
        </p:txBody>
      </p:sp>
      <p:sp>
        <p:nvSpPr>
          <p:cNvPr id="7" name="TextBox 6"/>
          <p:cNvSpPr txBox="1"/>
          <p:nvPr/>
        </p:nvSpPr>
        <p:spPr>
          <a:xfrm>
            <a:off x="1652660" y="4038600"/>
            <a:ext cx="6576939" cy="1938992"/>
          </a:xfrm>
          <a:prstGeom prst="rect">
            <a:avLst/>
          </a:prstGeom>
          <a:noFill/>
        </p:spPr>
        <p:txBody>
          <a:bodyPr wrap="square" rtlCol="0">
            <a:spAutoFit/>
          </a:bodyPr>
          <a:lstStyle/>
          <a:p>
            <a:r>
              <a:rPr lang="en-US" sz="2000" dirty="0" smtClean="0">
                <a:latin typeface="Perpetua"/>
                <a:cs typeface="Perpetua"/>
              </a:rPr>
              <a:t>Teachers teach the way they learn. Get out of your seat, move around, touch things, build things, make a skit; anything in the room is a prop. Go on a scavenger hunt to collect status symbols or examples of the normal curve. Interview elders, talk to kids, tell your story, do service somewhere, and make a difference. Be proud of who you are, always. All classes are get-up-and-do, not sit-and-stew. </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Virginia </a:t>
            </a:r>
            <a:r>
              <a:rPr lang="en-US" sz="2667" b="0" dirty="0" err="1" smtClean="0">
                <a:solidFill>
                  <a:srgbClr val="800000"/>
                </a:solidFill>
                <a:latin typeface="Monotype Corsiva"/>
              </a:rPr>
              <a:t>Mickens</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Harrisburg Area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3124199" y="457200"/>
            <a:ext cx="2895599" cy="4343400"/>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301068" y="990600"/>
            <a:ext cx="4701141" cy="3134094"/>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609600" y="278246"/>
            <a:ext cx="8001000" cy="792162"/>
          </a:xfrm>
        </p:spPr>
        <p:txBody>
          <a:bodyPr>
            <a:normAutofit/>
          </a:bodyPr>
          <a:lstStyle/>
          <a:p>
            <a:r>
              <a:rPr lang="en-US" sz="2400" dirty="0" smtClean="0">
                <a:solidFill>
                  <a:srgbClr val="800000"/>
                </a:solidFill>
                <a:latin typeface="Monotype Corsiva"/>
              </a:rPr>
              <a:t>Irma Alicia Villarreal</a:t>
            </a:r>
            <a:br>
              <a:rPr lang="en-US" sz="2400" dirty="0" smtClean="0">
                <a:solidFill>
                  <a:srgbClr val="800000"/>
                </a:solidFill>
                <a:latin typeface="Monotype Corsiva"/>
              </a:rPr>
            </a:br>
            <a:r>
              <a:rPr lang="en-US" sz="1600" dirty="0" smtClean="0">
                <a:solidFill>
                  <a:srgbClr val="800000"/>
                </a:solidFill>
                <a:latin typeface="Monotype Corsiva"/>
              </a:rPr>
              <a:t> Harrisburg Area Community College</a:t>
            </a:r>
            <a:endParaRPr lang="en-US" sz="1600" dirty="0">
              <a:solidFill>
                <a:srgbClr val="800000"/>
              </a:solidFill>
              <a:latin typeface="Monotype Corsiva"/>
            </a:endParaRPr>
          </a:p>
        </p:txBody>
      </p:sp>
      <p:sp>
        <p:nvSpPr>
          <p:cNvPr id="7" name="TextBox 6"/>
          <p:cNvSpPr txBox="1"/>
          <p:nvPr/>
        </p:nvSpPr>
        <p:spPr>
          <a:xfrm>
            <a:off x="1524000" y="4549914"/>
            <a:ext cx="6705600" cy="707886"/>
          </a:xfrm>
          <a:prstGeom prst="rect">
            <a:avLst/>
          </a:prstGeom>
          <a:noFill/>
        </p:spPr>
        <p:txBody>
          <a:bodyPr wrap="square" rtlCol="0">
            <a:spAutoFit/>
          </a:bodyPr>
          <a:lstStyle/>
          <a:p>
            <a:r>
              <a:rPr lang="en-US" sz="2000" dirty="0" smtClean="0">
                <a:latin typeface="Perpetua"/>
                <a:cs typeface="Perpetua"/>
              </a:rPr>
              <a:t>I strive to teach all students not to settle for anything less than what they really want. </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562242" y="990600"/>
            <a:ext cx="4178792" cy="3134094"/>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609600" y="278246"/>
            <a:ext cx="8001000" cy="792162"/>
          </a:xfrm>
        </p:spPr>
        <p:txBody>
          <a:bodyPr>
            <a:normAutofit/>
          </a:bodyPr>
          <a:lstStyle/>
          <a:p>
            <a:r>
              <a:rPr lang="en-US" sz="2400" dirty="0" smtClean="0">
                <a:solidFill>
                  <a:srgbClr val="800000"/>
                </a:solidFill>
                <a:latin typeface="Monotype Corsiva"/>
              </a:rPr>
              <a:t>Pamela Watkins</a:t>
            </a:r>
            <a:br>
              <a:rPr lang="en-US" sz="2400" dirty="0" smtClean="0">
                <a:solidFill>
                  <a:srgbClr val="800000"/>
                </a:solidFill>
                <a:latin typeface="Monotype Corsiva"/>
              </a:rPr>
            </a:br>
            <a:r>
              <a:rPr lang="en-US" sz="1600" dirty="0" smtClean="0">
                <a:solidFill>
                  <a:srgbClr val="800000"/>
                </a:solidFill>
                <a:latin typeface="Monotype Corsiva"/>
              </a:rPr>
              <a:t>Harrisburg Area Community College</a:t>
            </a:r>
            <a:endParaRPr lang="en-US" sz="1600" dirty="0">
              <a:solidFill>
                <a:srgbClr val="800000"/>
              </a:solidFill>
              <a:latin typeface="Monotype Corsiva"/>
            </a:endParaRPr>
          </a:p>
        </p:txBody>
      </p:sp>
      <p:sp>
        <p:nvSpPr>
          <p:cNvPr id="7" name="TextBox 6"/>
          <p:cNvSpPr txBox="1"/>
          <p:nvPr/>
        </p:nvSpPr>
        <p:spPr>
          <a:xfrm>
            <a:off x="1524000" y="4159984"/>
            <a:ext cx="6705600" cy="1631216"/>
          </a:xfrm>
          <a:prstGeom prst="rect">
            <a:avLst/>
          </a:prstGeom>
          <a:noFill/>
        </p:spPr>
        <p:txBody>
          <a:bodyPr wrap="square" rtlCol="0">
            <a:spAutoFit/>
          </a:bodyPr>
          <a:lstStyle/>
          <a:p>
            <a:r>
              <a:rPr lang="en-US" sz="2000" dirty="0" smtClean="0">
                <a:latin typeface="Perpetua"/>
                <a:cs typeface="Perpetua"/>
              </a:rPr>
              <a:t>My teaching philosophy has always been: Meet them where they are, but don’t leave them there. I use a variety of techniques and technologies to create an environment that stimulates each student. To promote critical thinking, I encourage students to ask at least one really good question every day. </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823</TotalTime>
  <Words>2140</Words>
  <Application>Microsoft Macintosh PowerPoint</Application>
  <PresentationFormat>On-screen Show (4:3)</PresentationFormat>
  <Paragraphs>203</Paragraphs>
  <Slides>60</Slides>
  <Notes>0</Notes>
  <HiddenSlides>0</HiddenSlides>
  <MMClips>0</MMClips>
  <ScaleCrop>false</ScaleCrop>
  <HeadingPairs>
    <vt:vector size="4" baseType="variant">
      <vt:variant>
        <vt:lpstr>Design Template</vt:lpstr>
      </vt:variant>
      <vt:variant>
        <vt:i4>1</vt:i4>
      </vt:variant>
      <vt:variant>
        <vt:lpstr>Slide Titles</vt:lpstr>
      </vt:variant>
      <vt:variant>
        <vt:i4>60</vt:i4>
      </vt:variant>
    </vt:vector>
  </HeadingPairs>
  <TitlesOfParts>
    <vt:vector size="61" baseType="lpstr">
      <vt:lpstr>Office Theme</vt:lpstr>
      <vt:lpstr>David Hines H. Lavity Stoutt Community College</vt:lpstr>
      <vt:lpstr>Fidel Captain H. Lavity Stoutt Community College</vt:lpstr>
      <vt:lpstr>Earle Henry H. Lavity Stoutt Community College</vt:lpstr>
      <vt:lpstr>Lucille Skelton H. Lavity Stoutt Community College</vt:lpstr>
      <vt:lpstr>Linda Heil Harford Community College</vt:lpstr>
      <vt:lpstr>Bonnie Sulzbach Harford Community College</vt:lpstr>
      <vt:lpstr>Virginia Mickens Harrisburg Area Community College</vt:lpstr>
      <vt:lpstr>Irma Alicia Villarreal  Harrisburg Area Community College</vt:lpstr>
      <vt:lpstr>Pamela Watkins Harrisburg Area Community College</vt:lpstr>
      <vt:lpstr>Janice Gilliam Haywood Community College</vt:lpstr>
      <vt:lpstr>Stephen Lloyd Haywood Community College</vt:lpstr>
      <vt:lpstr>Glenna Fletcher Hazard Community and Technical College</vt:lpstr>
      <vt:lpstr>Paul Currie Hazard Community and Technical College</vt:lpstr>
      <vt:lpstr>Myla Barrett Hazard Community &amp; Technical College</vt:lpstr>
      <vt:lpstr>Terry Conley Hazard Community &amp; Technical College</vt:lpstr>
      <vt:lpstr>Judy Johnson Hazard Community &amp; Technical College</vt:lpstr>
      <vt:lpstr>Mary Johnston  Henderson Community College</vt:lpstr>
      <vt:lpstr>Darryl Brice Highline Community College</vt:lpstr>
      <vt:lpstr>Carol Newcomb Hopkinsville Community College</vt:lpstr>
      <vt:lpstr>Ann Nichols Hopkinsville Community College</vt:lpstr>
      <vt:lpstr>Kathy Saleeba Hopkinsville Community College</vt:lpstr>
      <vt:lpstr>Ha Francis Houston Community College</vt:lpstr>
      <vt:lpstr>Paulette Heidbreder Houston Community College</vt:lpstr>
      <vt:lpstr>Sue Moraska Houston Community College</vt:lpstr>
      <vt:lpstr>Michelle Muhammad Houston Community College</vt:lpstr>
      <vt:lpstr>Frank Ortiz Houston Community College</vt:lpstr>
      <vt:lpstr>Rena Borovilos Humber College</vt:lpstr>
      <vt:lpstr>Horacio Pena Huston-Tillotson University</vt:lpstr>
      <vt:lpstr>Gloria Quinlan Huston-Tillotson University</vt:lpstr>
      <vt:lpstr>Janice Sumler-Edmond Huston-Tillotson University</vt:lpstr>
      <vt:lpstr>Howard Ware Huston-Tillotson University</vt:lpstr>
      <vt:lpstr>Vince Puyear Hutchinson Community College</vt:lpstr>
      <vt:lpstr>Elizabeth Baldridge Illinois Central College </vt:lpstr>
      <vt:lpstr>Sherry Bowen Indian River State College </vt:lpstr>
      <vt:lpstr>David Barwin Iowa Central Community College</vt:lpstr>
      <vt:lpstr>Sone Chounthirath Iowa Central Community College</vt:lpstr>
      <vt:lpstr>Kate Stuart Iowa Central Community College </vt:lpstr>
      <vt:lpstr>Brian Berthelsen Iowa Western Community College</vt:lpstr>
      <vt:lpstr>James Davey Iowa Western Community College</vt:lpstr>
      <vt:lpstr>Toni Steward Iowa Western Community College</vt:lpstr>
      <vt:lpstr>Creig Sherrer Itawamba Community College</vt:lpstr>
      <vt:lpstr>Wanda Sullivan Itawamba Community College</vt:lpstr>
      <vt:lpstr>Michelle Sumerel Itawamba Community College</vt:lpstr>
      <vt:lpstr>Ann Aull  Ivy Tech Community College</vt:lpstr>
      <vt:lpstr>Ann Heiny  Ivy Tech Community College</vt:lpstr>
      <vt:lpstr>Bryan Kirby Ivy Tech Community College</vt:lpstr>
      <vt:lpstr>Al Rubenstein Ivy Tech Community College</vt:lpstr>
      <vt:lpstr>Paula Hopper Jackson Community College</vt:lpstr>
      <vt:lpstr>Christopher Graney  Jefferson Community &amp; Technical College</vt:lpstr>
      <vt:lpstr>Denise Crews John A. Logan College </vt:lpstr>
      <vt:lpstr>Charis Sawyer Johnson County Community College</vt:lpstr>
      <vt:lpstr>Terrence O’Neil Joliet Junior College</vt:lpstr>
      <vt:lpstr>Kay Crossley Kansas City Community College</vt:lpstr>
      <vt:lpstr>Jamie Justice Kentucky Community and Technical College System</vt:lpstr>
      <vt:lpstr>Margarita Talavera Hoferer Kilgore College</vt:lpstr>
      <vt:lpstr>Lori Truman Kilgore College</vt:lpstr>
      <vt:lpstr>Barbara Brown Kodiak College</vt:lpstr>
      <vt:lpstr>Debbi Canavan Kodiak College </vt:lpstr>
      <vt:lpstr>Evelyn Davidson Kodiak College </vt:lpstr>
      <vt:lpstr>Thia Falcone Kodiak College</vt:lpstr>
    </vt:vector>
  </TitlesOfParts>
  <Company>The University of Texas at Austin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  Slide 1</dc:title>
  <dc:creator>NISOD Web Workstation</dc:creator>
  <cp:keywords/>
  <cp:lastModifiedBy>Educatinal Administration</cp:lastModifiedBy>
  <cp:revision>16</cp:revision>
  <dcterms:created xsi:type="dcterms:W3CDTF">2009-06-02T15:21:05Z</dcterms:created>
  <dcterms:modified xsi:type="dcterms:W3CDTF">2009-06-02T15:22:05Z</dcterms:modified>
</cp:coreProperties>
</file>