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22.xml" ContentType="application/vnd.openxmlformats-officedocument.presentationml.notesSlide+xml"/>
  <Override PartName="/ppt/notesSlides/notesSlide14.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ppt/slides/slide35.xml" ContentType="application/vnd.openxmlformats-officedocument.presentationml.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Override PartName="/ppt/notesSlides/notesSlide15.xml" ContentType="application/vnd.openxmlformats-officedocument.presentationml.notesSlide+xml"/>
  <Override PartName="/ppt/slides/slide25.xml" ContentType="application/vnd.openxmlformats-officedocument.presentationml.slide+xml"/>
  <Override PartName="/ppt/notesSlides/notesSlide4.xml" ContentType="application/vnd.openxmlformats-officedocument.presentationml.notesSlide+xml"/>
  <Override PartName="/ppt/notesSlides/notesSlide19.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7.xml" ContentType="application/vnd.openxmlformats-officedocument.presentationml.notesSlide+xml"/>
  <Override PartName="/ppt/notesSlides/notesSlide23.xml" ContentType="application/vnd.openxmlformats-officedocument.presentationml.notesSlide+xml"/>
  <Override PartName="/ppt/slides/slide3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slides/slide33.xml" ContentType="application/vnd.openxmlformats-officedocument.presentationml.slide+xml"/>
  <Override PartName="/ppt/presProps.xml" ContentType="application/vnd.openxmlformats-officedocument.presentationml.presProps+xml"/>
  <Default Extension="jpeg" ContentType="image/jpeg"/>
  <Override PartName="/ppt/notesSlides/notesSlide18.xml" ContentType="application/vnd.openxmlformats-officedocument.presentationml.notesSlide+xml"/>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9"/>
  </p:notesMasterIdLst>
  <p:sldIdLst>
    <p:sldId id="423" r:id="rId2"/>
    <p:sldId id="301" r:id="rId3"/>
    <p:sldId id="424" r:id="rId4"/>
    <p:sldId id="324" r:id="rId5"/>
    <p:sldId id="320" r:id="rId6"/>
    <p:sldId id="425" r:id="rId7"/>
    <p:sldId id="426" r:id="rId8"/>
    <p:sldId id="336" r:id="rId9"/>
    <p:sldId id="340" r:id="rId10"/>
    <p:sldId id="427" r:id="rId11"/>
    <p:sldId id="428" r:id="rId12"/>
    <p:sldId id="429" r:id="rId13"/>
    <p:sldId id="430" r:id="rId14"/>
    <p:sldId id="431" r:id="rId15"/>
    <p:sldId id="432" r:id="rId16"/>
    <p:sldId id="305" r:id="rId17"/>
    <p:sldId id="283" r:id="rId18"/>
    <p:sldId id="281" r:id="rId19"/>
    <p:sldId id="282" r:id="rId20"/>
    <p:sldId id="295" r:id="rId21"/>
    <p:sldId id="433" r:id="rId22"/>
    <p:sldId id="434" r:id="rId23"/>
    <p:sldId id="435" r:id="rId24"/>
    <p:sldId id="436" r:id="rId25"/>
    <p:sldId id="437" r:id="rId26"/>
    <p:sldId id="438" r:id="rId27"/>
    <p:sldId id="316" r:id="rId28"/>
    <p:sldId id="288" r:id="rId29"/>
    <p:sldId id="439" r:id="rId30"/>
    <p:sldId id="440" r:id="rId31"/>
    <p:sldId id="441" r:id="rId32"/>
    <p:sldId id="319" r:id="rId33"/>
    <p:sldId id="329" r:id="rId34"/>
    <p:sldId id="442" r:id="rId35"/>
    <p:sldId id="322" r:id="rId36"/>
    <p:sldId id="443" r:id="rId37"/>
    <p:sldId id="444"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webPr allowPng="1" organizeInFolders="0" useLongFilenames="0" imgSz="1024x768" encoding="macintosh"/>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snapToObjects="1">
      <p:cViewPr varScale="1">
        <p:scale>
          <a:sx n="154" d="100"/>
          <a:sy n="154" d="100"/>
        </p:scale>
        <p:origin x="-984"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viewProps" Target="view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ableStyles" Target="tableStyles.xml"/><Relationship Id="rId4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FCBE00-8668-4FAF-8E4B-20610CDEEC3F}" type="datetimeFigureOut">
              <a:rPr lang="en-US" smtClean="0"/>
              <a:pPr/>
              <a:t>6/2/09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5E48C1-9F99-480A-8CFF-2BDED8EB1ED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F5E48C1-9F99-480A-8CFF-2BDED8EB1ED8}"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3364BB-353F-41B4-BF51-AC3935D4DE25}" type="datetimeFigureOut">
              <a:rPr lang="en-US" smtClean="0"/>
              <a:pPr/>
              <a:t>6/2/09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3364BB-353F-41B4-BF51-AC3935D4DE25}" type="datetimeFigureOut">
              <a:rPr lang="en-US" smtClean="0"/>
              <a:pPr/>
              <a:t>6/2/09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3364BB-353F-41B4-BF51-AC3935D4DE25}" type="datetimeFigureOut">
              <a:rPr lang="en-US" smtClean="0"/>
              <a:pPr/>
              <a:t>6/2/09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3364BB-353F-41B4-BF51-AC3935D4DE25}" type="datetimeFigureOut">
              <a:rPr lang="en-US" smtClean="0"/>
              <a:pPr/>
              <a:t>6/2/09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3364BB-353F-41B4-BF51-AC3935D4DE25}" type="datetimeFigureOut">
              <a:rPr lang="en-US" smtClean="0"/>
              <a:pPr/>
              <a:t>6/2/09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2729C5-72E5-42A9-87AF-886D3C45497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3364BB-353F-41B4-BF51-AC3935D4DE25}" type="datetimeFigureOut">
              <a:rPr lang="en-US" smtClean="0"/>
              <a:pPr/>
              <a:t>6/2/09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2729C5-72E5-42A9-87AF-886D3C45497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1.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14.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1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6.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2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2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24.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28.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29.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30.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32.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34.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3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Joan Arnold</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Eastern New Mexico University Roswell</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994782" y="850492"/>
            <a:ext cx="5602325" cy="400487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Susan </a:t>
            </a:r>
            <a:r>
              <a:rPr lang="en-US" sz="2667" b="0" dirty="0" err="1" smtClean="0">
                <a:solidFill>
                  <a:srgbClr val="800000"/>
                </a:solidFill>
                <a:latin typeface="Monotype Corsiva"/>
              </a:rPr>
              <a:t>Theeman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Erie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26028" y="850492"/>
            <a:ext cx="5339833" cy="400487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Terry Herring</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Fayetteville Technical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26028" y="1078918"/>
            <a:ext cx="5339833" cy="3548022"/>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Donna Martin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Florida Community College at Jacksonville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609600"/>
            <a:ext cx="5903912" cy="415008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John Salazar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Florida Community College at Jacksonville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514600" y="304799"/>
            <a:ext cx="4114800" cy="473202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Susan Schultz</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Florida Community College at Jacksonville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3124200" y="380999"/>
            <a:ext cx="3314701" cy="4419601"/>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Michelle </a:t>
            </a:r>
            <a:r>
              <a:rPr lang="en-US" sz="2667" b="0" dirty="0" err="1" smtClean="0">
                <a:solidFill>
                  <a:srgbClr val="800000"/>
                </a:solidFill>
                <a:latin typeface="Monotype Corsiva"/>
              </a:rPr>
              <a:t>Deeley-Wilhite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Gateway Community and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977521" y="609600"/>
            <a:ext cx="5533445" cy="415008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Patricia Goodman</a:t>
            </a:r>
            <a:br>
              <a:rPr lang="en-US" sz="2400" dirty="0" smtClean="0">
                <a:solidFill>
                  <a:srgbClr val="800000"/>
                </a:solidFill>
                <a:latin typeface="Monotype Corsiva"/>
              </a:rPr>
            </a:br>
            <a:r>
              <a:rPr lang="en-US" sz="1600" dirty="0" smtClean="0">
                <a:solidFill>
                  <a:srgbClr val="800000"/>
                </a:solidFill>
                <a:latin typeface="Monotype Corsiva"/>
              </a:rPr>
              <a:t>Gateway Community and Technical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What inspires and motivates me each day are the endless possibilities that fill our hallways and classrooms. I use the gifts I have been given to look for opportunities to change lives. As a first-generation college graduate, I am blessed that someone took the time to believe in my possibilities. </a:t>
            </a:r>
            <a:endParaRPr lang="en-US" dirty="0">
              <a:latin typeface="Perpetua"/>
              <a:cs typeface="Perpetu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2566" y="1066800"/>
            <a:ext cx="43434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Sue </a:t>
            </a:r>
            <a:r>
              <a:rPr lang="en-US" sz="2400" dirty="0" err="1" smtClean="0">
                <a:solidFill>
                  <a:srgbClr val="800000"/>
                </a:solidFill>
                <a:latin typeface="Monotype Corsiva"/>
              </a:rPr>
              <a:t>Hanneman</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Gateway Technical College</a:t>
            </a:r>
            <a:endParaRPr lang="en-US" sz="1600" dirty="0">
              <a:solidFill>
                <a:srgbClr val="800000"/>
              </a:solidFill>
              <a:latin typeface="Monotype Corsiva"/>
            </a:endParaRPr>
          </a:p>
        </p:txBody>
      </p:sp>
      <p:sp>
        <p:nvSpPr>
          <p:cNvPr id="7" name="TextBox 6"/>
          <p:cNvSpPr txBox="1"/>
          <p:nvPr/>
        </p:nvSpPr>
        <p:spPr>
          <a:xfrm>
            <a:off x="1600200" y="3810000"/>
            <a:ext cx="7391400" cy="2246769"/>
          </a:xfrm>
          <a:prstGeom prst="rect">
            <a:avLst/>
          </a:prstGeom>
          <a:noFill/>
        </p:spPr>
        <p:txBody>
          <a:bodyPr wrap="square" rtlCol="0">
            <a:spAutoFit/>
          </a:bodyPr>
          <a:lstStyle/>
          <a:p>
            <a:r>
              <a:rPr lang="en-US" sz="2000" dirty="0" smtClean="0">
                <a:latin typeface="Perpetua"/>
                <a:cs typeface="Perpetua"/>
              </a:rPr>
              <a:t>I strive for excellence because I feel that quality teaching gives my students the best chance at success. Students inspire me with their personal stories and individual paths to learning. I find renewed energy in finding a creative way to approach a subject. When students respond to new activities, it encourages me to seek more alternative ways to teach. Working at a community college is exciting because I am always challenged to learn new things, try a new delivery method, and keep things fresh.</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2566" y="1066800"/>
            <a:ext cx="43434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Meg Hunter</a:t>
            </a:r>
            <a:br>
              <a:rPr lang="en-US" sz="2400" dirty="0" smtClean="0">
                <a:solidFill>
                  <a:srgbClr val="800000"/>
                </a:solidFill>
                <a:latin typeface="Monotype Corsiva"/>
              </a:rPr>
            </a:br>
            <a:r>
              <a:rPr lang="en-US" sz="1600" dirty="0" smtClean="0">
                <a:solidFill>
                  <a:srgbClr val="800000"/>
                </a:solidFill>
                <a:latin typeface="Monotype Corsiva"/>
              </a:rPr>
              <a:t>Gateway Technical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Brick walls are there for a reason. It gives us the opportunity to show how badly you want something (Randy </a:t>
            </a:r>
            <a:r>
              <a:rPr lang="en-US" sz="2000" dirty="0" err="1" smtClean="0">
                <a:latin typeface="Perpetua"/>
                <a:cs typeface="Perpetua"/>
              </a:rPr>
              <a:t>Pausch</a:t>
            </a:r>
            <a:r>
              <a:rPr lang="en-US" sz="2000" dirty="0" smtClean="0">
                <a:latin typeface="Perpetua"/>
                <a:cs typeface="Perpetua"/>
              </a:rPr>
              <a:t>, </a:t>
            </a:r>
            <a:r>
              <a:rPr lang="en-US" sz="2000" i="1" dirty="0" smtClean="0">
                <a:latin typeface="Perpetua"/>
                <a:cs typeface="Perpetua"/>
              </a:rPr>
              <a:t>The Last Lecture</a:t>
            </a:r>
            <a:r>
              <a:rPr lang="en-US" sz="2000" dirty="0" smtClean="0">
                <a:latin typeface="Perpetua"/>
                <a:cs typeface="Perpetua"/>
              </a:rPr>
              <a:t>). The most exciting thing about teaching at a technical college is finding teachable moments to help students make their way over the wall.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32566" y="1066800"/>
            <a:ext cx="4343400"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Diane </a:t>
            </a:r>
            <a:r>
              <a:rPr lang="en-US" sz="2400" dirty="0" err="1" smtClean="0">
                <a:solidFill>
                  <a:srgbClr val="800000"/>
                </a:solidFill>
                <a:latin typeface="Monotype Corsiva"/>
              </a:rPr>
              <a:t>Skewes</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Gateway Technical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I am inspired by my students. As they transform their dreams into becoming wise and skilled professional nurses, I am buoyed by their success. My enthusiasm is sustained as they step off the stage and into the profession of nursing with confidence that they will make a difference.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3"/>
          <a:stretch>
            <a:fillRect/>
          </a:stretch>
        </p:blipFill>
        <p:spPr>
          <a:xfrm>
            <a:off x="2575365" y="1067924"/>
            <a:ext cx="3857802" cy="289335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Kim </a:t>
            </a:r>
            <a:r>
              <a:rPr lang="en-US" sz="2400" dirty="0" err="1" smtClean="0">
                <a:solidFill>
                  <a:srgbClr val="800000"/>
                </a:solidFill>
                <a:latin typeface="Monotype Corsiva"/>
              </a:rPr>
              <a:t>Grewe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Eastern Shore Community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I am inspired by the determination and passion that our students have for their educational goals. When students write about their experiences from learning in our classes, I can see the doors of true knowledge opening—and I am delighted, because I know that they are stepping into an adventure of a lifetime.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Anne </a:t>
            </a:r>
            <a:r>
              <a:rPr lang="en-US" sz="2400" dirty="0" err="1" smtClean="0">
                <a:solidFill>
                  <a:srgbClr val="800000"/>
                </a:solidFill>
                <a:latin typeface="Monotype Corsiva"/>
              </a:rPr>
              <a:t>Heale</a:t>
            </a:r>
            <a:r>
              <a:rPr lang="en-US" sz="2400" dirty="0" smtClean="0">
                <a:solidFill>
                  <a:srgbClr val="800000"/>
                </a:solidFill>
                <a:latin typeface="Monotype Corsiva"/>
              </a:rPr>
              <a:t/>
            </a:r>
            <a:br>
              <a:rPr lang="en-US" sz="2400" dirty="0" smtClean="0">
                <a:solidFill>
                  <a:srgbClr val="800000"/>
                </a:solidFill>
                <a:latin typeface="Monotype Corsiva"/>
              </a:rPr>
            </a:br>
            <a:r>
              <a:rPr lang="en-US" sz="1600" dirty="0" smtClean="0">
                <a:solidFill>
                  <a:srgbClr val="800000"/>
                </a:solidFill>
                <a:latin typeface="Monotype Corsiva"/>
              </a:rPr>
              <a:t>Genesee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1828801"/>
            <a:ext cx="8229600" cy="3276600"/>
          </a:xfrm>
        </p:spPr>
        <p:txBody>
          <a:bodyPr>
            <a:normAutofit/>
          </a:bodyPr>
          <a:lstStyle/>
          <a:p>
            <a:pPr>
              <a:buNone/>
            </a:pPr>
            <a:r>
              <a:rPr lang="en-US" sz="2400" dirty="0" smtClean="0">
                <a:latin typeface="Perpetua"/>
                <a:cs typeface="Perpetua"/>
              </a:rPr>
              <a:t>	Students enter community college with trepidation, immaturity, and few realistic goals. Being part of the process that allows them to leave as independent adults, with a more defined path for their life, always leaves me enthusiastic for meeting the next freshman class. </a:t>
            </a:r>
          </a:p>
          <a:p>
            <a:pPr>
              <a:buNone/>
            </a:pP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Brenda Cherry</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Georgia Perimeter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723505"/>
            <a:ext cx="5903912" cy="392227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Todd Hendricks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Georgia Perimeter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3200399" y="457200"/>
            <a:ext cx="2885545"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Sandra Matthews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Georgia Perimeter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29395" y="723505"/>
            <a:ext cx="5229698" cy="392227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Newburn</a:t>
            </a:r>
            <a:r>
              <a:rPr lang="en-US" sz="2667" b="0" dirty="0" smtClean="0">
                <a:solidFill>
                  <a:srgbClr val="800000"/>
                </a:solidFill>
                <a:latin typeface="Monotype Corsiva"/>
              </a:rPr>
              <a:t> Reynolds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Georgia Perimeter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9" y="723505"/>
            <a:ext cx="5903910" cy="3922274"/>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Mike </a:t>
            </a:r>
            <a:r>
              <a:rPr lang="en-US" sz="2667" b="0" dirty="0" err="1" smtClean="0">
                <a:solidFill>
                  <a:srgbClr val="800000"/>
                </a:solidFill>
                <a:latin typeface="Monotype Corsiva"/>
              </a:rPr>
              <a:t>Sakuta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Georgia Perimeter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524000" y="457200"/>
            <a:ext cx="6515100"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Kim Sisson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Georgia Perimeter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524000" y="464741"/>
            <a:ext cx="6515100" cy="432831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67000" y="1372446"/>
            <a:ext cx="3453272" cy="2589954"/>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Kevin Dunn</a:t>
            </a:r>
            <a:br>
              <a:rPr lang="en-US" sz="2400" dirty="0" smtClean="0">
                <a:solidFill>
                  <a:srgbClr val="800000"/>
                </a:solidFill>
                <a:latin typeface="Monotype Corsiva"/>
              </a:rPr>
            </a:br>
            <a:r>
              <a:rPr lang="en-US" sz="1600" dirty="0" smtClean="0">
                <a:solidFill>
                  <a:srgbClr val="800000"/>
                </a:solidFill>
                <a:latin typeface="Monotype Corsiva"/>
              </a:rPr>
              <a:t>Grand Rapids Community College</a:t>
            </a:r>
            <a:endParaRPr lang="en-US" sz="1600" dirty="0">
              <a:solidFill>
                <a:srgbClr val="800000"/>
              </a:solidFill>
              <a:latin typeface="Monotype Corsiva"/>
            </a:endParaRPr>
          </a:p>
        </p:txBody>
      </p:sp>
      <p:sp>
        <p:nvSpPr>
          <p:cNvPr id="7" name="TextBox 6"/>
          <p:cNvSpPr txBox="1"/>
          <p:nvPr/>
        </p:nvSpPr>
        <p:spPr>
          <a:xfrm>
            <a:off x="1752600" y="4191000"/>
            <a:ext cx="6705600" cy="707886"/>
          </a:xfrm>
          <a:prstGeom prst="rect">
            <a:avLst/>
          </a:prstGeom>
          <a:noFill/>
        </p:spPr>
        <p:txBody>
          <a:bodyPr wrap="square" rtlCol="0">
            <a:spAutoFit/>
          </a:bodyPr>
          <a:lstStyle/>
          <a:p>
            <a:r>
              <a:rPr lang="en-US" sz="2000" dirty="0" smtClean="0">
                <a:latin typeface="Perpetua"/>
                <a:cs typeface="Perpetua"/>
              </a:rPr>
              <a:t>I am inspired by the moment when I can see a student truly get it—knowing it’s not only for the moment, but for the rest of their careers.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47461" y="1066800"/>
            <a:ext cx="4313609" cy="28956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Susan Mowers</a:t>
            </a:r>
            <a:br>
              <a:rPr lang="en-US" sz="2400" dirty="0" smtClean="0">
                <a:solidFill>
                  <a:srgbClr val="800000"/>
                </a:solidFill>
                <a:latin typeface="Monotype Corsiva"/>
              </a:rPr>
            </a:br>
            <a:r>
              <a:rPr lang="en-US" sz="1600" dirty="0" smtClean="0">
                <a:solidFill>
                  <a:srgbClr val="800000"/>
                </a:solidFill>
                <a:latin typeface="Monotype Corsiva"/>
              </a:rPr>
              <a:t>Grand Rapids Community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Inspiration arrives in flashes—an entire class writing furiously, believing in the capacity to be writers; and an email saying, “I wanted you to know I’m in grad school now, thanks.” But motivation to achieve these inspired moments arrives daily in the form of every student who enters my classroom.</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Charles Wilson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Greenville Technical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3327741" y="457200"/>
            <a:ext cx="2907617"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Ramona Williams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El Centro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362200" y="762400"/>
            <a:ext cx="4953000" cy="4321569"/>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Susan </a:t>
            </a:r>
            <a:r>
              <a:rPr lang="en-US" sz="2667" b="0" dirty="0" err="1" smtClean="0">
                <a:solidFill>
                  <a:srgbClr val="800000"/>
                </a:solidFill>
                <a:latin typeface="Monotype Corsiva"/>
              </a:rPr>
              <a:t>Baritta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Guilford Technical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885950" y="457200"/>
            <a:ext cx="5791200"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err="1" smtClean="0">
                <a:solidFill>
                  <a:srgbClr val="800000"/>
                </a:solidFill>
                <a:latin typeface="Monotype Corsiva"/>
              </a:rPr>
              <a:t>Michaeal</a:t>
            </a:r>
            <a:r>
              <a:rPr lang="en-US" sz="2667" b="0" dirty="0" smtClean="0">
                <a:solidFill>
                  <a:srgbClr val="800000"/>
                </a:solidFill>
                <a:latin typeface="Monotype Corsiva"/>
              </a:rPr>
              <a:t> Lawson</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Guilford Technical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885950" y="457200"/>
            <a:ext cx="5791200"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743200" y="1376411"/>
            <a:ext cx="3505200" cy="262890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Deanna St. Peter</a:t>
            </a:r>
            <a:br>
              <a:rPr lang="en-US" sz="2400" dirty="0" smtClean="0">
                <a:solidFill>
                  <a:srgbClr val="800000"/>
                </a:solidFill>
                <a:latin typeface="Monotype Corsiva"/>
              </a:rPr>
            </a:br>
            <a:r>
              <a:rPr lang="en-US" sz="1600" dirty="0" smtClean="0">
                <a:solidFill>
                  <a:srgbClr val="800000"/>
                </a:solidFill>
                <a:latin typeface="Monotype Corsiva"/>
              </a:rPr>
              <a:t>Guilford Technical Community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Many of my students are older adults, returning to the classroom after many years. I find their stories inspirational and heartbreaking. My classes are one of their baby steps toward a better life for themselves and their families, and my calling is to provide them with the tools they need. Thus, my students inspire me and motivate me to do my best.</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800000"/>
                </a:solidFill>
                <a:latin typeface="Monotype Corsiva"/>
              </a:rPr>
              <a:t>Julia Carlson</a:t>
            </a:r>
            <a:br>
              <a:rPr lang="en-US" sz="2400" dirty="0" smtClean="0">
                <a:solidFill>
                  <a:srgbClr val="800000"/>
                </a:solidFill>
                <a:latin typeface="Monotype Corsiva"/>
              </a:rPr>
            </a:br>
            <a:r>
              <a:rPr lang="en-US" sz="1600" dirty="0" smtClean="0">
                <a:solidFill>
                  <a:srgbClr val="800000"/>
                </a:solidFill>
                <a:latin typeface="Monotype Corsiva"/>
              </a:rPr>
              <a:t>Guilford Technical Community College</a:t>
            </a:r>
            <a:endParaRPr lang="en-US" sz="1600" dirty="0">
              <a:solidFill>
                <a:srgbClr val="800000"/>
              </a:solidFill>
              <a:latin typeface="Monotype Corsiva"/>
            </a:endParaRPr>
          </a:p>
        </p:txBody>
      </p:sp>
      <p:sp>
        <p:nvSpPr>
          <p:cNvPr id="5" name="Content Placeholder 4"/>
          <p:cNvSpPr>
            <a:spLocks noGrp="1"/>
          </p:cNvSpPr>
          <p:nvPr>
            <p:ph idx="1"/>
          </p:nvPr>
        </p:nvSpPr>
        <p:spPr>
          <a:xfrm>
            <a:off x="457200" y="2286000"/>
            <a:ext cx="8229600" cy="3276600"/>
          </a:xfrm>
        </p:spPr>
        <p:txBody>
          <a:bodyPr>
            <a:normAutofit/>
          </a:bodyPr>
          <a:lstStyle/>
          <a:p>
            <a:pPr>
              <a:buNone/>
            </a:pPr>
            <a:r>
              <a:rPr lang="en-US" sz="2400" dirty="0" smtClean="0">
                <a:latin typeface="Perpetua"/>
                <a:cs typeface="Perpetua"/>
              </a:rPr>
              <a:t>	I figure that if you're going to do something, do it well, or keep at it until you do. Learning and knowledge are the spices in the meal of life.</a:t>
            </a:r>
            <a:endParaRPr lang="en-US" sz="2400" dirty="0">
              <a:latin typeface="Perpetua"/>
              <a:cs typeface="Perpetu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Patrice Adams</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Gulf Coast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885950" y="457200"/>
            <a:ext cx="5791200" cy="4343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66999" y="1295400"/>
            <a:ext cx="3454399" cy="2590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Carolyn Dunlap</a:t>
            </a:r>
            <a:br>
              <a:rPr lang="en-US" sz="2400" dirty="0" smtClean="0">
                <a:solidFill>
                  <a:srgbClr val="800000"/>
                </a:solidFill>
                <a:latin typeface="Monotype Corsiva"/>
              </a:rPr>
            </a:br>
            <a:r>
              <a:rPr lang="en-US" sz="1600" dirty="0" smtClean="0">
                <a:solidFill>
                  <a:srgbClr val="800000"/>
                </a:solidFill>
                <a:latin typeface="Monotype Corsiva"/>
              </a:rPr>
              <a:t>Gulf Coast Community College</a:t>
            </a:r>
            <a:endParaRPr lang="en-US" sz="1600" dirty="0">
              <a:solidFill>
                <a:srgbClr val="800000"/>
              </a:solidFill>
              <a:latin typeface="Monotype Corsiva"/>
            </a:endParaRPr>
          </a:p>
        </p:txBody>
      </p:sp>
      <p:sp>
        <p:nvSpPr>
          <p:cNvPr id="7" name="TextBox 6"/>
          <p:cNvSpPr txBox="1"/>
          <p:nvPr/>
        </p:nvSpPr>
        <p:spPr>
          <a:xfrm>
            <a:off x="1752600" y="4544943"/>
            <a:ext cx="6705600" cy="707886"/>
          </a:xfrm>
          <a:prstGeom prst="rect">
            <a:avLst/>
          </a:prstGeom>
          <a:noFill/>
        </p:spPr>
        <p:txBody>
          <a:bodyPr wrap="square" rtlCol="0">
            <a:spAutoFit/>
          </a:bodyPr>
          <a:lstStyle/>
          <a:p>
            <a:r>
              <a:rPr lang="en-US" sz="2000" dirty="0" smtClean="0">
                <a:latin typeface="Perpetua"/>
                <a:cs typeface="Perpetua"/>
              </a:rPr>
              <a:t>I am most inspired when I feel I am the person responsible for igniting moments of clarity of understanding in my students.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Wes Keene</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Gulf Coast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885950" y="462026"/>
            <a:ext cx="5791200" cy="433374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Elizabeth </a:t>
            </a:r>
            <a:r>
              <a:rPr lang="en-US" sz="2667" b="0" dirty="0" err="1" smtClean="0">
                <a:solidFill>
                  <a:srgbClr val="800000"/>
                </a:solidFill>
                <a:latin typeface="Monotype Corsiva"/>
              </a:rPr>
              <a:t>Trentanelli</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Gulf Coast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019583" y="462026"/>
            <a:ext cx="5523934" cy="4333748"/>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362199" y="1295400"/>
            <a:ext cx="3998547" cy="26670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err="1" smtClean="0">
                <a:solidFill>
                  <a:srgbClr val="800000"/>
                </a:solidFill>
                <a:latin typeface="Monotype Corsiva"/>
              </a:rPr>
              <a:t>Roswitha</a:t>
            </a:r>
            <a:r>
              <a:rPr lang="en-US" sz="2400" dirty="0" smtClean="0">
                <a:solidFill>
                  <a:srgbClr val="800000"/>
                </a:solidFill>
                <a:latin typeface="Monotype Corsiva"/>
              </a:rPr>
              <a:t> Saenz</a:t>
            </a:r>
            <a:br>
              <a:rPr lang="en-US" sz="2400" dirty="0" smtClean="0">
                <a:solidFill>
                  <a:srgbClr val="800000"/>
                </a:solidFill>
                <a:latin typeface="Monotype Corsiva"/>
              </a:rPr>
            </a:br>
            <a:r>
              <a:rPr lang="en-US" sz="1600" dirty="0" smtClean="0">
                <a:solidFill>
                  <a:srgbClr val="800000"/>
                </a:solidFill>
                <a:latin typeface="Monotype Corsiva"/>
              </a:rPr>
              <a:t>El Paso Community College</a:t>
            </a:r>
            <a:endParaRPr lang="en-US" sz="1600" dirty="0">
              <a:solidFill>
                <a:srgbClr val="800000"/>
              </a:solidFill>
              <a:latin typeface="Monotype Corsiva"/>
            </a:endParaRPr>
          </a:p>
        </p:txBody>
      </p:sp>
      <p:sp>
        <p:nvSpPr>
          <p:cNvPr id="7" name="TextBox 6"/>
          <p:cNvSpPr txBox="1"/>
          <p:nvPr/>
        </p:nvSpPr>
        <p:spPr>
          <a:xfrm>
            <a:off x="1752600" y="4191000"/>
            <a:ext cx="6705600" cy="1631216"/>
          </a:xfrm>
          <a:prstGeom prst="rect">
            <a:avLst/>
          </a:prstGeom>
          <a:noFill/>
        </p:spPr>
        <p:txBody>
          <a:bodyPr wrap="square" rtlCol="0">
            <a:spAutoFit/>
          </a:bodyPr>
          <a:lstStyle/>
          <a:p>
            <a:r>
              <a:rPr lang="en-US" sz="2000" dirty="0" smtClean="0">
                <a:latin typeface="Perpetua"/>
                <a:cs typeface="Perpetua"/>
              </a:rPr>
              <a:t>My most successful teaching tool derives from the greatest master teacher of all times. Linking known situations and self-evident metaphors to new principles has facilitated my students’ analysis, synthesis, and evaluation of complex scientific concepts. If the salt loses its saltiness, can bacterial </a:t>
            </a:r>
            <a:r>
              <a:rPr lang="en-US" sz="2000" dirty="0" err="1" smtClean="0">
                <a:latin typeface="Perpetua"/>
                <a:cs typeface="Perpetua"/>
              </a:rPr>
              <a:t>plasmolysis</a:t>
            </a:r>
            <a:r>
              <a:rPr lang="en-US" sz="2000" dirty="0" smtClean="0">
                <a:latin typeface="Perpetua"/>
                <a:cs typeface="Perpetua"/>
              </a:rPr>
              <a:t> still occur?</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67000" y="1516332"/>
            <a:ext cx="3453272" cy="2302181"/>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Alison Douglas</a:t>
            </a:r>
            <a:br>
              <a:rPr lang="en-US" sz="2400" dirty="0" smtClean="0">
                <a:solidFill>
                  <a:srgbClr val="800000"/>
                </a:solidFill>
                <a:latin typeface="Monotype Corsiva"/>
              </a:rPr>
            </a:br>
            <a:r>
              <a:rPr lang="en-US" sz="1600" dirty="0" smtClean="0">
                <a:solidFill>
                  <a:srgbClr val="800000"/>
                </a:solidFill>
                <a:latin typeface="Monotype Corsiva"/>
              </a:rPr>
              <a:t>Elgin Community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Throwing stones from the water’s edge, which stones ripple will reach the shore? My interactions with students cast ripples in their lives and in the lives of others they touch. Infinite waves, for good or ill. My choice.</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Dan </a:t>
            </a:r>
            <a:r>
              <a:rPr lang="en-US" sz="2667" b="0" dirty="0" err="1" smtClean="0">
                <a:solidFill>
                  <a:srgbClr val="800000"/>
                </a:solidFill>
                <a:latin typeface="Monotype Corsiva"/>
              </a:rPr>
              <a:t>Kernler</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Elgin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2126028" y="850492"/>
            <a:ext cx="5339833" cy="4004875"/>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1792288" y="5083969"/>
            <a:ext cx="5903912" cy="566738"/>
          </a:xfrm>
        </p:spPr>
        <p:txBody>
          <a:bodyPr>
            <a:normAutofit fontScale="90000"/>
          </a:bodyPr>
          <a:lstStyle/>
          <a:p>
            <a:pPr algn="ctr"/>
            <a:r>
              <a:rPr lang="en-US" sz="2667" b="0" dirty="0" smtClean="0">
                <a:solidFill>
                  <a:srgbClr val="800000"/>
                </a:solidFill>
                <a:latin typeface="Monotype Corsiva"/>
              </a:rPr>
              <a:t>Connie </a:t>
            </a:r>
            <a:r>
              <a:rPr lang="en-US" sz="2667" b="0" dirty="0" err="1" smtClean="0">
                <a:solidFill>
                  <a:srgbClr val="800000"/>
                </a:solidFill>
                <a:latin typeface="Monotype Corsiva"/>
              </a:rPr>
              <a:t>Orbeta</a:t>
            </a:r>
            <a:r>
              <a:rPr lang="en-US" b="0" dirty="0" smtClean="0">
                <a:solidFill>
                  <a:srgbClr val="800000"/>
                </a:solidFill>
                <a:latin typeface="Monotype Corsiva"/>
              </a:rPr>
              <a:t/>
            </a:r>
            <a:br>
              <a:rPr lang="en-US" b="0" dirty="0" smtClean="0">
                <a:solidFill>
                  <a:srgbClr val="800000"/>
                </a:solidFill>
                <a:latin typeface="Monotype Corsiva"/>
              </a:rPr>
            </a:br>
            <a:r>
              <a:rPr lang="en-US" sz="1778" b="0" dirty="0" smtClean="0">
                <a:solidFill>
                  <a:srgbClr val="800000"/>
                </a:solidFill>
                <a:latin typeface="Monotype Corsiva"/>
              </a:rPr>
              <a:t>Elgin Community College</a:t>
            </a:r>
            <a:endParaRPr lang="en-US" sz="1778" b="0" dirty="0">
              <a:solidFill>
                <a:srgbClr val="800000"/>
              </a:solidFill>
              <a:latin typeface="Monotype Corsiva"/>
            </a:endParaRPr>
          </a:p>
        </p:txBody>
      </p:sp>
      <p:pic>
        <p:nvPicPr>
          <p:cNvPr id="8" name="Picture Placeholder 7" descr="Berrier_Michael.jpg"/>
          <p:cNvPicPr>
            <a:picLocks noGrp="1" noChangeAspect="1"/>
          </p:cNvPicPr>
          <p:nvPr>
            <p:ph type="pic" idx="1"/>
          </p:nvPr>
        </p:nvPicPr>
        <p:blipFill>
          <a:blip r:embed="rId3"/>
          <a:stretch>
            <a:fillRect/>
          </a:stretch>
        </p:blipFill>
        <p:spPr>
          <a:xfrm>
            <a:off x="1792288" y="762000"/>
            <a:ext cx="5902610" cy="3962400"/>
          </a:xfrm>
          <a:effectLst>
            <a:outerShdw blurRad="50800" dist="38100" dir="2700000" algn="tl" rotWithShape="0">
              <a:srgbClr val="000000">
                <a:alpha val="43000"/>
              </a:srgbClr>
            </a:outerShdw>
            <a:softEdge rad="2540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67000" y="1371600"/>
            <a:ext cx="3454400" cy="25908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Mary Flowers</a:t>
            </a:r>
            <a:br>
              <a:rPr lang="en-US" sz="2400" dirty="0" smtClean="0">
                <a:solidFill>
                  <a:srgbClr val="800000"/>
                </a:solidFill>
                <a:latin typeface="Monotype Corsiva"/>
              </a:rPr>
            </a:br>
            <a:r>
              <a:rPr lang="en-US" sz="1600" dirty="0" smtClean="0">
                <a:solidFill>
                  <a:srgbClr val="800000"/>
                </a:solidFill>
                <a:latin typeface="Monotype Corsiva"/>
              </a:rPr>
              <a:t>Elizabethtown Community &amp; Technical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I serve those who serve us. Helping our soldiers and family members achieve their educational goals fuels my motivation. Touching their lives and providing them with inspiration is the most meaningful part of my work. Together, we achieve the dream!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LaVenture_Suzanne.jpg"/>
          <p:cNvPicPr>
            <a:picLocks noGrp="1" noChangeAspect="1"/>
          </p:cNvPicPr>
          <p:nvPr>
            <p:ph idx="1"/>
          </p:nvPr>
        </p:nvPicPr>
        <p:blipFill>
          <a:blip r:embed="rId2"/>
          <a:stretch>
            <a:fillRect/>
          </a:stretch>
        </p:blipFill>
        <p:spPr>
          <a:xfrm>
            <a:off x="2666999" y="1295400"/>
            <a:ext cx="3555999" cy="2667000"/>
          </a:xfrm>
          <a:effectLst>
            <a:outerShdw blurRad="50800" dist="38100" dir="2700000" algn="tl" rotWithShape="0">
              <a:srgbClr val="000000">
                <a:alpha val="43000"/>
              </a:srgbClr>
            </a:outerShdw>
            <a:softEdge rad="254000"/>
          </a:effectLst>
        </p:spPr>
      </p:pic>
      <p:sp>
        <p:nvSpPr>
          <p:cNvPr id="4" name="Title 1"/>
          <p:cNvSpPr>
            <a:spLocks noGrp="1"/>
          </p:cNvSpPr>
          <p:nvPr>
            <p:ph type="title"/>
          </p:nvPr>
        </p:nvSpPr>
        <p:spPr>
          <a:xfrm>
            <a:off x="457200" y="274638"/>
            <a:ext cx="8001000" cy="792162"/>
          </a:xfrm>
        </p:spPr>
        <p:txBody>
          <a:bodyPr>
            <a:normAutofit/>
          </a:bodyPr>
          <a:lstStyle/>
          <a:p>
            <a:r>
              <a:rPr lang="en-US" sz="2400" dirty="0" smtClean="0">
                <a:solidFill>
                  <a:srgbClr val="800000"/>
                </a:solidFill>
                <a:latin typeface="Monotype Corsiva"/>
              </a:rPr>
              <a:t>Jeffrey Rivera</a:t>
            </a:r>
            <a:br>
              <a:rPr lang="en-US" sz="2400" dirty="0" smtClean="0">
                <a:solidFill>
                  <a:srgbClr val="800000"/>
                </a:solidFill>
                <a:latin typeface="Monotype Corsiva"/>
              </a:rPr>
            </a:br>
            <a:r>
              <a:rPr lang="en-US" sz="1600" dirty="0" smtClean="0">
                <a:solidFill>
                  <a:srgbClr val="800000"/>
                </a:solidFill>
                <a:latin typeface="Monotype Corsiva"/>
              </a:rPr>
              <a:t>Elizabethtown Community and Technical College</a:t>
            </a:r>
            <a:endParaRPr lang="en-US" sz="1600" dirty="0">
              <a:solidFill>
                <a:srgbClr val="800000"/>
              </a:solidFill>
              <a:latin typeface="Monotype Corsiva"/>
            </a:endParaRPr>
          </a:p>
        </p:txBody>
      </p:sp>
      <p:sp>
        <p:nvSpPr>
          <p:cNvPr id="7" name="TextBox 6"/>
          <p:cNvSpPr txBox="1"/>
          <p:nvPr/>
        </p:nvSpPr>
        <p:spPr>
          <a:xfrm>
            <a:off x="1752600" y="4191000"/>
            <a:ext cx="6705600" cy="1323439"/>
          </a:xfrm>
          <a:prstGeom prst="rect">
            <a:avLst/>
          </a:prstGeom>
          <a:noFill/>
        </p:spPr>
        <p:txBody>
          <a:bodyPr wrap="square" rtlCol="0">
            <a:spAutoFit/>
          </a:bodyPr>
          <a:lstStyle/>
          <a:p>
            <a:r>
              <a:rPr lang="en-US" sz="2000" dirty="0" smtClean="0">
                <a:latin typeface="Perpetua"/>
                <a:cs typeface="Perpetua"/>
              </a:rPr>
              <a:t>Teaching is not about demonstrating what one knows or delivering information. Great teaching encourages self-reflection, enhances curiosity, and makes students want to participate in the subject matter—shaping their own education. </a:t>
            </a:r>
            <a:endParaRPr lang="en-US" sz="2000" dirty="0">
              <a:latin typeface="Perpetua"/>
              <a:cs typeface="Perpetu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1419</TotalTime>
  <Words>1039</Words>
  <Application>Microsoft Macintosh PowerPoint</Application>
  <PresentationFormat>On-screen Show (4:3)</PresentationFormat>
  <Paragraphs>75</Paragraphs>
  <Slides>37</Slides>
  <Notes>23</Notes>
  <HiddenSlides>0</HiddenSlides>
  <MMClips>0</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Office Theme</vt:lpstr>
      <vt:lpstr>Joan Arnold Eastern New Mexico University Roswell</vt:lpstr>
      <vt:lpstr>Kim Grewe Eastern Shore Community College</vt:lpstr>
      <vt:lpstr>Ramona Williams El Centro College</vt:lpstr>
      <vt:lpstr>Roswitha Saenz El Paso Community College</vt:lpstr>
      <vt:lpstr>Alison Douglas Elgin Community College</vt:lpstr>
      <vt:lpstr>Dan Kernler Elgin Community College</vt:lpstr>
      <vt:lpstr>Connie Orbeta Elgin Community College</vt:lpstr>
      <vt:lpstr>Mary Flowers Elizabethtown Community &amp; Technical College</vt:lpstr>
      <vt:lpstr>Jeffrey Rivera Elizabethtown Community and Technical College</vt:lpstr>
      <vt:lpstr>Susan Theeman Erie Community College</vt:lpstr>
      <vt:lpstr>Terry Herring Fayetteville Technical Community College</vt:lpstr>
      <vt:lpstr>Donna Martin Florida Community College at Jacksonville</vt:lpstr>
      <vt:lpstr>John Salazar Florida Community College at Jacksonville</vt:lpstr>
      <vt:lpstr>Susan Schultz Florida Community College at Jacksonville</vt:lpstr>
      <vt:lpstr>Michelle Deeley-Wilhite Gateway Community and Technical College</vt:lpstr>
      <vt:lpstr>Patricia Goodman Gateway Community and Technical College</vt:lpstr>
      <vt:lpstr>Sue Hanneman Gateway Technical College</vt:lpstr>
      <vt:lpstr>Meg Hunter Gateway Technical College</vt:lpstr>
      <vt:lpstr>Diane Skewes Gateway Technical College</vt:lpstr>
      <vt:lpstr>Anne Heale Genesee Community College</vt:lpstr>
      <vt:lpstr>Brenda Cherry Georgia Perimeter College</vt:lpstr>
      <vt:lpstr>Todd Hendricks Georgia Perimeter College</vt:lpstr>
      <vt:lpstr>Sandra Matthews Georgia Perimeter College</vt:lpstr>
      <vt:lpstr>Newburn Reynolds Georgia Perimeter College</vt:lpstr>
      <vt:lpstr>Mike Sakuta Georgia Perimeter College</vt:lpstr>
      <vt:lpstr>Kim Sisson Georgia Perimeter College</vt:lpstr>
      <vt:lpstr>Kevin Dunn Grand Rapids Community College</vt:lpstr>
      <vt:lpstr>Susan Mowers Grand Rapids Community College</vt:lpstr>
      <vt:lpstr>Charles Wilson Greenville Technical College</vt:lpstr>
      <vt:lpstr>Susan Baritta Guilford Technical Community College</vt:lpstr>
      <vt:lpstr>Michaeal Lawson Guilford Technical Community College</vt:lpstr>
      <vt:lpstr>Deanna St. Peter Guilford Technical Community College</vt:lpstr>
      <vt:lpstr>Julia Carlson Guilford Technical Community College</vt:lpstr>
      <vt:lpstr>Patrice Adams Gulf Coast Community College</vt:lpstr>
      <vt:lpstr>Carolyn Dunlap Gulf Coast Community College</vt:lpstr>
      <vt:lpstr>Wes Keene Gulf Coast Community College</vt:lpstr>
      <vt:lpstr>Elizabeth Trentanelli Gulf Coast Community College</vt:lpstr>
    </vt:vector>
  </TitlesOfParts>
  <Company>The University of Texas at Austin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NISOD Web Workstation</dc:creator>
  <cp:keywords/>
  <cp:lastModifiedBy>Educatinal Administration</cp:lastModifiedBy>
  <cp:revision>14</cp:revision>
  <dcterms:created xsi:type="dcterms:W3CDTF">2009-06-02T12:43:16Z</dcterms:created>
  <dcterms:modified xsi:type="dcterms:W3CDTF">2009-06-02T12:46:35Z</dcterms:modified>
</cp:coreProperties>
</file>