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0"/>
  </p:notesMasterIdLst>
  <p:sldIdLst>
    <p:sldId id="388" r:id="rId2"/>
    <p:sldId id="277" r:id="rId3"/>
    <p:sldId id="345" r:id="rId4"/>
    <p:sldId id="389" r:id="rId5"/>
    <p:sldId id="346" r:id="rId6"/>
    <p:sldId id="339" r:id="rId7"/>
    <p:sldId id="338" r:id="rId8"/>
    <p:sldId id="390" r:id="rId9"/>
    <p:sldId id="349" r:id="rId10"/>
    <p:sldId id="348" r:id="rId11"/>
    <p:sldId id="391" r:id="rId12"/>
    <p:sldId id="392" r:id="rId13"/>
    <p:sldId id="393" r:id="rId14"/>
    <p:sldId id="394" r:id="rId15"/>
    <p:sldId id="298" r:id="rId16"/>
    <p:sldId id="395" r:id="rId17"/>
    <p:sldId id="396" r:id="rId18"/>
    <p:sldId id="397" r:id="rId19"/>
    <p:sldId id="398" r:id="rId20"/>
    <p:sldId id="399" r:id="rId21"/>
    <p:sldId id="400" r:id="rId22"/>
    <p:sldId id="276" r:id="rId23"/>
    <p:sldId id="401" r:id="rId24"/>
    <p:sldId id="402" r:id="rId25"/>
    <p:sldId id="403" r:id="rId26"/>
    <p:sldId id="337" r:id="rId27"/>
    <p:sldId id="342" r:id="rId28"/>
    <p:sldId id="404" r:id="rId29"/>
    <p:sldId id="405" r:id="rId30"/>
    <p:sldId id="299" r:id="rId31"/>
    <p:sldId id="335" r:id="rId32"/>
    <p:sldId id="260" r:id="rId33"/>
    <p:sldId id="300" r:id="rId34"/>
    <p:sldId id="445" r:id="rId35"/>
    <p:sldId id="407" r:id="rId36"/>
    <p:sldId id="408" r:id="rId37"/>
    <p:sldId id="409" r:id="rId38"/>
    <p:sldId id="333" r:id="rId39"/>
    <p:sldId id="323" r:id="rId40"/>
    <p:sldId id="317" r:id="rId41"/>
    <p:sldId id="341" r:id="rId42"/>
    <p:sldId id="321" r:id="rId43"/>
    <p:sldId id="410" r:id="rId44"/>
    <p:sldId id="326" r:id="rId45"/>
    <p:sldId id="327" r:id="rId46"/>
    <p:sldId id="328" r:id="rId47"/>
    <p:sldId id="325" r:id="rId48"/>
    <p:sldId id="272" r:id="rId49"/>
    <p:sldId id="411" r:id="rId50"/>
    <p:sldId id="273" r:id="rId51"/>
    <p:sldId id="412" r:id="rId52"/>
    <p:sldId id="318" r:id="rId53"/>
    <p:sldId id="293" r:id="rId54"/>
    <p:sldId id="413" r:id="rId55"/>
    <p:sldId id="414" r:id="rId56"/>
    <p:sldId id="415" r:id="rId57"/>
    <p:sldId id="416" r:id="rId58"/>
    <p:sldId id="417" r:id="rId59"/>
    <p:sldId id="262" r:id="rId60"/>
    <p:sldId id="418" r:id="rId61"/>
    <p:sldId id="419" r:id="rId62"/>
    <p:sldId id="259" r:id="rId63"/>
    <p:sldId id="271" r:id="rId64"/>
    <p:sldId id="420" r:id="rId65"/>
    <p:sldId id="294" r:id="rId66"/>
    <p:sldId id="421" r:id="rId67"/>
    <p:sldId id="330" r:id="rId68"/>
    <p:sldId id="422"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48" d="100"/>
          <a:sy n="148" d="100"/>
        </p:scale>
        <p:origin x="-11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notesMaster" Target="notesMasters/notesMaster1.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theme" Target="theme/theme1.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printerSettings" Target="printerSettings/printerSettings1.bin"/><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viewProps" Target="viewProps.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CBE00-8668-4FAF-8E4B-20610CDEEC3F}" type="datetimeFigureOut">
              <a:rPr lang="en-US" smtClean="0"/>
              <a:pPr/>
              <a:t>6/2/09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5E48C1-9F99-480A-8CFF-2BDED8EB1ED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49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51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54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55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56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57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61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64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66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68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34.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4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4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48.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49.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50.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5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52.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54.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55.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58.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60.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6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Mary Yarbrough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Calhoun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3999" y="457200"/>
            <a:ext cx="6286501"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1066800"/>
            <a:ext cx="3759200" cy="2819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Randy Johnson</a:t>
            </a:r>
            <a:br>
              <a:rPr lang="en-US" sz="2400" dirty="0" smtClean="0">
                <a:solidFill>
                  <a:srgbClr val="800000"/>
                </a:solidFill>
                <a:latin typeface="Monotype Corsiva"/>
              </a:rPr>
            </a:br>
            <a:r>
              <a:rPr lang="en-US" sz="1600" dirty="0" smtClean="0">
                <a:solidFill>
                  <a:srgbClr val="800000"/>
                </a:solidFill>
                <a:latin typeface="Monotype Corsiva"/>
              </a:rPr>
              <a:t>Centralia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choose to work with under-prepared students, to re-open the door to education as a way to grow. It’s tough on them, and tough on me, but together we often triumph. We share life, hopes, dreams, troubles, and the work of being human.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Katie Svoboda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Century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447800" y="457200"/>
            <a:ext cx="6532474"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Candy </a:t>
            </a:r>
            <a:r>
              <a:rPr lang="en-US" sz="2667" b="0" dirty="0" err="1" smtClean="0">
                <a:solidFill>
                  <a:srgbClr val="800000"/>
                </a:solidFill>
                <a:latin typeface="Monotype Corsiva"/>
              </a:rPr>
              <a:t>Caine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Cerro </a:t>
            </a:r>
            <a:r>
              <a:rPr lang="en-US" sz="1778" b="0" dirty="0" err="1" smtClean="0">
                <a:solidFill>
                  <a:srgbClr val="800000"/>
                </a:solidFill>
                <a:latin typeface="Monotype Corsiva"/>
              </a:rPr>
              <a:t>Coso</a:t>
            </a:r>
            <a:r>
              <a:rPr lang="en-US" sz="1778" b="0" dirty="0" smtClean="0">
                <a:solidFill>
                  <a:srgbClr val="800000"/>
                </a:solidFill>
                <a:latin typeface="Monotype Corsiva"/>
              </a:rPr>
              <a: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7200"/>
            <a:ext cx="5892800"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Barbara Thompson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Chattahoochee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600199" y="533400"/>
            <a:ext cx="6286501"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Connie Hitchcock</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Chattanooga State Technical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949449" y="533400"/>
            <a:ext cx="55880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573866"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Andrea Sanders</a:t>
            </a:r>
            <a:br>
              <a:rPr lang="en-US" sz="2400" dirty="0" smtClean="0">
                <a:solidFill>
                  <a:srgbClr val="800000"/>
                </a:solidFill>
                <a:latin typeface="Monotype Corsiva"/>
              </a:rPr>
            </a:br>
            <a:r>
              <a:rPr lang="en-US" sz="1600" dirty="0" smtClean="0">
                <a:solidFill>
                  <a:srgbClr val="800000"/>
                </a:solidFill>
                <a:latin typeface="Monotype Corsiva"/>
              </a:rPr>
              <a:t>Chattanooga State Technical Community College</a:t>
            </a:r>
            <a:endParaRPr lang="en-US" sz="1600" dirty="0">
              <a:solidFill>
                <a:srgbClr val="800000"/>
              </a:solidFill>
              <a:latin typeface="Monotype Corsiva"/>
            </a:endParaRPr>
          </a:p>
        </p:txBody>
      </p:sp>
      <p:sp>
        <p:nvSpPr>
          <p:cNvPr id="7" name="TextBox 6"/>
          <p:cNvSpPr txBox="1"/>
          <p:nvPr/>
        </p:nvSpPr>
        <p:spPr>
          <a:xfrm>
            <a:off x="1600200" y="4549914"/>
            <a:ext cx="6705600" cy="707886"/>
          </a:xfrm>
          <a:prstGeom prst="rect">
            <a:avLst/>
          </a:prstGeom>
          <a:noFill/>
        </p:spPr>
        <p:txBody>
          <a:bodyPr wrap="square" rtlCol="0">
            <a:spAutoFit/>
          </a:bodyPr>
          <a:lstStyle/>
          <a:p>
            <a:r>
              <a:rPr lang="en-US" sz="2000" dirty="0" smtClean="0">
                <a:latin typeface="Perpetua"/>
                <a:cs typeface="Perpetua"/>
              </a:rPr>
              <a:t>To succeed as a teacher, you must genuinely enjoy, trust, and care about your students. If you don’t, you might as well go back to the house.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Michael Davis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City College of Chicago</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46543" y="533400"/>
            <a:ext cx="5193812"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Tom Higgins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City College of Chicago</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533400"/>
            <a:ext cx="5967470" cy="3962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Frank Reynolds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City College of Chicago</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0414" y="533400"/>
            <a:ext cx="5186069"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Vali</a:t>
            </a:r>
            <a:r>
              <a:rPr lang="en-US" sz="2667" b="0" dirty="0" smtClean="0">
                <a:solidFill>
                  <a:srgbClr val="800000"/>
                </a:solidFill>
                <a:latin typeface="Monotype Corsiva"/>
              </a:rPr>
              <a:t> </a:t>
            </a:r>
            <a:r>
              <a:rPr lang="en-US" sz="2667" b="0" dirty="0" err="1" smtClean="0">
                <a:solidFill>
                  <a:srgbClr val="800000"/>
                </a:solidFill>
                <a:latin typeface="Monotype Corsiva"/>
              </a:rPr>
              <a:t>Siadat</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City College of Chicago</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457200"/>
            <a:ext cx="5903912" cy="4442263"/>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Heather </a:t>
            </a:r>
            <a:r>
              <a:rPr lang="en-US" sz="2400" dirty="0" err="1" smtClean="0">
                <a:solidFill>
                  <a:srgbClr val="800000"/>
                </a:solidFill>
                <a:latin typeface="Monotype Corsiva"/>
              </a:rPr>
              <a:t>Bos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err="1" smtClean="0">
                <a:solidFill>
                  <a:srgbClr val="800000"/>
                </a:solidFill>
                <a:latin typeface="Monotype Corsiva"/>
              </a:rPr>
              <a:t>Camosun</a:t>
            </a:r>
            <a:r>
              <a:rPr lang="en-US" sz="1600" dirty="0" smtClean="0">
                <a:solidFill>
                  <a:srgbClr val="800000"/>
                </a:solidFill>
                <a:latin typeface="Monotype Corsiva"/>
              </a:rPr>
              <a:t>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am inspired with the journey I share, communicating with the students before their arrival and during their residence, hearing their dreams, and, in a small way, helping them succeed. It is delightful when our alumni continue to connect and share wonderful experiences.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Raymund</a:t>
            </a:r>
            <a:r>
              <a:rPr lang="en-US" sz="2667" b="0" dirty="0" smtClean="0">
                <a:solidFill>
                  <a:srgbClr val="800000"/>
                </a:solidFill>
                <a:latin typeface="Monotype Corsiva"/>
              </a:rPr>
              <a:t> </a:t>
            </a:r>
            <a:r>
              <a:rPr lang="en-US" sz="2667" b="0" dirty="0" err="1" smtClean="0">
                <a:solidFill>
                  <a:srgbClr val="800000"/>
                </a:solidFill>
                <a:latin typeface="Monotype Corsiva"/>
              </a:rPr>
              <a:t>Torralba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City College of Chicago</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685800"/>
            <a:ext cx="5825994" cy="38862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David </a:t>
            </a:r>
            <a:r>
              <a:rPr lang="en-US" sz="2667" b="0" dirty="0" err="1" smtClean="0">
                <a:solidFill>
                  <a:srgbClr val="800000"/>
                </a:solidFill>
                <a:latin typeface="Monotype Corsiva"/>
              </a:rPr>
              <a:t>Zoller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City College of Chicago</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609600"/>
            <a:ext cx="5844846" cy="38862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Christopher Bays</a:t>
            </a:r>
            <a:br>
              <a:rPr lang="en-US" sz="2400" dirty="0" smtClean="0">
                <a:solidFill>
                  <a:srgbClr val="800000"/>
                </a:solidFill>
                <a:latin typeface="Monotype Corsiva"/>
              </a:rPr>
            </a:br>
            <a:r>
              <a:rPr lang="en-US" sz="1600" dirty="0" smtClean="0">
                <a:solidFill>
                  <a:srgbClr val="800000"/>
                </a:solidFill>
                <a:latin typeface="Monotype Corsiva"/>
              </a:rPr>
              <a:t>Clark State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sz="2400" dirty="0" smtClean="0">
                <a:latin typeface="Perpetua"/>
                <a:cs typeface="Perpetua"/>
              </a:rPr>
              <a:t>	When my students argue vociferously, yet reasonably, against one of my claims, I know that I have succeeded in making them better students and citizens. They are, after all, the voice of our future. </a:t>
            </a:r>
          </a:p>
          <a:p>
            <a:pPr>
              <a:buNone/>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Joyce Brock</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Cleveland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457200"/>
            <a:ext cx="55880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John Squires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Cleveland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457200"/>
            <a:ext cx="55880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John Moyer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Clover Park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524000" y="457200"/>
            <a:ext cx="6172200" cy="41148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7000" y="1518596"/>
            <a:ext cx="3454400" cy="229680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Ricardo Arredondo</a:t>
            </a:r>
            <a:br>
              <a:rPr lang="en-US" sz="2400" dirty="0" smtClean="0">
                <a:solidFill>
                  <a:srgbClr val="800000"/>
                </a:solidFill>
                <a:latin typeface="Monotype Corsiva"/>
              </a:rPr>
            </a:br>
            <a:r>
              <a:rPr lang="en-US" sz="1600" dirty="0" smtClean="0">
                <a:solidFill>
                  <a:srgbClr val="800000"/>
                </a:solidFill>
                <a:latin typeface="Monotype Corsiva"/>
              </a:rPr>
              <a:t>Clovis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Sometimes the most difficult teaching technique is letting students discover the answers themselves. If we give students only knowledge and deny them the stressful, problem-solving experiences, then they will be the poorer for it.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1295400"/>
            <a:ext cx="3896563" cy="2590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Janett</a:t>
            </a:r>
            <a:r>
              <a:rPr lang="en-US" sz="2400" dirty="0" smtClean="0">
                <a:solidFill>
                  <a:srgbClr val="800000"/>
                </a:solidFill>
                <a:latin typeface="Monotype Corsiva"/>
              </a:rPr>
              <a:t> Johnson</a:t>
            </a:r>
            <a:br>
              <a:rPr lang="en-US" sz="2400" dirty="0" smtClean="0">
                <a:solidFill>
                  <a:srgbClr val="800000"/>
                </a:solidFill>
                <a:latin typeface="Monotype Corsiva"/>
              </a:rPr>
            </a:br>
            <a:r>
              <a:rPr lang="en-US" sz="1600" dirty="0" smtClean="0">
                <a:solidFill>
                  <a:srgbClr val="800000"/>
                </a:solidFill>
                <a:latin typeface="Monotype Corsiva"/>
              </a:rPr>
              <a:t>Clovis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Life and education are interwoven. One cannot exist without the other. Instructors and students weave both fabrics together and create colorful tapestry that inspires, touches, and changes the world for the better.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Michael Powers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Clovis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371600" y="457200"/>
            <a:ext cx="6417870" cy="42672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Macaela</a:t>
            </a:r>
            <a:r>
              <a:rPr lang="en-US" sz="2667" b="0" dirty="0" smtClean="0">
                <a:solidFill>
                  <a:srgbClr val="800000"/>
                </a:solidFill>
                <a:latin typeface="Monotype Corsiva"/>
              </a:rPr>
              <a:t> </a:t>
            </a:r>
            <a:r>
              <a:rPr lang="en-US" sz="2667" b="0" dirty="0" err="1" smtClean="0">
                <a:solidFill>
                  <a:srgbClr val="800000"/>
                </a:solidFill>
                <a:latin typeface="Monotype Corsiva"/>
              </a:rPr>
              <a:t>Cashman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Cochise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35735" y="457200"/>
            <a:ext cx="5689600" cy="42672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1008635"/>
            <a:ext cx="4419600" cy="295376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Jason </a:t>
            </a:r>
            <a:r>
              <a:rPr lang="en-US" sz="2400" dirty="0" err="1" smtClean="0">
                <a:solidFill>
                  <a:srgbClr val="800000"/>
                </a:solidFill>
                <a:latin typeface="Monotype Corsiva"/>
              </a:rPr>
              <a:t>Eggemeyer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Casper College</a:t>
            </a:r>
            <a:endParaRPr lang="en-US" sz="1600" dirty="0">
              <a:solidFill>
                <a:srgbClr val="800000"/>
              </a:solidFill>
              <a:latin typeface="Monotype Corsiva"/>
            </a:endParaRPr>
          </a:p>
        </p:txBody>
      </p:sp>
      <p:sp>
        <p:nvSpPr>
          <p:cNvPr id="7" name="TextBox 6"/>
          <p:cNvSpPr txBox="1"/>
          <p:nvPr/>
        </p:nvSpPr>
        <p:spPr>
          <a:xfrm>
            <a:off x="1524000" y="4242137"/>
            <a:ext cx="6705600" cy="1015663"/>
          </a:xfrm>
          <a:prstGeom prst="rect">
            <a:avLst/>
          </a:prstGeom>
          <a:noFill/>
        </p:spPr>
        <p:txBody>
          <a:bodyPr wrap="square" rtlCol="0">
            <a:spAutoFit/>
          </a:bodyPr>
          <a:lstStyle/>
          <a:p>
            <a:r>
              <a:rPr lang="en-US" sz="2000" dirty="0" smtClean="0">
                <a:latin typeface="Perpetua"/>
                <a:cs typeface="Perpetua"/>
              </a:rPr>
              <a:t>I am always excited to hear updates from students after graduation. I am most excited when I hear they are happy in their life. That is excellence!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575365" y="1066800"/>
            <a:ext cx="3857802"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Janeen</a:t>
            </a:r>
            <a:r>
              <a:rPr lang="en-US" sz="2400" dirty="0" smtClean="0">
                <a:solidFill>
                  <a:srgbClr val="800000"/>
                </a:solidFill>
                <a:latin typeface="Monotype Corsiva"/>
              </a:rPr>
              <a:t> Crockett</a:t>
            </a:r>
            <a:br>
              <a:rPr lang="en-US" sz="2400" dirty="0" smtClean="0">
                <a:solidFill>
                  <a:srgbClr val="800000"/>
                </a:solidFill>
                <a:latin typeface="Monotype Corsiva"/>
              </a:rPr>
            </a:br>
            <a:r>
              <a:rPr lang="en-US" sz="1600" dirty="0" smtClean="0">
                <a:solidFill>
                  <a:srgbClr val="800000"/>
                </a:solidFill>
                <a:latin typeface="Monotype Corsiva"/>
              </a:rPr>
              <a:t>Cochise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Each time I review material, I discover some new wonder. It never seems the same to me, so I always seek new ways to share. The students feed off my enthusiasm; and before long, they are excited about learning. I am renewed each time I see that desire within them.</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7000" y="1371600"/>
            <a:ext cx="3454401" cy="2590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Mary Beth Leone</a:t>
            </a:r>
            <a:br>
              <a:rPr lang="en-US" sz="2400" dirty="0" smtClean="0">
                <a:solidFill>
                  <a:srgbClr val="800000"/>
                </a:solidFill>
                <a:latin typeface="Monotype Corsiva"/>
              </a:rPr>
            </a:br>
            <a:r>
              <a:rPr lang="en-US" sz="1600" dirty="0" smtClean="0">
                <a:solidFill>
                  <a:srgbClr val="800000"/>
                </a:solidFill>
                <a:latin typeface="Monotype Corsiva"/>
              </a:rPr>
              <a:t>College of </a:t>
            </a:r>
            <a:r>
              <a:rPr lang="en-US" sz="1600" dirty="0" err="1" smtClean="0">
                <a:solidFill>
                  <a:srgbClr val="800000"/>
                </a:solidFill>
                <a:latin typeface="Monotype Corsiva"/>
              </a:rPr>
              <a:t>Dupage</a:t>
            </a:r>
            <a:endParaRPr lang="en-US" sz="1600" dirty="0">
              <a:solidFill>
                <a:srgbClr val="800000"/>
              </a:solidFill>
              <a:latin typeface="Monotype Corsiva"/>
            </a:endParaRPr>
          </a:p>
        </p:txBody>
      </p:sp>
      <p:sp>
        <p:nvSpPr>
          <p:cNvPr id="7" name="TextBox 6"/>
          <p:cNvSpPr txBox="1"/>
          <p:nvPr/>
        </p:nvSpPr>
        <p:spPr>
          <a:xfrm>
            <a:off x="1752600" y="4191000"/>
            <a:ext cx="6705600" cy="707886"/>
          </a:xfrm>
          <a:prstGeom prst="rect">
            <a:avLst/>
          </a:prstGeom>
          <a:noFill/>
        </p:spPr>
        <p:txBody>
          <a:bodyPr wrap="square" rtlCol="0">
            <a:spAutoFit/>
          </a:bodyPr>
          <a:lstStyle/>
          <a:p>
            <a:r>
              <a:rPr lang="en-US" sz="2000" dirty="0" smtClean="0">
                <a:latin typeface="Perpetua"/>
                <a:cs typeface="Perpetua"/>
              </a:rPr>
              <a:t>It would be easy to teach to faceless students, but I know that students who connect to their teachers are often more successful.</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Suzanne </a:t>
            </a:r>
            <a:r>
              <a:rPr lang="en-US" sz="2400" dirty="0" err="1" smtClean="0">
                <a:solidFill>
                  <a:srgbClr val="800000"/>
                </a:solidFill>
                <a:latin typeface="Monotype Corsiva"/>
              </a:rPr>
              <a:t>Leibman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College of Lake County</a:t>
            </a:r>
            <a:endParaRPr lang="en-US" sz="1600" dirty="0">
              <a:solidFill>
                <a:srgbClr val="800000"/>
              </a:solidFill>
              <a:latin typeface="Monotype Corsiva"/>
            </a:endParaRPr>
          </a:p>
        </p:txBody>
      </p:sp>
      <p:sp>
        <p:nvSpPr>
          <p:cNvPr id="7" name="TextBox 6"/>
          <p:cNvSpPr txBox="1"/>
          <p:nvPr/>
        </p:nvSpPr>
        <p:spPr>
          <a:xfrm>
            <a:off x="1752600" y="4114800"/>
            <a:ext cx="6705600" cy="1631216"/>
          </a:xfrm>
          <a:prstGeom prst="rect">
            <a:avLst/>
          </a:prstGeom>
          <a:noFill/>
        </p:spPr>
        <p:txBody>
          <a:bodyPr wrap="square" rtlCol="0">
            <a:spAutoFit/>
          </a:bodyPr>
          <a:lstStyle/>
          <a:p>
            <a:r>
              <a:rPr lang="en-US" sz="2000" dirty="0" smtClean="0">
                <a:latin typeface="Perpetua"/>
                <a:cs typeface="Perpetua"/>
              </a:rPr>
              <a:t>Respect for learners is the foundation of good teaching. Respect for learners results in customized, interactive, collaborative teaching to a reflective learning community. In the words of a recent student: “Because you believe [in] us, and you tell us always we can do, we get courage to do.”</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3505200" y="1066800"/>
            <a:ext cx="2133600" cy="3200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Elisabeth Martin</a:t>
            </a:r>
            <a:br>
              <a:rPr lang="en-US" sz="2400" dirty="0" smtClean="0">
                <a:solidFill>
                  <a:srgbClr val="800000"/>
                </a:solidFill>
                <a:latin typeface="Monotype Corsiva"/>
              </a:rPr>
            </a:br>
            <a:r>
              <a:rPr lang="en-US" sz="1600" dirty="0" smtClean="0">
                <a:solidFill>
                  <a:srgbClr val="800000"/>
                </a:solidFill>
                <a:latin typeface="Monotype Corsiva"/>
              </a:rPr>
              <a:t>College of Lake County</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Teaching at a community college is first and foremost about helping students change their lives and ultimately their families’ lives. This excites me. I rejuvenate by spending time with friends and exploring things out of my comfort zone such as playing the piano, glass blowing, and dog sledding.</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573866"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Tonja</a:t>
            </a:r>
            <a:r>
              <a:rPr lang="en-US" sz="2400" dirty="0" smtClean="0">
                <a:solidFill>
                  <a:srgbClr val="800000"/>
                </a:solidFill>
                <a:latin typeface="Monotype Corsiva"/>
              </a:rPr>
              <a:t> </a:t>
            </a:r>
            <a:r>
              <a:rPr lang="en-US" sz="2400" dirty="0" err="1" smtClean="0">
                <a:solidFill>
                  <a:srgbClr val="800000"/>
                </a:solidFill>
                <a:latin typeface="Monotype Corsiva"/>
              </a:rPr>
              <a:t>Bowcut</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College of Southern Idaho</a:t>
            </a:r>
            <a:endParaRPr lang="en-US" sz="1600" dirty="0">
              <a:solidFill>
                <a:srgbClr val="800000"/>
              </a:solidFill>
              <a:latin typeface="Monotype Corsiva"/>
            </a:endParaRPr>
          </a:p>
        </p:txBody>
      </p:sp>
      <p:sp>
        <p:nvSpPr>
          <p:cNvPr id="7" name="TextBox 6"/>
          <p:cNvSpPr txBox="1"/>
          <p:nvPr/>
        </p:nvSpPr>
        <p:spPr>
          <a:xfrm>
            <a:off x="1600200" y="4267200"/>
            <a:ext cx="6705600" cy="1323439"/>
          </a:xfrm>
          <a:prstGeom prst="rect">
            <a:avLst/>
          </a:prstGeom>
          <a:noFill/>
        </p:spPr>
        <p:txBody>
          <a:bodyPr wrap="square" rtlCol="0">
            <a:spAutoFit/>
          </a:bodyPr>
          <a:lstStyle/>
          <a:p>
            <a:r>
              <a:rPr lang="en-US" sz="2000" dirty="0" smtClean="0">
                <a:latin typeface="Perpetua"/>
                <a:cs typeface="Perpetua"/>
              </a:rPr>
              <a:t>The philosophy that has helped me the most is that learning is a lifelong process and I can learn as much from my students as they learn from me. If I become a part of the team and we all work together, we all learn more.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Edith Carron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College of Southern Maryland</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3152257" y="228600"/>
            <a:ext cx="3097258" cy="46267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Mary Lewis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Columbus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3134707" y="228600"/>
            <a:ext cx="3135316" cy="46267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Rosh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Columbus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609600"/>
            <a:ext cx="6368656" cy="42457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911441" y="1296051"/>
            <a:ext cx="2900061" cy="266569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Maura Stevenson</a:t>
            </a:r>
            <a:br>
              <a:rPr lang="en-US" sz="2400" dirty="0" smtClean="0">
                <a:solidFill>
                  <a:srgbClr val="800000"/>
                </a:solidFill>
                <a:latin typeface="Monotype Corsiva"/>
              </a:rPr>
            </a:br>
            <a:r>
              <a:rPr lang="en-US" sz="1600" dirty="0" smtClean="0">
                <a:solidFill>
                  <a:srgbClr val="800000"/>
                </a:solidFill>
                <a:latin typeface="Monotype Corsiva"/>
              </a:rPr>
              <a:t>Community College of Alleghany County</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Being at an urban community college, I draw energy from the diverse student population we serve. Watching a housewife from an affluent suburban neighborhood become a study partner with a single mother on welfare makes one realize that the work we do as educators is truly important.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1295399"/>
            <a:ext cx="3962400" cy="264159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Stephen Wells</a:t>
            </a:r>
            <a:br>
              <a:rPr lang="en-US" sz="2400" dirty="0" smtClean="0">
                <a:solidFill>
                  <a:srgbClr val="800000"/>
                </a:solidFill>
                <a:latin typeface="Monotype Corsiva"/>
              </a:rPr>
            </a:br>
            <a:r>
              <a:rPr lang="en-US" sz="1600" dirty="0" smtClean="0">
                <a:solidFill>
                  <a:srgbClr val="800000"/>
                </a:solidFill>
                <a:latin typeface="Monotype Corsiva"/>
              </a:rPr>
              <a:t>Community College of Allegheny County</a:t>
            </a:r>
            <a:endParaRPr lang="en-US" sz="1600" dirty="0">
              <a:solidFill>
                <a:srgbClr val="800000"/>
              </a:solidFill>
              <a:latin typeface="Monotype Corsiva"/>
            </a:endParaRPr>
          </a:p>
        </p:txBody>
      </p:sp>
      <p:sp>
        <p:nvSpPr>
          <p:cNvPr id="7" name="TextBox 6"/>
          <p:cNvSpPr txBox="1"/>
          <p:nvPr/>
        </p:nvSpPr>
        <p:spPr>
          <a:xfrm>
            <a:off x="1752600" y="4544943"/>
            <a:ext cx="6705600" cy="707886"/>
          </a:xfrm>
          <a:prstGeom prst="rect">
            <a:avLst/>
          </a:prstGeom>
          <a:noFill/>
        </p:spPr>
        <p:txBody>
          <a:bodyPr wrap="square" rtlCol="0">
            <a:spAutoFit/>
          </a:bodyPr>
          <a:lstStyle/>
          <a:p>
            <a:r>
              <a:rPr lang="en-US" sz="2000" dirty="0" smtClean="0">
                <a:latin typeface="Perpetua"/>
                <a:cs typeface="Perpetua"/>
              </a:rPr>
              <a:t>If I can lead my students to engage with the world ideas rather than to memorize the ideas of others, then I have succeeded.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Pat Patton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Casper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53204" y="457200"/>
            <a:ext cx="5770968"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solidFill>
                  <a:srgbClr val="800000"/>
                </a:solidFill>
                <a:latin typeface="Monotype Corsiva"/>
              </a:rPr>
              <a:t>Jacquelin</a:t>
            </a:r>
            <a:r>
              <a:rPr lang="en-US" sz="2400" dirty="0" smtClean="0">
                <a:solidFill>
                  <a:srgbClr val="800000"/>
                </a:solidFill>
                <a:latin typeface="Monotype Corsiva"/>
              </a:rPr>
              <a:t> Black</a:t>
            </a:r>
            <a:br>
              <a:rPr lang="en-US" sz="2400" dirty="0" smtClean="0">
                <a:solidFill>
                  <a:srgbClr val="800000"/>
                </a:solidFill>
                <a:latin typeface="Monotype Corsiva"/>
              </a:rPr>
            </a:br>
            <a:r>
              <a:rPr lang="en-US" sz="1600" dirty="0" smtClean="0">
                <a:solidFill>
                  <a:srgbClr val="800000"/>
                </a:solidFill>
                <a:latin typeface="Monotype Corsiva"/>
              </a:rPr>
              <a:t>Community College of Beaver County</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I believe the main inspiration in my work comes from knowing that I am fulfilling my life’s calling. Helping to educate others, who will in turn provide better care for our youngest, gives me a feeling of hope and achievement. </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C.V. Smith III</a:t>
            </a:r>
            <a:br>
              <a:rPr lang="en-US" sz="2400" dirty="0" smtClean="0">
                <a:solidFill>
                  <a:srgbClr val="800000"/>
                </a:solidFill>
                <a:latin typeface="Monotype Corsiva"/>
              </a:rPr>
            </a:br>
            <a:r>
              <a:rPr lang="en-US" sz="1600" dirty="0" smtClean="0">
                <a:solidFill>
                  <a:srgbClr val="800000"/>
                </a:solidFill>
                <a:latin typeface="Monotype Corsiva"/>
              </a:rPr>
              <a:t>Community College of Beaver County</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Teaching history is an art, since most students arrive with the expectation that it is a catalog of names and dates that have no relevance. History is FUN! The secret is making historical figures human by creating vibrant word pictures of their foibles, successes, and failures. If students can laugh about monarchs and magnates and popes, they learn better and faster.</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7000" y="1516332"/>
            <a:ext cx="3453271" cy="230218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Jeanne </a:t>
            </a:r>
            <a:r>
              <a:rPr lang="en-US" sz="2400" dirty="0" err="1" smtClean="0">
                <a:solidFill>
                  <a:srgbClr val="800000"/>
                </a:solidFill>
                <a:latin typeface="Monotype Corsiva"/>
              </a:rPr>
              <a:t>Mullaney</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Community College of Rhode Island</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This is a very exciting time to be in education because we now know more than ever about how people learn and we can use that information to refine and perfect our teaching and assessment methods.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Denise </a:t>
            </a:r>
            <a:r>
              <a:rPr lang="en-US" sz="2667" b="0" dirty="0" err="1" smtClean="0">
                <a:solidFill>
                  <a:srgbClr val="800000"/>
                </a:solidFill>
                <a:latin typeface="Monotype Corsiva"/>
              </a:rPr>
              <a:t>Yordy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Community College of Rhode Island</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46103" y="609600"/>
            <a:ext cx="5661025" cy="42457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2199" y="1296051"/>
            <a:ext cx="3998547" cy="266569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Julie </a:t>
            </a:r>
            <a:r>
              <a:rPr lang="en-US" sz="2400" dirty="0" err="1" smtClean="0">
                <a:solidFill>
                  <a:srgbClr val="800000"/>
                </a:solidFill>
                <a:latin typeface="Monotype Corsiva"/>
              </a:rPr>
              <a:t>Gaudin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Copiah-Lincoln Community College</a:t>
            </a:r>
            <a:endParaRPr lang="en-US" sz="1600" dirty="0">
              <a:solidFill>
                <a:srgbClr val="800000"/>
              </a:solidFill>
              <a:latin typeface="Monotype Corsiva"/>
            </a:endParaRPr>
          </a:p>
        </p:txBody>
      </p:sp>
      <p:sp>
        <p:nvSpPr>
          <p:cNvPr id="7" name="TextBox 6"/>
          <p:cNvSpPr txBox="1"/>
          <p:nvPr/>
        </p:nvSpPr>
        <p:spPr>
          <a:xfrm>
            <a:off x="1752600" y="4544943"/>
            <a:ext cx="6705600" cy="707886"/>
          </a:xfrm>
          <a:prstGeom prst="rect">
            <a:avLst/>
          </a:prstGeom>
          <a:noFill/>
        </p:spPr>
        <p:txBody>
          <a:bodyPr wrap="square" rtlCol="0">
            <a:spAutoFit/>
          </a:bodyPr>
          <a:lstStyle/>
          <a:p>
            <a:r>
              <a:rPr lang="en-US" sz="2000" dirty="0" smtClean="0">
                <a:latin typeface="Perpetua"/>
                <a:cs typeface="Perpetua"/>
              </a:rPr>
              <a:t>I love to learn and still get excited from teaching. Every single day is as different as my students are from each other.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276600" y="1066800"/>
            <a:ext cx="2438400" cy="3657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Jackie Martin</a:t>
            </a:r>
            <a:br>
              <a:rPr lang="en-US" sz="2400" dirty="0" smtClean="0">
                <a:solidFill>
                  <a:srgbClr val="800000"/>
                </a:solidFill>
                <a:latin typeface="Monotype Corsiva"/>
              </a:rPr>
            </a:br>
            <a:r>
              <a:rPr lang="en-US" sz="1600" dirty="0" smtClean="0">
                <a:solidFill>
                  <a:srgbClr val="800000"/>
                </a:solidFill>
                <a:latin typeface="Monotype Corsiva"/>
              </a:rPr>
              <a:t>Copiah-Lincoln Community College</a:t>
            </a:r>
            <a:endParaRPr lang="en-US" sz="1600" dirty="0">
              <a:solidFill>
                <a:srgbClr val="800000"/>
              </a:solidFill>
              <a:latin typeface="Monotype Corsiva"/>
            </a:endParaRPr>
          </a:p>
        </p:txBody>
      </p:sp>
      <p:sp>
        <p:nvSpPr>
          <p:cNvPr id="7" name="TextBox 6"/>
          <p:cNvSpPr txBox="1"/>
          <p:nvPr/>
        </p:nvSpPr>
        <p:spPr>
          <a:xfrm>
            <a:off x="1752600" y="4724400"/>
            <a:ext cx="6705600" cy="1015663"/>
          </a:xfrm>
          <a:prstGeom prst="rect">
            <a:avLst/>
          </a:prstGeom>
          <a:noFill/>
        </p:spPr>
        <p:txBody>
          <a:bodyPr wrap="square" rtlCol="0">
            <a:spAutoFit/>
          </a:bodyPr>
          <a:lstStyle/>
          <a:p>
            <a:r>
              <a:rPr lang="en-US" sz="2000" dirty="0" smtClean="0">
                <a:latin typeface="Perpetua"/>
                <a:cs typeface="Perpetua"/>
              </a:rPr>
              <a:t>The optimism and determination that many of my students bring to class and the life obstacles they have overcome to better themselves motivate me.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2199" y="1296051"/>
            <a:ext cx="3998547" cy="266569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Terry </a:t>
            </a:r>
            <a:r>
              <a:rPr lang="en-US" sz="2400" dirty="0" err="1" smtClean="0">
                <a:solidFill>
                  <a:srgbClr val="800000"/>
                </a:solidFill>
                <a:latin typeface="Monotype Corsiva"/>
              </a:rPr>
              <a:t>Stutzman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Copiah-Lincoln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am inspired by the fact that many of my students are overcoming significant challenges to advance their knowledge and skills. I am motivated to help them become highly qualified job seekers. I expect their best efforts, and they deserve mine.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2199" y="1296051"/>
            <a:ext cx="3998547" cy="266569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Joe </a:t>
            </a:r>
            <a:r>
              <a:rPr lang="en-US" sz="2400" dirty="0" err="1" smtClean="0">
                <a:solidFill>
                  <a:srgbClr val="800000"/>
                </a:solidFill>
                <a:latin typeface="Monotype Corsiva"/>
              </a:rPr>
              <a:t>Swoveland</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Copiah-Lincoln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feel fortunate that my background as a clinical practitioner lends an added sense of realism to the theories I teach in class. My greatest reward is when former students call or stop by to discuss their first job in the mental health field—then, I know I have made a difference.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Marybeth </a:t>
            </a:r>
            <a:r>
              <a:rPr lang="en-US" sz="2400" dirty="0" err="1" smtClean="0">
                <a:solidFill>
                  <a:srgbClr val="800000"/>
                </a:solidFill>
                <a:latin typeface="Monotype Corsiva"/>
              </a:rPr>
              <a:t>Buechner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err="1" smtClean="0">
                <a:solidFill>
                  <a:srgbClr val="800000"/>
                </a:solidFill>
                <a:latin typeface="Monotype Corsiva"/>
              </a:rPr>
              <a:t>Cosumnes</a:t>
            </a:r>
            <a:r>
              <a:rPr lang="en-US" sz="1600" dirty="0" smtClean="0">
                <a:solidFill>
                  <a:srgbClr val="800000"/>
                </a:solidFill>
                <a:latin typeface="Monotype Corsiva"/>
              </a:rPr>
              <a:t> River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The best compliment I ever received from a student was that the world looks different than it did before my class. We have succeeded when they look at a tree, lake, or person and see more than they saw before, know more than they knew before, and care more than they cared before. </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Rae Dale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Cowley County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615245"/>
            <a:ext cx="6368656" cy="423447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743200" y="990600"/>
            <a:ext cx="3471497" cy="248935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Melanie Young</a:t>
            </a:r>
            <a:br>
              <a:rPr lang="en-US" sz="2400" dirty="0" smtClean="0">
                <a:solidFill>
                  <a:srgbClr val="800000"/>
                </a:solidFill>
                <a:latin typeface="Monotype Corsiva"/>
              </a:rPr>
            </a:br>
            <a:r>
              <a:rPr lang="en-US" sz="1600" dirty="0" smtClean="0">
                <a:solidFill>
                  <a:srgbClr val="800000"/>
                </a:solidFill>
                <a:latin typeface="Monotype Corsiva"/>
              </a:rPr>
              <a:t>Casper College</a:t>
            </a:r>
            <a:endParaRPr lang="en-US" sz="1600" dirty="0">
              <a:solidFill>
                <a:srgbClr val="800000"/>
              </a:solidFill>
              <a:latin typeface="Monotype Corsiva"/>
            </a:endParaRPr>
          </a:p>
        </p:txBody>
      </p:sp>
      <p:sp>
        <p:nvSpPr>
          <p:cNvPr id="7" name="TextBox 6"/>
          <p:cNvSpPr txBox="1"/>
          <p:nvPr/>
        </p:nvSpPr>
        <p:spPr>
          <a:xfrm>
            <a:off x="1600200" y="3375490"/>
            <a:ext cx="6172200" cy="2585323"/>
          </a:xfrm>
          <a:prstGeom prst="rect">
            <a:avLst/>
          </a:prstGeom>
          <a:noFill/>
        </p:spPr>
        <p:txBody>
          <a:bodyPr wrap="square" rtlCol="0">
            <a:spAutoFit/>
          </a:bodyPr>
          <a:lstStyle/>
          <a:p>
            <a:r>
              <a:rPr lang="en-US" dirty="0" smtClean="0">
                <a:latin typeface="Perpetua"/>
                <a:cs typeface="Perpetua"/>
              </a:rPr>
              <a:t>What really excites and inspires me is thinking about my students as not only students at a community college but as parents, consumers, citizens, activists, employees, and members of my community. When I see them as part of something beyond just the college, I know that learning how to communicate effectively and make informed choices will not only improve their lives but also the lives of those around them. If they can clearly articulate their experiences and beliefs, then politicians, employers, community members, family members, and fellow citizens can hear their often overlooked voices. </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solidFill>
                  <a:srgbClr val="800000"/>
                </a:solidFill>
                <a:latin typeface="Monotype Corsiva"/>
              </a:rPr>
              <a:t>Jafar</a:t>
            </a:r>
            <a:r>
              <a:rPr lang="en-US" sz="2400" dirty="0" smtClean="0">
                <a:solidFill>
                  <a:srgbClr val="800000"/>
                </a:solidFill>
                <a:latin typeface="Monotype Corsiva"/>
              </a:rPr>
              <a:t> </a:t>
            </a:r>
            <a:r>
              <a:rPr lang="en-US" sz="2400" dirty="0" err="1" smtClean="0">
                <a:solidFill>
                  <a:srgbClr val="800000"/>
                </a:solidFill>
                <a:latin typeface="Monotype Corsiva"/>
              </a:rPr>
              <a:t>Hashemi</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Cowley County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My inspiration comes from students' smiles, enthusiasm, and success. I use a variety of teaching techniques, creativity, and humor to keep students engaged and understanding complex physics concepts and problems—from high-tech equipment to film clips from “Saturday Night Live.”</a:t>
            </a:r>
          </a:p>
          <a:p>
            <a:pPr>
              <a:buNone/>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Rama </a:t>
            </a:r>
            <a:r>
              <a:rPr lang="en-US" sz="2667" b="0" dirty="0" err="1" smtClean="0">
                <a:solidFill>
                  <a:srgbClr val="800000"/>
                </a:solidFill>
                <a:latin typeface="Monotype Corsiva"/>
              </a:rPr>
              <a:t>Peroo</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Cowley County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3631" y="615245"/>
            <a:ext cx="5645970" cy="423447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791036" y="1376411"/>
            <a:ext cx="3426460" cy="227637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Valerie Brown</a:t>
            </a:r>
            <a:br>
              <a:rPr lang="en-US" sz="2400" dirty="0" smtClean="0">
                <a:solidFill>
                  <a:srgbClr val="800000"/>
                </a:solidFill>
                <a:latin typeface="Monotype Corsiva"/>
              </a:rPr>
            </a:br>
            <a:r>
              <a:rPr lang="en-US" sz="1600" dirty="0" smtClean="0">
                <a:solidFill>
                  <a:srgbClr val="800000"/>
                </a:solidFill>
                <a:latin typeface="Monotype Corsiva"/>
              </a:rPr>
              <a:t>Cuyahoga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I am motivated and inspired in my teaching by my students enthusiasm, determination to succeed, resilience, and wealth-of-life experiences. To facilitate the development of a classroom community, virtual or real, I incorporate contemporary events, discussion groups, and service-learning opportunities, all vital to me as a sociologist.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94530" y="1179775"/>
            <a:ext cx="4019472" cy="266964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Melissa </a:t>
            </a:r>
            <a:r>
              <a:rPr lang="en-US" sz="2400" dirty="0" err="1" smtClean="0">
                <a:solidFill>
                  <a:srgbClr val="800000"/>
                </a:solidFill>
                <a:latin typeface="Monotype Corsiva"/>
              </a:rPr>
              <a:t>Paliwoda</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Cuyahoga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My students are responsible for making me a better teacher. Just as I challenge them to approach the world in an intelligent, open-minded, more perceptive way, they challenge me to connect what they learn in the classroom with their daily lives. It's that personal relevance that makes learning worthwhile.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Lawrence Roman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Cuyahoga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202940" y="615245"/>
            <a:ext cx="5547351" cy="423447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Donna </a:t>
            </a:r>
            <a:r>
              <a:rPr lang="en-US" sz="2667" b="0" dirty="0" err="1" smtClean="0">
                <a:solidFill>
                  <a:srgbClr val="800000"/>
                </a:solidFill>
                <a:latin typeface="Monotype Corsiva"/>
              </a:rPr>
              <a:t>Friess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Cypress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3631" y="615245"/>
            <a:ext cx="5645970" cy="423447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David Petrie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Cypress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3631" y="615245"/>
            <a:ext cx="5645970" cy="423447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Anna Paul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Dallas County Community College District</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3631" y="615245"/>
            <a:ext cx="5645970" cy="423447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Auksuole</a:t>
            </a:r>
            <a:r>
              <a:rPr lang="en-US" sz="2667" b="0" dirty="0" smtClean="0">
                <a:solidFill>
                  <a:srgbClr val="800000"/>
                </a:solidFill>
                <a:latin typeface="Monotype Corsiva"/>
              </a:rPr>
              <a:t> </a:t>
            </a:r>
            <a:r>
              <a:rPr lang="en-US" sz="2667" b="0" dirty="0" err="1" smtClean="0">
                <a:solidFill>
                  <a:srgbClr val="800000"/>
                </a:solidFill>
                <a:latin typeface="Monotype Corsiva"/>
              </a:rPr>
              <a:t>Rubavichute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Dallas County Community College District</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3631" y="617127"/>
            <a:ext cx="5645970" cy="4230713"/>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02386" y="1066800"/>
            <a:ext cx="480376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Kerri Johnson</a:t>
            </a:r>
            <a:br>
              <a:rPr lang="en-US" sz="2400" dirty="0" smtClean="0">
                <a:solidFill>
                  <a:srgbClr val="800000"/>
                </a:solidFill>
                <a:latin typeface="Monotype Corsiva"/>
              </a:rPr>
            </a:br>
            <a:r>
              <a:rPr lang="en-US" sz="1600" dirty="0" err="1" smtClean="0">
                <a:solidFill>
                  <a:srgbClr val="800000"/>
                </a:solidFill>
                <a:latin typeface="Monotype Corsiva"/>
              </a:rPr>
              <a:t>Darton</a:t>
            </a:r>
            <a:r>
              <a:rPr lang="en-US" sz="1600" dirty="0" smtClean="0">
                <a:solidFill>
                  <a:srgbClr val="800000"/>
                </a:solidFill>
                <a:latin typeface="Monotype Corsiva"/>
              </a:rPr>
              <a:t> College</a:t>
            </a:r>
            <a:endParaRPr lang="en-US" sz="1600" dirty="0">
              <a:solidFill>
                <a:srgbClr val="800000"/>
              </a:solidFill>
              <a:latin typeface="Monotype Corsiva"/>
            </a:endParaRPr>
          </a:p>
        </p:txBody>
      </p:sp>
      <p:sp>
        <p:nvSpPr>
          <p:cNvPr id="7" name="TextBox 6"/>
          <p:cNvSpPr txBox="1"/>
          <p:nvPr/>
        </p:nvSpPr>
        <p:spPr>
          <a:xfrm>
            <a:off x="1752600" y="4191000"/>
            <a:ext cx="6705600" cy="1015663"/>
          </a:xfrm>
          <a:prstGeom prst="rect">
            <a:avLst/>
          </a:prstGeom>
          <a:noFill/>
        </p:spPr>
        <p:txBody>
          <a:bodyPr wrap="square" rtlCol="0">
            <a:spAutoFit/>
          </a:bodyPr>
          <a:lstStyle/>
          <a:p>
            <a:r>
              <a:rPr lang="en-US" sz="2000" dirty="0" smtClean="0">
                <a:latin typeface="Perpetua"/>
                <a:cs typeface="Perpetua"/>
              </a:rPr>
              <a:t>I like to think of my role as the gatekeeper to my profession. For me, there is nothing more satisfying than opening the gate and welcoming each graduate into a field of endless rewards and opportunities.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Garrett Hurt</a:t>
            </a:r>
            <a:br>
              <a:rPr lang="en-US" sz="2400" dirty="0" smtClean="0">
                <a:solidFill>
                  <a:srgbClr val="800000"/>
                </a:solidFill>
                <a:latin typeface="Monotype Corsiva"/>
              </a:rPr>
            </a:br>
            <a:r>
              <a:rPr lang="en-US" sz="1600" dirty="0" smtClean="0">
                <a:solidFill>
                  <a:srgbClr val="800000"/>
                </a:solidFill>
                <a:latin typeface="Monotype Corsiva"/>
              </a:rPr>
              <a:t>Central Arizona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When a graduate from our program comes to visit three years later to say thank you and tell us his success story it makes sense as to why I am a teacher. Every fall I look forward to that new crop of students who want to become productive American workers.</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Wendy Kennedy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Darton</a:t>
            </a:r>
            <a:r>
              <a:rPr lang="en-US" sz="1778" b="0" dirty="0" smtClean="0">
                <a:solidFill>
                  <a:srgbClr val="800000"/>
                </a:solidFill>
                <a:latin typeface="Monotype Corsiva"/>
              </a:rPr>
              <a:t>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3276600" y="381000"/>
            <a:ext cx="2743200" cy="458470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Beth </a:t>
            </a:r>
            <a:r>
              <a:rPr lang="en-US" sz="2667" b="0" dirty="0" err="1" smtClean="0">
                <a:solidFill>
                  <a:srgbClr val="800000"/>
                </a:solidFill>
                <a:latin typeface="Monotype Corsiva"/>
              </a:rPr>
              <a:t>Tison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Darton</a:t>
            </a:r>
            <a:r>
              <a:rPr lang="en-US" sz="1778" b="0" dirty="0" smtClean="0">
                <a:solidFill>
                  <a:srgbClr val="800000"/>
                </a:solidFill>
                <a:latin typeface="Monotype Corsiva"/>
              </a:rPr>
              <a:t>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600200" y="762000"/>
            <a:ext cx="6425514" cy="3962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rcRect l="-40250" r="-40250"/>
          <a:stretch>
            <a:fillRect/>
          </a:stretch>
        </p:blipFill>
        <p:spPr>
          <a:xfrm>
            <a:off x="1447800" y="1066800"/>
            <a:ext cx="6112933"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Suzanne </a:t>
            </a:r>
            <a:r>
              <a:rPr lang="en-US" sz="2400" dirty="0" err="1" smtClean="0">
                <a:solidFill>
                  <a:srgbClr val="800000"/>
                </a:solidFill>
                <a:latin typeface="Monotype Corsiva"/>
              </a:rPr>
              <a:t>LaVenture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Davidson County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What inspires me to excellence is the knowledge that education can change people's lives and that these changed lives have a ripple effect in the community and in the world. I am energized by witnessing the powerful impact of a broadened mind.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Beverly Thomas</a:t>
            </a:r>
            <a:br>
              <a:rPr lang="en-US" sz="2400" dirty="0" smtClean="0">
                <a:solidFill>
                  <a:srgbClr val="800000"/>
                </a:solidFill>
                <a:latin typeface="Monotype Corsiva"/>
              </a:rPr>
            </a:br>
            <a:r>
              <a:rPr lang="en-US" sz="1600" dirty="0" smtClean="0">
                <a:solidFill>
                  <a:srgbClr val="800000"/>
                </a:solidFill>
                <a:latin typeface="Monotype Corsiva"/>
              </a:rPr>
              <a:t>DeKalb Technical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You have to love what you teach. I have a huge desire to see my program succeed and criminal justice gain a more professional standing in our country. I strive to make each of my students an example of excellence and will do whatever it takes to achieve that end.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Arnold Taylor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DeKalb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53631" y="615245"/>
            <a:ext cx="5645969" cy="423447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724500" y="1179775"/>
            <a:ext cx="3559532" cy="266964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Scottie Walls</a:t>
            </a:r>
            <a:br>
              <a:rPr lang="en-US" sz="2400" dirty="0" smtClean="0">
                <a:solidFill>
                  <a:srgbClr val="800000"/>
                </a:solidFill>
                <a:latin typeface="Monotype Corsiva"/>
              </a:rPr>
            </a:br>
            <a:r>
              <a:rPr lang="en-US" sz="1600" dirty="0" smtClean="0">
                <a:solidFill>
                  <a:srgbClr val="800000"/>
                </a:solidFill>
                <a:latin typeface="Monotype Corsiva"/>
              </a:rPr>
              <a:t>Delta College</a:t>
            </a:r>
            <a:endParaRPr lang="en-US" sz="1600" dirty="0">
              <a:solidFill>
                <a:srgbClr val="800000"/>
              </a:solidFill>
              <a:latin typeface="Monotype Corsiva"/>
            </a:endParaRPr>
          </a:p>
        </p:txBody>
      </p:sp>
      <p:sp>
        <p:nvSpPr>
          <p:cNvPr id="7" name="TextBox 6"/>
          <p:cNvSpPr txBox="1"/>
          <p:nvPr/>
        </p:nvSpPr>
        <p:spPr>
          <a:xfrm>
            <a:off x="1752600" y="4391055"/>
            <a:ext cx="6705600" cy="400110"/>
          </a:xfrm>
          <a:prstGeom prst="rect">
            <a:avLst/>
          </a:prstGeom>
          <a:noFill/>
        </p:spPr>
        <p:txBody>
          <a:bodyPr wrap="square" rtlCol="0">
            <a:spAutoFit/>
          </a:bodyPr>
          <a:lstStyle/>
          <a:p>
            <a:r>
              <a:rPr lang="en-US" sz="2000" dirty="0" smtClean="0">
                <a:latin typeface="Perpetua"/>
                <a:cs typeface="Perpetua"/>
              </a:rPr>
              <a:t>If you educate with enthusiasm, they can learn with laughter.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Roman Edger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Dona Ana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850492"/>
            <a:ext cx="6007313" cy="400487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84340" y="1296051"/>
            <a:ext cx="3554264" cy="266569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Nina </a:t>
            </a:r>
            <a:r>
              <a:rPr lang="en-US" sz="2400" dirty="0" err="1" smtClean="0">
                <a:solidFill>
                  <a:srgbClr val="800000"/>
                </a:solidFill>
                <a:latin typeface="Monotype Corsiva"/>
              </a:rPr>
              <a:t>Javaher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Dona Ana Community College</a:t>
            </a:r>
            <a:endParaRPr lang="en-US" sz="1600" dirty="0">
              <a:solidFill>
                <a:srgbClr val="800000"/>
              </a:solidFill>
              <a:latin typeface="Monotype Corsiva"/>
            </a:endParaRPr>
          </a:p>
        </p:txBody>
      </p:sp>
      <p:sp>
        <p:nvSpPr>
          <p:cNvPr id="7" name="TextBox 6"/>
          <p:cNvSpPr txBox="1"/>
          <p:nvPr/>
        </p:nvSpPr>
        <p:spPr>
          <a:xfrm>
            <a:off x="1752600" y="4191000"/>
            <a:ext cx="6705600" cy="1015663"/>
          </a:xfrm>
          <a:prstGeom prst="rect">
            <a:avLst/>
          </a:prstGeom>
          <a:noFill/>
        </p:spPr>
        <p:txBody>
          <a:bodyPr wrap="square" rtlCol="0">
            <a:spAutoFit/>
          </a:bodyPr>
          <a:lstStyle/>
          <a:p>
            <a:r>
              <a:rPr lang="en-US" sz="2000" dirty="0" smtClean="0">
                <a:latin typeface="Perpetua"/>
                <a:cs typeface="Perpetua"/>
              </a:rPr>
              <a:t>Teaching is my passion, and I don’t look at it as my occupation. Every second of teaching is a priceless learning experience for me, and I am honored to be called a teacher!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Osborne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Dyersburg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447800" y="762000"/>
            <a:ext cx="6248400" cy="374903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Valerie Jensen</a:t>
            </a:r>
            <a:br>
              <a:rPr lang="en-US" sz="2400" dirty="0" smtClean="0">
                <a:solidFill>
                  <a:srgbClr val="800000"/>
                </a:solidFill>
                <a:latin typeface="Monotype Corsiva"/>
              </a:rPr>
            </a:br>
            <a:r>
              <a:rPr lang="en-US" sz="1600" dirty="0" smtClean="0">
                <a:solidFill>
                  <a:srgbClr val="800000"/>
                </a:solidFill>
                <a:latin typeface="Monotype Corsiva"/>
              </a:rPr>
              <a:t>Central Arizona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417638"/>
            <a:ext cx="8229600" cy="3276600"/>
          </a:xfrm>
        </p:spPr>
        <p:txBody>
          <a:bodyPr>
            <a:normAutofit/>
          </a:bodyPr>
          <a:lstStyle/>
          <a:p>
            <a:pPr>
              <a:buNone/>
            </a:pPr>
            <a:r>
              <a:rPr lang="en-US" sz="2400" dirty="0" smtClean="0">
                <a:latin typeface="Perpetua"/>
                <a:cs typeface="Perpetua"/>
              </a:rPr>
              <a:t>	I am inspired by people, especially young people, who find happiness by seeking to better themselves, their relationships, our community, and the world. When I inevitably feel the weight of the world lowering upon my shoulders, I replace it with the weight of a backpack and wander around the woods for a couple of days. When I return home and remove the backpack, the weight mysteriously has disappeared. </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Sylvia </a:t>
            </a:r>
            <a:r>
              <a:rPr lang="en-US" sz="2667" b="0" dirty="0" err="1" smtClean="0">
                <a:solidFill>
                  <a:srgbClr val="800000"/>
                </a:solidFill>
                <a:latin typeface="Monotype Corsiva"/>
              </a:rPr>
              <a:t>Nikopoulos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Central Piedmont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562429"/>
            <a:ext cx="5892800" cy="420914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Julie Johnson</a:t>
            </a:r>
            <a:br>
              <a:rPr lang="en-US" sz="2400" dirty="0" smtClean="0">
                <a:solidFill>
                  <a:srgbClr val="800000"/>
                </a:solidFill>
                <a:latin typeface="Monotype Corsiva"/>
              </a:rPr>
            </a:br>
            <a:r>
              <a:rPr lang="en-US" sz="1600" dirty="0" smtClean="0">
                <a:solidFill>
                  <a:srgbClr val="800000"/>
                </a:solidFill>
                <a:latin typeface="Monotype Corsiva"/>
              </a:rPr>
              <a:t>Centralia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It gives me great pleasure to meet with donors and share how students have overcome various obstacles and how thankful they are for the assistance to help them realize their educational dreams. We truly are investing in our future, and that investment returns to us a hundredfold.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1450</TotalTime>
  <Words>2106</Words>
  <Application>Microsoft Macintosh PowerPoint</Application>
  <PresentationFormat>On-screen Show (4:3)</PresentationFormat>
  <Paragraphs>136</Paragraphs>
  <Slides>68</Slides>
  <Notes>34</Notes>
  <HiddenSlides>0</HiddenSlides>
  <MMClips>0</MMClips>
  <ScaleCrop>false</ScaleCrop>
  <HeadingPairs>
    <vt:vector size="4" baseType="variant">
      <vt:variant>
        <vt:lpstr>Design Template</vt:lpstr>
      </vt:variant>
      <vt:variant>
        <vt:i4>1</vt:i4>
      </vt:variant>
      <vt:variant>
        <vt:lpstr>Slide Titles</vt:lpstr>
      </vt:variant>
      <vt:variant>
        <vt:i4>68</vt:i4>
      </vt:variant>
    </vt:vector>
  </HeadingPairs>
  <TitlesOfParts>
    <vt:vector size="69" baseType="lpstr">
      <vt:lpstr>Office Theme</vt:lpstr>
      <vt:lpstr>Mary Yarbrough Calhoun Community College</vt:lpstr>
      <vt:lpstr>Heather Bos Camosun College</vt:lpstr>
      <vt:lpstr>Jason Eggemeyer Casper College</vt:lpstr>
      <vt:lpstr>Pat Patton Casper College</vt:lpstr>
      <vt:lpstr>Melanie Young Casper College</vt:lpstr>
      <vt:lpstr>Garrett Hurt Central Arizona College</vt:lpstr>
      <vt:lpstr>Valerie Jensen Central Arizona College</vt:lpstr>
      <vt:lpstr>Sylvia Nikopoulos Central Piedmont Community College</vt:lpstr>
      <vt:lpstr>Julie Johnson Centralia College</vt:lpstr>
      <vt:lpstr>Randy Johnson Centralia College</vt:lpstr>
      <vt:lpstr>Katie Svoboda Century College</vt:lpstr>
      <vt:lpstr>Candy Caine Cerro Coso Community College</vt:lpstr>
      <vt:lpstr>Barbara Thompson Chattahoochee Technical College</vt:lpstr>
      <vt:lpstr>Connie Hitchcock Chattanooga State Technical Community College</vt:lpstr>
      <vt:lpstr>Andrea Sanders Chattanooga State Technical Community College</vt:lpstr>
      <vt:lpstr>Michael Davis City College of Chicago</vt:lpstr>
      <vt:lpstr>Tom Higgins City College of Chicago</vt:lpstr>
      <vt:lpstr>Frank Reynolds City College of Chicago</vt:lpstr>
      <vt:lpstr>Vali Siadat City College of Chicago</vt:lpstr>
      <vt:lpstr>Raymund Torralba City College of Chicago</vt:lpstr>
      <vt:lpstr>David Zoller City College of Chicago</vt:lpstr>
      <vt:lpstr>Christopher Bays Clark State Community College</vt:lpstr>
      <vt:lpstr>Joyce Brock Cleveland State Community College</vt:lpstr>
      <vt:lpstr>John Squires Cleveland State Community College</vt:lpstr>
      <vt:lpstr>John Moyer Clover Park Technical College</vt:lpstr>
      <vt:lpstr>Ricardo Arredondo Clovis Community College</vt:lpstr>
      <vt:lpstr>Janett Johnson Clovis Community College</vt:lpstr>
      <vt:lpstr>Michael Powers Clovis Community College</vt:lpstr>
      <vt:lpstr>Macaela Cashman Cochise College</vt:lpstr>
      <vt:lpstr>Janeen Crockett Cochise College</vt:lpstr>
      <vt:lpstr>Mary Beth Leone College of Dupage</vt:lpstr>
      <vt:lpstr>Suzanne Leibman College of Lake County</vt:lpstr>
      <vt:lpstr>Elisabeth Martin College of Lake County</vt:lpstr>
      <vt:lpstr>Tonja Bowcut College of Southern Idaho</vt:lpstr>
      <vt:lpstr>Edith Carron College of Southern Maryland</vt:lpstr>
      <vt:lpstr>Mary Lewis Columbus State Community College</vt:lpstr>
      <vt:lpstr>Susan Rosh Columbus State Community College</vt:lpstr>
      <vt:lpstr>Maura Stevenson Community College of Alleghany County</vt:lpstr>
      <vt:lpstr>Stephen Wells Community College of Allegheny County</vt:lpstr>
      <vt:lpstr>Jacquelin Black Community College of Beaver County</vt:lpstr>
      <vt:lpstr>C.V. Smith III Community College of Beaver County</vt:lpstr>
      <vt:lpstr>Jeanne Mullaney Community College of Rhode Island</vt:lpstr>
      <vt:lpstr>Denise Yordy Community College of Rhode Island</vt:lpstr>
      <vt:lpstr>Julie Gaudin Copiah-Lincoln Community College</vt:lpstr>
      <vt:lpstr>Jackie Martin Copiah-Lincoln Community College</vt:lpstr>
      <vt:lpstr>Terry Stutzman Copiah-Lincoln Community College</vt:lpstr>
      <vt:lpstr>Joe Swoveland Copiah-Lincoln Community College</vt:lpstr>
      <vt:lpstr>Marybeth Buechner Cosumnes River College</vt:lpstr>
      <vt:lpstr>Rae Dale Cowley County Community College</vt:lpstr>
      <vt:lpstr>Jafar Hashemi Cowley County Community College</vt:lpstr>
      <vt:lpstr>Rama Peroo Cowley County Community College</vt:lpstr>
      <vt:lpstr>Valerie Brown Cuyahoga Community College</vt:lpstr>
      <vt:lpstr>Melissa Paliwoda Cuyahoga Community College</vt:lpstr>
      <vt:lpstr>Lawrence Roman Cuyahoga Community College</vt:lpstr>
      <vt:lpstr>Donna Friess Cypress College</vt:lpstr>
      <vt:lpstr>David Petrie Cypress College</vt:lpstr>
      <vt:lpstr>Anna Paul Dallas County Community College District</vt:lpstr>
      <vt:lpstr>Auksuole Rubavichute Dallas County Community College District</vt:lpstr>
      <vt:lpstr>Kerri Johnson Darton College</vt:lpstr>
      <vt:lpstr>Wendy Kennedy Darton College</vt:lpstr>
      <vt:lpstr>Beth Tison Darton College</vt:lpstr>
      <vt:lpstr>Suzanne LaVenture Davidson County Community College</vt:lpstr>
      <vt:lpstr>Beverly Thomas DeKalb Technical College</vt:lpstr>
      <vt:lpstr>Arnold Taylor DeKalb Technical College</vt:lpstr>
      <vt:lpstr>Scottie Walls Delta College</vt:lpstr>
      <vt:lpstr>Roman Edger Dona Ana Community College</vt:lpstr>
      <vt:lpstr>Nina Javaher Dona Ana Community College</vt:lpstr>
      <vt:lpstr>Susan Osborne Dyersburg State Community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NISOD Web Workstation</dc:creator>
  <cp:keywords/>
  <cp:lastModifiedBy>Educatinal Administration</cp:lastModifiedBy>
  <cp:revision>16</cp:revision>
  <dcterms:created xsi:type="dcterms:W3CDTF">2009-06-02T12:46:59Z</dcterms:created>
  <dcterms:modified xsi:type="dcterms:W3CDTF">2009-06-02T12:47:59Z</dcterms:modified>
</cp:coreProperties>
</file>