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slides/slide22.xml" ContentType="application/vnd.openxmlformats-officedocument.presentationml.slide+xml"/>
  <Override PartName="/ppt/slides/slide28.xml" ContentType="application/vnd.openxmlformats-officedocument.presentationml.slide+xml"/>
  <Override PartName="/ppt/slides/slide66.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slides/slide62.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notesSlides/notesSlide4.xml" ContentType="application/vnd.openxmlformats-officedocument.presentationml.notesSlide+xml"/>
  <Override PartName="/ppt/slides/slide13.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s/slide78.xml" ContentType="application/vnd.openxmlformats-officedocument.presentationml.slide+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slides/slide27.xml" ContentType="application/vnd.openxmlformats-officedocument.presentationml.slide+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slides/slide53.xml" ContentType="application/vnd.openxmlformats-officedocument.presentationml.slide+xml"/>
  <Override PartName="/ppt/slides/slide76.xml" ContentType="application/vnd.openxmlformats-officedocument.presentationml.slide+xml"/>
  <Override PartName="/ppt/slides/slide55.xml" ContentType="application/vnd.openxmlformats-officedocument.presentationml.slide+xml"/>
  <Override PartName="/ppt/slides/slide67.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theme/theme2.xml" ContentType="application/vnd.openxmlformats-officedocument.theme+xml"/>
  <Override PartName="/ppt/slides/slide2.xml" ContentType="application/vnd.openxmlformats-officedocument.presentationml.slide+xml"/>
  <Override PartName="/ppt/slides/slide69.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45.xml" ContentType="application/vnd.openxmlformats-officedocument.presentationml.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notesSlides/notesSlide3.xml" ContentType="application/vnd.openxmlformats-officedocument.presentationml.notesSlide+xml"/>
  <Override PartName="/ppt/slides/slide58.xml" ContentType="application/vnd.openxmlformats-officedocument.presentationml.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slides/slide25.xml" ContentType="application/vnd.openxmlformats-officedocument.presentationml.slide+xml"/>
  <Override PartName="/ppt/slides/slide6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slides/slide34.xml" ContentType="application/vnd.openxmlformats-officedocument.presentationml.slide+xml"/>
  <Override PartName="/ppt/slides/slide44.xml" ContentType="application/vnd.openxmlformats-officedocument.presentationml.slide+xml"/>
  <Override PartName="/ppt/slides/slide49.xml" ContentType="application/vnd.openxmlformats-officedocument.presentationml.slide+xml"/>
  <Override PartName="/ppt/slideLayouts/slideLayout1.xml" ContentType="application/vnd.openxmlformats-officedocument.presentationml.slideLayout+xml"/>
  <Override PartName="/ppt/slides/slide70.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77.xml" ContentType="application/vnd.openxmlformats-officedocument.presentationml.slide+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Default Extension="jpeg" ContentType="image/jpeg"/>
  <Override PartName="/ppt/slides/slide6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slides/slide72.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73.xml" ContentType="application/vnd.openxmlformats-officedocument.presentationml.slide+xml"/>
  <Override PartName="/ppt/slides/slide32.xml" ContentType="application/vnd.openxmlformats-officedocument.presentationml.slide+xml"/>
  <Override PartName="/ppt/slides/slide71.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80"/>
  </p:notesMasterIdLst>
  <p:sldIdLst>
    <p:sldId id="446" r:id="rId2"/>
    <p:sldId id="447" r:id="rId3"/>
    <p:sldId id="257" r:id="rId4"/>
    <p:sldId id="352" r:id="rId5"/>
    <p:sldId id="353" r:id="rId6"/>
    <p:sldId id="275" r:id="rId7"/>
    <p:sldId id="274" r:id="rId8"/>
    <p:sldId id="266" r:id="rId9"/>
    <p:sldId id="265" r:id="rId10"/>
    <p:sldId id="269" r:id="rId11"/>
    <p:sldId id="268" r:id="rId12"/>
    <p:sldId id="267" r:id="rId13"/>
    <p:sldId id="331" r:id="rId14"/>
    <p:sldId id="343" r:id="rId15"/>
    <p:sldId id="354" r:id="rId16"/>
    <p:sldId id="355" r:id="rId17"/>
    <p:sldId id="270" r:id="rId18"/>
    <p:sldId id="286" r:id="rId19"/>
    <p:sldId id="356" r:id="rId20"/>
    <p:sldId id="357" r:id="rId21"/>
    <p:sldId id="358" r:id="rId22"/>
    <p:sldId id="284" r:id="rId23"/>
    <p:sldId id="359" r:id="rId24"/>
    <p:sldId id="332" r:id="rId25"/>
    <p:sldId id="334" r:id="rId26"/>
    <p:sldId id="360" r:id="rId27"/>
    <p:sldId id="263" r:id="rId28"/>
    <p:sldId id="278" r:id="rId29"/>
    <p:sldId id="361" r:id="rId30"/>
    <p:sldId id="303" r:id="rId31"/>
    <p:sldId id="362" r:id="rId32"/>
    <p:sldId id="285" r:id="rId33"/>
    <p:sldId id="287" r:id="rId34"/>
    <p:sldId id="363" r:id="rId35"/>
    <p:sldId id="280" r:id="rId36"/>
    <p:sldId id="364" r:id="rId37"/>
    <p:sldId id="292" r:id="rId38"/>
    <p:sldId id="365" r:id="rId39"/>
    <p:sldId id="296" r:id="rId40"/>
    <p:sldId id="261" r:id="rId41"/>
    <p:sldId id="297" r:id="rId42"/>
    <p:sldId id="366" r:id="rId43"/>
    <p:sldId id="367" r:id="rId44"/>
    <p:sldId id="350" r:id="rId45"/>
    <p:sldId id="368" r:id="rId46"/>
    <p:sldId id="264" r:id="rId47"/>
    <p:sldId id="314" r:id="rId48"/>
    <p:sldId id="312" r:id="rId49"/>
    <p:sldId id="308" r:id="rId50"/>
    <p:sldId id="313" r:id="rId51"/>
    <p:sldId id="309" r:id="rId52"/>
    <p:sldId id="369" r:id="rId53"/>
    <p:sldId id="370" r:id="rId54"/>
    <p:sldId id="307" r:id="rId55"/>
    <p:sldId id="310" r:id="rId56"/>
    <p:sldId id="311" r:id="rId57"/>
    <p:sldId id="347" r:id="rId58"/>
    <p:sldId id="371" r:id="rId59"/>
    <p:sldId id="372" r:id="rId60"/>
    <p:sldId id="373" r:id="rId61"/>
    <p:sldId id="374" r:id="rId62"/>
    <p:sldId id="315" r:id="rId63"/>
    <p:sldId id="344" r:id="rId64"/>
    <p:sldId id="304" r:id="rId65"/>
    <p:sldId id="375" r:id="rId66"/>
    <p:sldId id="376" r:id="rId67"/>
    <p:sldId id="377" r:id="rId68"/>
    <p:sldId id="378" r:id="rId69"/>
    <p:sldId id="379" r:id="rId70"/>
    <p:sldId id="380" r:id="rId71"/>
    <p:sldId id="381" r:id="rId72"/>
    <p:sldId id="382" r:id="rId73"/>
    <p:sldId id="306" r:id="rId74"/>
    <p:sldId id="383" r:id="rId75"/>
    <p:sldId id="384" r:id="rId76"/>
    <p:sldId id="385" r:id="rId77"/>
    <p:sldId id="386" r:id="rId78"/>
    <p:sldId id="291" r:id="rId7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webPr allowPng="1" organizeInFolders="0" useLongFilenames="0" imgSz="1024x768" encoding="macintosh"/>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94660"/>
  </p:normalViewPr>
  <p:slideViewPr>
    <p:cSldViewPr snapToObjects="1">
      <p:cViewPr varScale="1">
        <p:scale>
          <a:sx n="154" d="100"/>
          <a:sy n="154" d="100"/>
        </p:scale>
        <p:origin x="-984"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60" Type="http://schemas.openxmlformats.org/officeDocument/2006/relationships/slide" Target="slides/slide59.xml"/><Relationship Id="rId39" Type="http://schemas.openxmlformats.org/officeDocument/2006/relationships/slide" Target="slides/slide38.xml"/><Relationship Id="rId70" Type="http://schemas.openxmlformats.org/officeDocument/2006/relationships/slide" Target="slides/slide69.xml"/><Relationship Id="rId7" Type="http://schemas.openxmlformats.org/officeDocument/2006/relationships/slide" Target="slides/slide6.xml"/><Relationship Id="rId43" Type="http://schemas.openxmlformats.org/officeDocument/2006/relationships/slide" Target="slides/slide42.xml"/><Relationship Id="rId74" Type="http://schemas.openxmlformats.org/officeDocument/2006/relationships/slide" Target="slides/slide73.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77" Type="http://schemas.openxmlformats.org/officeDocument/2006/relationships/slide" Target="slides/slide76.xml"/><Relationship Id="rId63" Type="http://schemas.openxmlformats.org/officeDocument/2006/relationships/slide" Target="slides/slide62.xml"/><Relationship Id="rId17" Type="http://schemas.openxmlformats.org/officeDocument/2006/relationships/slide" Target="slides/slide16.xml"/><Relationship Id="rId85" Type="http://schemas.openxmlformats.org/officeDocument/2006/relationships/tableStyles" Target="tableStyles.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71" Type="http://schemas.openxmlformats.org/officeDocument/2006/relationships/slide" Target="slides/slide70.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slide" Target="slides/slide72.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82" Type="http://schemas.openxmlformats.org/officeDocument/2006/relationships/presProps" Target="presProps.xml"/><Relationship Id="rId69" Type="http://schemas.openxmlformats.org/officeDocument/2006/relationships/slide" Target="slides/slide68.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slide" Target="slides/slide56.xml"/><Relationship Id="rId59" Type="http://schemas.openxmlformats.org/officeDocument/2006/relationships/slide" Target="slides/slide58.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slide" Target="slides/slide61.xml"/><Relationship Id="rId66" Type="http://schemas.openxmlformats.org/officeDocument/2006/relationships/slide" Target="slides/slide65.xml"/><Relationship Id="rId36" Type="http://schemas.openxmlformats.org/officeDocument/2006/relationships/slide" Target="slides/slide35.xml"/><Relationship Id="rId72" Type="http://schemas.openxmlformats.org/officeDocument/2006/relationships/slide" Target="slides/slide71.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75" Type="http://schemas.openxmlformats.org/officeDocument/2006/relationships/slide" Target="slides/slide74.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65" Type="http://schemas.openxmlformats.org/officeDocument/2006/relationships/slide" Target="slides/slide64.xml"/><Relationship Id="rId67" Type="http://schemas.openxmlformats.org/officeDocument/2006/relationships/slide" Target="slides/slide66.xml"/><Relationship Id="rId54" Type="http://schemas.openxmlformats.org/officeDocument/2006/relationships/slide" Target="slides/slide53.xml"/><Relationship Id="rId12" Type="http://schemas.openxmlformats.org/officeDocument/2006/relationships/slide" Target="slides/slide11.xml"/><Relationship Id="rId76" Type="http://schemas.openxmlformats.org/officeDocument/2006/relationships/slide" Target="slides/slide75.xml"/><Relationship Id="rId79" Type="http://schemas.openxmlformats.org/officeDocument/2006/relationships/slide" Target="slides/slide78.xml"/><Relationship Id="rId80" Type="http://schemas.openxmlformats.org/officeDocument/2006/relationships/notesMaster" Target="notesMasters/notesMaster1.xml"/><Relationship Id="rId81" Type="http://schemas.openxmlformats.org/officeDocument/2006/relationships/printerSettings" Target="printerSettings/printerSettings1.bin"/><Relationship Id="rId3" Type="http://schemas.openxmlformats.org/officeDocument/2006/relationships/slide" Target="slides/slide2.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84" Type="http://schemas.openxmlformats.org/officeDocument/2006/relationships/theme" Target="theme/theme1.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68" Type="http://schemas.openxmlformats.org/officeDocument/2006/relationships/slide" Target="slides/slide67.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83" Type="http://schemas.openxmlformats.org/officeDocument/2006/relationships/viewProps" Target="viewProps.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78" Type="http://schemas.openxmlformats.org/officeDocument/2006/relationships/slide" Target="slides/slide77.xml"/><Relationship Id="rId22" Type="http://schemas.openxmlformats.org/officeDocument/2006/relationships/slide" Target="slides/slide21.xml"/><Relationship Id="rId21" Type="http://schemas.openxmlformats.org/officeDocument/2006/relationships/slide" Target="slides/slide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FCBE00-8668-4FAF-8E4B-20610CDEEC3F}" type="datetimeFigureOut">
              <a:rPr lang="en-US" smtClean="0"/>
              <a:pPr/>
              <a:t>6/2/09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5E48C1-9F99-480A-8CFF-2BDED8EB1ED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17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30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45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3364BB-353F-41B4-BF51-AC3935D4DE25}" type="datetimeFigureOut">
              <a:rPr lang="en-US" smtClean="0"/>
              <a:pPr/>
              <a:t>6/2/09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3364BB-353F-41B4-BF51-AC3935D4DE25}" type="datetimeFigureOut">
              <a:rPr lang="en-US" smtClean="0"/>
              <a:pPr/>
              <a:t>6/2/09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3364BB-353F-41B4-BF51-AC3935D4DE25}" type="datetimeFigureOut">
              <a:rPr lang="en-US" smtClean="0"/>
              <a:pPr/>
              <a:t>6/2/09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3364BB-353F-41B4-BF51-AC3935D4DE25}" type="datetimeFigureOut">
              <a:rPr lang="en-US" smtClean="0"/>
              <a:pPr/>
              <a:t>6/2/09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3364BB-353F-41B4-BF51-AC3935D4DE25}" type="datetimeFigureOut">
              <a:rPr lang="en-US" smtClean="0"/>
              <a:pPr/>
              <a:t>6/2/09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3364BB-353F-41B4-BF51-AC3935D4DE25}" type="datetimeFigureOut">
              <a:rPr lang="en-US" smtClean="0"/>
              <a:pPr/>
              <a:t>6/2/09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3364BB-353F-41B4-BF51-AC3935D4DE25}" type="datetimeFigureOut">
              <a:rPr lang="en-US" smtClean="0"/>
              <a:pPr/>
              <a:t>6/2/09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3364BB-353F-41B4-BF51-AC3935D4DE25}" type="datetimeFigureOut">
              <a:rPr lang="en-US" smtClean="0"/>
              <a:pPr/>
              <a:t>6/2/09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3364BB-353F-41B4-BF51-AC3935D4DE25}" type="datetimeFigureOut">
              <a:rPr lang="en-US" smtClean="0"/>
              <a:pPr/>
              <a:t>6/2/09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3364BB-353F-41B4-BF51-AC3935D4DE25}" type="datetimeFigureOut">
              <a:rPr lang="en-US" smtClean="0"/>
              <a:pPr/>
              <a:t>6/2/09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3364BB-353F-41B4-BF51-AC3935D4DE25}" type="datetimeFigureOut">
              <a:rPr lang="en-US" smtClean="0"/>
              <a:pPr/>
              <a:t>6/2/09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image" Target="../media/image1.jpeg"/><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theme" Target="../theme/theme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3364BB-353F-41B4-BF51-AC3935D4DE25}" type="datetimeFigureOut">
              <a:rPr lang="en-US" smtClean="0"/>
              <a:pPr/>
              <a:t>6/2/09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2729C5-72E5-42A9-87AF-886D3C45497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2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34.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3"/>
          <a:stretch>
            <a:fillRect/>
          </a:stretch>
        </p:blipFill>
        <p:spPr>
          <a:xfrm>
            <a:off x="3352800" y="990600"/>
            <a:ext cx="2286000" cy="30480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Nancy Hall</a:t>
            </a:r>
            <a:br>
              <a:rPr lang="en-US" sz="2400" dirty="0" smtClean="0">
                <a:solidFill>
                  <a:srgbClr val="800000"/>
                </a:solidFill>
                <a:latin typeface="Monotype Corsiva"/>
              </a:rPr>
            </a:br>
            <a:r>
              <a:rPr lang="en-US" sz="1600" dirty="0" smtClean="0">
                <a:solidFill>
                  <a:srgbClr val="800000"/>
                </a:solidFill>
                <a:latin typeface="Monotype Corsiva"/>
              </a:rPr>
              <a:t>Alamo Community College District – Palo Alto College</a:t>
            </a:r>
            <a:endParaRPr lang="en-US" sz="1600" dirty="0">
              <a:solidFill>
                <a:srgbClr val="800000"/>
              </a:solidFill>
              <a:latin typeface="Monotype Corsiva"/>
            </a:endParaRPr>
          </a:p>
        </p:txBody>
      </p:sp>
      <p:sp>
        <p:nvSpPr>
          <p:cNvPr id="7" name="TextBox 6"/>
          <p:cNvSpPr txBox="1"/>
          <p:nvPr/>
        </p:nvSpPr>
        <p:spPr>
          <a:xfrm>
            <a:off x="1447800" y="4267200"/>
            <a:ext cx="6705600" cy="1323439"/>
          </a:xfrm>
          <a:prstGeom prst="rect">
            <a:avLst/>
          </a:prstGeom>
          <a:noFill/>
        </p:spPr>
        <p:txBody>
          <a:bodyPr wrap="square" rtlCol="0">
            <a:spAutoFit/>
          </a:bodyPr>
          <a:lstStyle/>
          <a:p>
            <a:r>
              <a:rPr lang="en-US" sz="2000" dirty="0" smtClean="0">
                <a:latin typeface="Perpetua"/>
                <a:cs typeface="Perpetua"/>
              </a:rPr>
              <a:t>Challenging and uncertain circumstances require people to strive for excellence. I believe community is enhanced by recognizing student potential, facilitating their synergy, and imparting a desire for academic excellence.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rgbClr val="800000"/>
                </a:solidFill>
                <a:latin typeface="Monotype Corsiva"/>
              </a:rPr>
              <a:t>Dan Brigham</a:t>
            </a:r>
            <a:br>
              <a:rPr lang="en-US" sz="2400" dirty="0" smtClean="0">
                <a:solidFill>
                  <a:srgbClr val="800000"/>
                </a:solidFill>
                <a:latin typeface="Monotype Corsiva"/>
              </a:rPr>
            </a:br>
            <a:r>
              <a:rPr lang="en-US" sz="1600" dirty="0" smtClean="0">
                <a:solidFill>
                  <a:srgbClr val="800000"/>
                </a:solidFill>
                <a:latin typeface="Monotype Corsiva"/>
              </a:rPr>
              <a:t>Algonquin College</a:t>
            </a:r>
            <a:endParaRPr lang="en-US" sz="1600" dirty="0">
              <a:solidFill>
                <a:srgbClr val="800000"/>
              </a:solidFill>
              <a:latin typeface="Monotype Corsiva"/>
            </a:endParaRPr>
          </a:p>
        </p:txBody>
      </p:sp>
      <p:sp>
        <p:nvSpPr>
          <p:cNvPr id="5" name="Content Placeholder 4"/>
          <p:cNvSpPr>
            <a:spLocks noGrp="1"/>
          </p:cNvSpPr>
          <p:nvPr>
            <p:ph idx="1"/>
          </p:nvPr>
        </p:nvSpPr>
        <p:spPr>
          <a:xfrm>
            <a:off x="457200" y="1828801"/>
            <a:ext cx="8229600" cy="3276600"/>
          </a:xfrm>
        </p:spPr>
        <p:txBody>
          <a:bodyPr/>
          <a:lstStyle/>
          <a:p>
            <a:pPr>
              <a:buNone/>
            </a:pPr>
            <a:r>
              <a:rPr lang="en-US" dirty="0" smtClean="0">
                <a:latin typeface="Perpetua"/>
                <a:cs typeface="Perpetua"/>
              </a:rPr>
              <a:t>	</a:t>
            </a:r>
            <a:r>
              <a:rPr lang="en-US" sz="2400" dirty="0" smtClean="0">
                <a:latin typeface="Perpetua"/>
                <a:cs typeface="Perpetua"/>
              </a:rPr>
              <a:t>Acknowledge responsibility when there is misunderstanding, and focus on developing methods to reach individuals. Educators must earn respect along with their students.</a:t>
            </a:r>
          </a:p>
          <a:p>
            <a:pPr>
              <a:buNone/>
            </a:pPr>
            <a:endParaRPr lang="en-US" sz="2400" dirty="0" smtClean="0">
              <a:latin typeface="Perpetua"/>
              <a:cs typeface="Perpetua"/>
            </a:endParaRPr>
          </a:p>
          <a:p>
            <a:pPr>
              <a:buNone/>
            </a:pP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rgbClr val="800000"/>
                </a:solidFill>
                <a:latin typeface="Monotype Corsiva"/>
              </a:rPr>
              <a:t>Don </a:t>
            </a:r>
            <a:r>
              <a:rPr lang="en-US" sz="2400" dirty="0" err="1" smtClean="0">
                <a:solidFill>
                  <a:srgbClr val="800000"/>
                </a:solidFill>
                <a:latin typeface="Monotype Corsiva"/>
              </a:rPr>
              <a:t>Crockford</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Algonquin College</a:t>
            </a:r>
            <a:endParaRPr lang="en-US" sz="1600" dirty="0">
              <a:solidFill>
                <a:srgbClr val="800000"/>
              </a:solidFill>
              <a:latin typeface="Monotype Corsiva"/>
            </a:endParaRPr>
          </a:p>
        </p:txBody>
      </p:sp>
      <p:sp>
        <p:nvSpPr>
          <p:cNvPr id="5" name="Content Placeholder 4"/>
          <p:cNvSpPr>
            <a:spLocks noGrp="1"/>
          </p:cNvSpPr>
          <p:nvPr>
            <p:ph idx="1"/>
          </p:nvPr>
        </p:nvSpPr>
        <p:spPr>
          <a:xfrm>
            <a:off x="457200" y="1828801"/>
            <a:ext cx="8229600" cy="3276600"/>
          </a:xfrm>
        </p:spPr>
        <p:txBody>
          <a:bodyPr/>
          <a:lstStyle/>
          <a:p>
            <a:pPr>
              <a:buNone/>
            </a:pPr>
            <a:r>
              <a:rPr lang="en-US" dirty="0" smtClean="0">
                <a:latin typeface="Perpetua"/>
                <a:cs typeface="Perpetua"/>
              </a:rPr>
              <a:t>	</a:t>
            </a:r>
            <a:r>
              <a:rPr lang="en-US" sz="2400" dirty="0" smtClean="0">
                <a:latin typeface="Perpetua"/>
                <a:cs typeface="Perpetua"/>
              </a:rPr>
              <a:t>There is no job that is more frustrating and more rewarding than teaching—frustrating when the best laid plans go astray and rewarding when the idea that would never work in a million years turns into the best class you’ve ever taught. It's the tension between the possibility of failure and the hope for success that makes teaching inspiring. </a:t>
            </a:r>
          </a:p>
          <a:p>
            <a:pPr>
              <a:buNone/>
            </a:pP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rgbClr val="800000"/>
                </a:solidFill>
                <a:latin typeface="Monotype Corsiva"/>
              </a:rPr>
              <a:t>Debbie </a:t>
            </a:r>
            <a:r>
              <a:rPr lang="en-US" sz="2400" dirty="0" err="1" smtClean="0">
                <a:solidFill>
                  <a:srgbClr val="800000"/>
                </a:solidFill>
                <a:latin typeface="Monotype Corsiva"/>
              </a:rPr>
              <a:t>Dufresne</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Algonquin College</a:t>
            </a:r>
            <a:endParaRPr lang="en-US" sz="1600" dirty="0">
              <a:solidFill>
                <a:srgbClr val="800000"/>
              </a:solidFill>
              <a:latin typeface="Monotype Corsiva"/>
            </a:endParaRPr>
          </a:p>
        </p:txBody>
      </p:sp>
      <p:sp>
        <p:nvSpPr>
          <p:cNvPr id="5" name="Content Placeholder 4"/>
          <p:cNvSpPr>
            <a:spLocks noGrp="1"/>
          </p:cNvSpPr>
          <p:nvPr>
            <p:ph idx="1"/>
          </p:nvPr>
        </p:nvSpPr>
        <p:spPr>
          <a:xfrm>
            <a:off x="457200" y="1828801"/>
            <a:ext cx="8229600" cy="3276600"/>
          </a:xfrm>
        </p:spPr>
        <p:txBody>
          <a:bodyPr>
            <a:normAutofit/>
          </a:bodyPr>
          <a:lstStyle/>
          <a:p>
            <a:pPr>
              <a:buNone/>
            </a:pPr>
            <a:r>
              <a:rPr lang="en-US" sz="2400" dirty="0" smtClean="0">
                <a:latin typeface="Perpetua"/>
                <a:cs typeface="Perpetua"/>
              </a:rPr>
              <a:t>	It is important to care about students as individuals, not just as a group; to care about how they are succeeding in other courses, not just in our own; to care about how they are coping out of classroom, not just during the two or three hours that we, as teachers, are with them in the classroom. </a:t>
            </a: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584340" y="990600"/>
            <a:ext cx="3859932" cy="2894949"/>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William Rocks</a:t>
            </a:r>
            <a:br>
              <a:rPr lang="en-US" sz="2400" dirty="0" smtClean="0">
                <a:solidFill>
                  <a:srgbClr val="800000"/>
                </a:solidFill>
                <a:latin typeface="Monotype Corsiva"/>
              </a:rPr>
            </a:br>
            <a:r>
              <a:rPr lang="en-US" sz="1600" dirty="0" smtClean="0">
                <a:solidFill>
                  <a:srgbClr val="800000"/>
                </a:solidFill>
                <a:latin typeface="Monotype Corsiva"/>
              </a:rPr>
              <a:t>Allegany College of Maryland</a:t>
            </a:r>
            <a:endParaRPr lang="en-US" sz="1600" dirty="0">
              <a:solidFill>
                <a:srgbClr val="800000"/>
              </a:solidFill>
              <a:latin typeface="Monotype Corsiva"/>
            </a:endParaRPr>
          </a:p>
        </p:txBody>
      </p:sp>
      <p:sp>
        <p:nvSpPr>
          <p:cNvPr id="7" name="TextBox 6"/>
          <p:cNvSpPr txBox="1"/>
          <p:nvPr/>
        </p:nvSpPr>
        <p:spPr>
          <a:xfrm>
            <a:off x="1524000" y="3962400"/>
            <a:ext cx="6705600" cy="1631216"/>
          </a:xfrm>
          <a:prstGeom prst="rect">
            <a:avLst/>
          </a:prstGeom>
          <a:noFill/>
        </p:spPr>
        <p:txBody>
          <a:bodyPr wrap="square" rtlCol="0">
            <a:spAutoFit/>
          </a:bodyPr>
          <a:lstStyle/>
          <a:p>
            <a:r>
              <a:rPr lang="en-US" sz="2000" dirty="0" smtClean="0">
                <a:latin typeface="Perpetua"/>
                <a:cs typeface="Perpetua"/>
              </a:rPr>
              <a:t>My students motivate me. I am inspired by their personal and professional growth. I embrace the teaching philosophy of Parker Palmer where good teaching comes in a myriad of forms, but good teachers share one trait: They truly are present in the classroom, deeply engaged with their students and their subject.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819400" y="1066800"/>
            <a:ext cx="3171370" cy="28956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Terri Piazza</a:t>
            </a:r>
            <a:br>
              <a:rPr lang="en-US" sz="2400" dirty="0" smtClean="0">
                <a:solidFill>
                  <a:srgbClr val="800000"/>
                </a:solidFill>
                <a:latin typeface="Monotype Corsiva"/>
              </a:rPr>
            </a:br>
            <a:r>
              <a:rPr lang="en-US" sz="1600" dirty="0" smtClean="0">
                <a:solidFill>
                  <a:srgbClr val="800000"/>
                </a:solidFill>
                <a:latin typeface="Monotype Corsiva"/>
              </a:rPr>
              <a:t>Allen County Community College</a:t>
            </a:r>
            <a:endParaRPr lang="en-US" sz="1600" dirty="0">
              <a:solidFill>
                <a:srgbClr val="800000"/>
              </a:solidFill>
              <a:latin typeface="Monotype Corsiva"/>
            </a:endParaRPr>
          </a:p>
        </p:txBody>
      </p:sp>
      <p:sp>
        <p:nvSpPr>
          <p:cNvPr id="7" name="TextBox 6"/>
          <p:cNvSpPr txBox="1"/>
          <p:nvPr/>
        </p:nvSpPr>
        <p:spPr>
          <a:xfrm>
            <a:off x="1752600" y="4191000"/>
            <a:ext cx="6705600" cy="1323439"/>
          </a:xfrm>
          <a:prstGeom prst="rect">
            <a:avLst/>
          </a:prstGeom>
          <a:noFill/>
        </p:spPr>
        <p:txBody>
          <a:bodyPr wrap="square" rtlCol="0">
            <a:spAutoFit/>
          </a:bodyPr>
          <a:lstStyle/>
          <a:p>
            <a:r>
              <a:rPr lang="en-US" sz="2000" dirty="0" smtClean="0">
                <a:latin typeface="Perpetua"/>
                <a:cs typeface="Perpetua"/>
              </a:rPr>
              <a:t>My students inspire me to strive for excellence both from myself and from them. They know that I have high expectations and that I will guide them to achievement. Their willingness to try inspires me to prepare instruction that is timely, challenging, and relevant.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Joan Doolittle</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Anne Arundel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838246" y="888338"/>
            <a:ext cx="5656420" cy="3770947"/>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err="1" smtClean="0">
                <a:solidFill>
                  <a:srgbClr val="800000"/>
                </a:solidFill>
                <a:latin typeface="Monotype Corsiva"/>
              </a:rPr>
              <a:t>Krysten</a:t>
            </a:r>
            <a:r>
              <a:rPr lang="en-US" sz="2667" b="0" dirty="0" smtClean="0">
                <a:solidFill>
                  <a:srgbClr val="800000"/>
                </a:solidFill>
                <a:latin typeface="Monotype Corsiva"/>
              </a:rPr>
              <a:t> Hall</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Anne Arundel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838246" y="888338"/>
            <a:ext cx="5656420" cy="3770946"/>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3"/>
          <a:stretch>
            <a:fillRect/>
          </a:stretch>
        </p:blipFill>
        <p:spPr>
          <a:xfrm>
            <a:off x="2032000" y="990600"/>
            <a:ext cx="4826000" cy="28956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Jan Starnes</a:t>
            </a:r>
            <a:br>
              <a:rPr lang="en-US" sz="2400" dirty="0" smtClean="0">
                <a:solidFill>
                  <a:srgbClr val="800000"/>
                </a:solidFill>
                <a:latin typeface="Monotype Corsiva"/>
              </a:rPr>
            </a:br>
            <a:r>
              <a:rPr lang="en-US" sz="1600" dirty="0" smtClean="0">
                <a:solidFill>
                  <a:srgbClr val="800000"/>
                </a:solidFill>
                <a:latin typeface="Monotype Corsiva"/>
              </a:rPr>
              <a:t>Alamo Community College District – San Antonio College</a:t>
            </a:r>
            <a:endParaRPr lang="en-US" sz="1600" dirty="0">
              <a:solidFill>
                <a:srgbClr val="800000"/>
              </a:solidFill>
              <a:latin typeface="Monotype Corsiva"/>
            </a:endParaRPr>
          </a:p>
        </p:txBody>
      </p:sp>
      <p:sp>
        <p:nvSpPr>
          <p:cNvPr id="7" name="TextBox 6"/>
          <p:cNvSpPr txBox="1"/>
          <p:nvPr/>
        </p:nvSpPr>
        <p:spPr>
          <a:xfrm>
            <a:off x="1371600" y="4473714"/>
            <a:ext cx="6705600" cy="707886"/>
          </a:xfrm>
          <a:prstGeom prst="rect">
            <a:avLst/>
          </a:prstGeom>
          <a:noFill/>
        </p:spPr>
        <p:txBody>
          <a:bodyPr wrap="square" rtlCol="0">
            <a:spAutoFit/>
          </a:bodyPr>
          <a:lstStyle/>
          <a:p>
            <a:r>
              <a:rPr lang="en-US" sz="2000" dirty="0" smtClean="0">
                <a:latin typeface="Perpetua"/>
                <a:cs typeface="Perpetua"/>
              </a:rPr>
              <a:t>What could be more stimulating and rewarding than helping people change their lives?!</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133600" y="1016000"/>
            <a:ext cx="4648200" cy="30988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Martha </a:t>
            </a:r>
            <a:r>
              <a:rPr lang="en-US" sz="2400" dirty="0" err="1" smtClean="0">
                <a:solidFill>
                  <a:srgbClr val="800000"/>
                </a:solidFill>
                <a:latin typeface="Monotype Corsiva"/>
              </a:rPr>
              <a:t>Linksz</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Anne Arundel Community College</a:t>
            </a:r>
            <a:endParaRPr lang="en-US" sz="1600" dirty="0">
              <a:solidFill>
                <a:srgbClr val="800000"/>
              </a:solidFill>
              <a:latin typeface="Monotype Corsiva"/>
            </a:endParaRPr>
          </a:p>
        </p:txBody>
      </p:sp>
      <p:sp>
        <p:nvSpPr>
          <p:cNvPr id="7" name="TextBox 6"/>
          <p:cNvSpPr txBox="1"/>
          <p:nvPr/>
        </p:nvSpPr>
        <p:spPr>
          <a:xfrm>
            <a:off x="1752600" y="4473714"/>
            <a:ext cx="6705600" cy="707886"/>
          </a:xfrm>
          <a:prstGeom prst="rect">
            <a:avLst/>
          </a:prstGeom>
          <a:noFill/>
        </p:spPr>
        <p:txBody>
          <a:bodyPr wrap="square" rtlCol="0">
            <a:spAutoFit/>
          </a:bodyPr>
          <a:lstStyle/>
          <a:p>
            <a:r>
              <a:rPr lang="en-US" sz="2000" dirty="0" smtClean="0">
                <a:latin typeface="Perpetua"/>
                <a:cs typeface="Perpetua"/>
              </a:rPr>
              <a:t>Incorporate your own student experience in your teaching. Emulate those who most profoundly impacted you in a positive way.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Marion </a:t>
            </a:r>
            <a:r>
              <a:rPr lang="en-US" sz="2667" b="0" dirty="0" err="1" smtClean="0">
                <a:solidFill>
                  <a:srgbClr val="800000"/>
                </a:solidFill>
                <a:latin typeface="Monotype Corsiva"/>
              </a:rPr>
              <a:t>Schilder</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Anne Arundel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838246" y="888338"/>
            <a:ext cx="5656420" cy="3770946"/>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2400" dirty="0" smtClean="0">
                <a:solidFill>
                  <a:srgbClr val="800000"/>
                </a:solidFill>
                <a:latin typeface="Monotype Corsiva"/>
              </a:rPr>
              <a:t>Diane </a:t>
            </a:r>
            <a:r>
              <a:rPr lang="en-US" sz="2400" dirty="0" err="1" smtClean="0">
                <a:solidFill>
                  <a:srgbClr val="800000"/>
                </a:solidFill>
                <a:latin typeface="Monotype Corsiva"/>
              </a:rPr>
              <a:t>Nystedt</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Alamo Community College District - Palo Alto College</a:t>
            </a:r>
            <a:endParaRPr lang="en-US" sz="1600" dirty="0">
              <a:solidFill>
                <a:srgbClr val="800000"/>
              </a:solidFill>
              <a:latin typeface="Monotype Corsiva"/>
            </a:endParaRPr>
          </a:p>
        </p:txBody>
      </p:sp>
      <p:sp>
        <p:nvSpPr>
          <p:cNvPr id="5" name="Content Placeholder 4"/>
          <p:cNvSpPr>
            <a:spLocks noGrp="1"/>
          </p:cNvSpPr>
          <p:nvPr>
            <p:ph idx="1"/>
          </p:nvPr>
        </p:nvSpPr>
        <p:spPr>
          <a:xfrm>
            <a:off x="990600" y="1524000"/>
            <a:ext cx="7162800" cy="3276600"/>
          </a:xfrm>
        </p:spPr>
        <p:txBody>
          <a:bodyPr/>
          <a:lstStyle/>
          <a:p>
            <a:pPr>
              <a:buNone/>
            </a:pPr>
            <a:r>
              <a:rPr lang="en-US" dirty="0" smtClean="0">
                <a:latin typeface="Perpetua"/>
                <a:cs typeface="Perpetua"/>
              </a:rPr>
              <a:t>	</a:t>
            </a:r>
            <a:r>
              <a:rPr lang="en-US" sz="2400" dirty="0" smtClean="0">
                <a:latin typeface="Perpetua"/>
                <a:cs typeface="Perpetua"/>
              </a:rPr>
              <a:t>My students inspire me every day. I learn from them as they face their fears with grace and perseverance, grateful for a second chance at education. Their eagerness to build their own strong futures affirms my motivation to help them succeed. </a:t>
            </a: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Brandi </a:t>
            </a:r>
            <a:r>
              <a:rPr lang="en-US" sz="2667" b="0" dirty="0" err="1" smtClean="0">
                <a:solidFill>
                  <a:srgbClr val="800000"/>
                </a:solidFill>
                <a:latin typeface="Monotype Corsiva"/>
              </a:rPr>
              <a:t>Shepard</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Anne Arundel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838246" y="888338"/>
            <a:ext cx="5656419" cy="3770946"/>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err="1" smtClean="0">
                <a:solidFill>
                  <a:srgbClr val="800000"/>
                </a:solidFill>
                <a:latin typeface="Monotype Corsiva"/>
              </a:rPr>
              <a:t>Kasia</a:t>
            </a:r>
            <a:r>
              <a:rPr lang="en-US" sz="2667" b="0" dirty="0" smtClean="0">
                <a:solidFill>
                  <a:srgbClr val="800000"/>
                </a:solidFill>
                <a:latin typeface="Monotype Corsiva"/>
              </a:rPr>
              <a:t> Taylor</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Anne Arundel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838246" y="888338"/>
            <a:ext cx="5656419" cy="3770946"/>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32566" y="1066800"/>
            <a:ext cx="4343400" cy="28956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Jill </a:t>
            </a:r>
            <a:r>
              <a:rPr lang="en-US" sz="2400" dirty="0" err="1" smtClean="0">
                <a:solidFill>
                  <a:srgbClr val="800000"/>
                </a:solidFill>
                <a:latin typeface="Monotype Corsiva"/>
              </a:rPr>
              <a:t>Voran</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Anne Arundel Community College</a:t>
            </a:r>
            <a:endParaRPr lang="en-US" sz="1600" dirty="0">
              <a:solidFill>
                <a:srgbClr val="800000"/>
              </a:solidFill>
              <a:latin typeface="Monotype Corsiva"/>
            </a:endParaRPr>
          </a:p>
        </p:txBody>
      </p:sp>
      <p:sp>
        <p:nvSpPr>
          <p:cNvPr id="7" name="TextBox 6"/>
          <p:cNvSpPr txBox="1"/>
          <p:nvPr/>
        </p:nvSpPr>
        <p:spPr>
          <a:xfrm>
            <a:off x="1600200" y="4239161"/>
            <a:ext cx="6705600" cy="1323439"/>
          </a:xfrm>
          <a:prstGeom prst="rect">
            <a:avLst/>
          </a:prstGeom>
          <a:noFill/>
        </p:spPr>
        <p:txBody>
          <a:bodyPr wrap="square" rtlCol="0">
            <a:spAutoFit/>
          </a:bodyPr>
          <a:lstStyle/>
          <a:p>
            <a:r>
              <a:rPr lang="en-US" sz="2000" dirty="0" smtClean="0">
                <a:latin typeface="Perpetua"/>
                <a:cs typeface="Perpetua"/>
              </a:rPr>
              <a:t>Fueled by intellectual curiosity, interaction with colleagues, and interest in students, I search for new ways of putting successive generations of students in contact with subject matter and encouraging them to ask seminal questions.</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err="1" smtClean="0">
                <a:solidFill>
                  <a:srgbClr val="800000"/>
                </a:solidFill>
                <a:latin typeface="Monotype Corsiva"/>
              </a:rPr>
              <a:t>Mizaba</a:t>
            </a:r>
            <a:r>
              <a:rPr lang="en-US" sz="2667" b="0" dirty="0" smtClean="0">
                <a:solidFill>
                  <a:srgbClr val="800000"/>
                </a:solidFill>
                <a:latin typeface="Monotype Corsiva"/>
              </a:rPr>
              <a:t> </a:t>
            </a:r>
            <a:r>
              <a:rPr lang="en-US" sz="2667" b="0" dirty="0" err="1" smtClean="0">
                <a:solidFill>
                  <a:srgbClr val="800000"/>
                </a:solidFill>
                <a:latin typeface="Monotype Corsiva"/>
              </a:rPr>
              <a:t>Abedi</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Arizona Western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792288" y="533400"/>
            <a:ext cx="5903912" cy="4427934"/>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514600" y="990600"/>
            <a:ext cx="4121260" cy="3090945"/>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Lee Altman Sr.</a:t>
            </a:r>
            <a:br>
              <a:rPr lang="en-US" sz="2400" dirty="0" smtClean="0">
                <a:solidFill>
                  <a:srgbClr val="800000"/>
                </a:solidFill>
                <a:latin typeface="Monotype Corsiva"/>
              </a:rPr>
            </a:br>
            <a:r>
              <a:rPr lang="en-US" sz="1600" dirty="0" smtClean="0">
                <a:solidFill>
                  <a:srgbClr val="800000"/>
                </a:solidFill>
                <a:latin typeface="Monotype Corsiva"/>
              </a:rPr>
              <a:t>Arizona Western College</a:t>
            </a:r>
            <a:endParaRPr lang="en-US" sz="1600" dirty="0">
              <a:solidFill>
                <a:srgbClr val="800000"/>
              </a:solidFill>
              <a:latin typeface="Monotype Corsiva"/>
            </a:endParaRPr>
          </a:p>
        </p:txBody>
      </p:sp>
      <p:sp>
        <p:nvSpPr>
          <p:cNvPr id="7" name="TextBox 6"/>
          <p:cNvSpPr txBox="1"/>
          <p:nvPr/>
        </p:nvSpPr>
        <p:spPr>
          <a:xfrm>
            <a:off x="1600200" y="4315361"/>
            <a:ext cx="6705600" cy="1323439"/>
          </a:xfrm>
          <a:prstGeom prst="rect">
            <a:avLst/>
          </a:prstGeom>
          <a:noFill/>
        </p:spPr>
        <p:txBody>
          <a:bodyPr wrap="square" rtlCol="0">
            <a:spAutoFit/>
          </a:bodyPr>
          <a:lstStyle/>
          <a:p>
            <a:r>
              <a:rPr lang="en-US" sz="2000" dirty="0" smtClean="0">
                <a:latin typeface="Perpetua"/>
                <a:cs typeface="Perpetua"/>
              </a:rPr>
              <a:t>I treat my students as customers. I am selling them knowledge. I am honored they choose my classes, and I try very hard to give them their dollars’ worth and then some. When they succeed, I am successful, and I did my job.</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3276600" y="990600"/>
            <a:ext cx="2438400" cy="3251201"/>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err="1" smtClean="0">
                <a:solidFill>
                  <a:srgbClr val="800000"/>
                </a:solidFill>
                <a:latin typeface="Monotype Corsiva"/>
              </a:rPr>
              <a:t>Shanen</a:t>
            </a:r>
            <a:r>
              <a:rPr lang="en-US" sz="2400" dirty="0" smtClean="0">
                <a:solidFill>
                  <a:srgbClr val="800000"/>
                </a:solidFill>
                <a:latin typeface="Monotype Corsiva"/>
              </a:rPr>
              <a:t> </a:t>
            </a:r>
            <a:r>
              <a:rPr lang="en-US" sz="2400" dirty="0" err="1" smtClean="0">
                <a:solidFill>
                  <a:srgbClr val="800000"/>
                </a:solidFill>
                <a:latin typeface="Monotype Corsiva"/>
              </a:rPr>
              <a:t>Aranmor</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Arizona Western College</a:t>
            </a:r>
            <a:endParaRPr lang="en-US" sz="1600" dirty="0">
              <a:solidFill>
                <a:srgbClr val="800000"/>
              </a:solidFill>
              <a:latin typeface="Monotype Corsiva"/>
            </a:endParaRPr>
          </a:p>
        </p:txBody>
      </p:sp>
      <p:sp>
        <p:nvSpPr>
          <p:cNvPr id="7" name="TextBox 6"/>
          <p:cNvSpPr txBox="1"/>
          <p:nvPr/>
        </p:nvSpPr>
        <p:spPr>
          <a:xfrm>
            <a:off x="1752600" y="4191000"/>
            <a:ext cx="6705600" cy="1631216"/>
          </a:xfrm>
          <a:prstGeom prst="rect">
            <a:avLst/>
          </a:prstGeom>
          <a:noFill/>
        </p:spPr>
        <p:txBody>
          <a:bodyPr wrap="square" rtlCol="0">
            <a:spAutoFit/>
          </a:bodyPr>
          <a:lstStyle/>
          <a:p>
            <a:r>
              <a:rPr lang="en-US" sz="2000" dirty="0" smtClean="0">
                <a:latin typeface="Perpetua"/>
                <a:cs typeface="Perpetua"/>
              </a:rPr>
              <a:t>My passion for learning has inspired me to pursue somewhat unrelated degrees. Whether I am outdoors calming a nervous rock climbing student, forge welding in the blacksmithing lab, or serving as life coach for holistic wellness classes, I am grateful for the opportunity to share ah-ha moments with my students.</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Ian Watkinson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Arizona Western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520095" y="762000"/>
            <a:ext cx="6176105" cy="39624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err="1" smtClean="0">
                <a:solidFill>
                  <a:srgbClr val="800000"/>
                </a:solidFill>
                <a:latin typeface="Monotype Corsiva"/>
              </a:rPr>
              <a:t>Eszter</a:t>
            </a:r>
            <a:r>
              <a:rPr lang="en-US" sz="2400" dirty="0" smtClean="0">
                <a:solidFill>
                  <a:srgbClr val="800000"/>
                </a:solidFill>
                <a:latin typeface="Monotype Corsiva"/>
              </a:rPr>
              <a:t> </a:t>
            </a:r>
            <a:r>
              <a:rPr lang="en-US" sz="2400" dirty="0" err="1" smtClean="0">
                <a:solidFill>
                  <a:srgbClr val="800000"/>
                </a:solidFill>
                <a:latin typeface="Monotype Corsiva"/>
              </a:rPr>
              <a:t>Barra</a:t>
            </a:r>
            <a:r>
              <a:rPr lang="en-US" sz="2400" dirty="0" smtClean="0">
                <a:solidFill>
                  <a:srgbClr val="800000"/>
                </a:solidFill>
                <a:latin typeface="Monotype Corsiva"/>
              </a:rPr>
              <a:t>-Johnson</a:t>
            </a:r>
            <a:br>
              <a:rPr lang="en-US" sz="2400" dirty="0" smtClean="0">
                <a:solidFill>
                  <a:srgbClr val="800000"/>
                </a:solidFill>
                <a:latin typeface="Monotype Corsiva"/>
              </a:rPr>
            </a:br>
            <a:r>
              <a:rPr lang="en-US" sz="1600" dirty="0" smtClean="0">
                <a:solidFill>
                  <a:srgbClr val="800000"/>
                </a:solidFill>
                <a:latin typeface="Monotype Corsiva"/>
              </a:rPr>
              <a:t>Ashford University</a:t>
            </a:r>
            <a:endParaRPr lang="en-US" sz="1600" dirty="0">
              <a:solidFill>
                <a:srgbClr val="800000"/>
              </a:solidFill>
              <a:latin typeface="Monotype Corsiva"/>
            </a:endParaRPr>
          </a:p>
        </p:txBody>
      </p:sp>
      <p:sp>
        <p:nvSpPr>
          <p:cNvPr id="5" name="Content Placeholder 4"/>
          <p:cNvSpPr>
            <a:spLocks noGrp="1"/>
          </p:cNvSpPr>
          <p:nvPr>
            <p:ph idx="1"/>
          </p:nvPr>
        </p:nvSpPr>
        <p:spPr>
          <a:xfrm>
            <a:off x="457200" y="1828800"/>
            <a:ext cx="8229600" cy="3276600"/>
          </a:xfrm>
        </p:spPr>
        <p:txBody>
          <a:bodyPr/>
          <a:lstStyle/>
          <a:p>
            <a:pPr>
              <a:buNone/>
            </a:pPr>
            <a:r>
              <a:rPr lang="en-US" dirty="0" smtClean="0">
                <a:latin typeface="Perpetua"/>
                <a:cs typeface="Perpetua"/>
              </a:rPr>
              <a:t>	</a:t>
            </a:r>
            <a:r>
              <a:rPr lang="en-US" sz="2400" dirty="0" smtClean="0">
                <a:latin typeface="Perpetua"/>
                <a:cs typeface="Perpetua"/>
              </a:rPr>
              <a:t>I would like to share my favorite quote: </a:t>
            </a:r>
            <a:r>
              <a:rPr lang="en-US" sz="2400" dirty="0" smtClean="0">
                <a:latin typeface="Times New Roman"/>
              </a:rPr>
              <a:t>“</a:t>
            </a:r>
            <a:r>
              <a:rPr lang="en-US" sz="2400" dirty="0" smtClean="0">
                <a:latin typeface="Perpetua"/>
                <a:cs typeface="Perpetua"/>
              </a:rPr>
              <a:t>If you think you know all the answers, then you have not yet been asked all the questions.”</a:t>
            </a:r>
          </a:p>
          <a:p>
            <a:pPr>
              <a:buNone/>
            </a:pPr>
            <a:endParaRPr lang="en-US" sz="2400" dirty="0" smtClean="0">
              <a:latin typeface="Perpetua"/>
              <a:cs typeface="Perpetua"/>
            </a:endParaRPr>
          </a:p>
          <a:p>
            <a:pPr>
              <a:buNone/>
            </a:pP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rgbClr val="800000"/>
                </a:solidFill>
                <a:latin typeface="Monotype Corsiva"/>
              </a:rPr>
              <a:t>Ronald </a:t>
            </a:r>
            <a:r>
              <a:rPr lang="en-US" sz="2400" dirty="0" err="1" smtClean="0">
                <a:solidFill>
                  <a:srgbClr val="800000"/>
                </a:solidFill>
                <a:latin typeface="Monotype Corsiva"/>
              </a:rPr>
              <a:t>Bolender</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Ashford University</a:t>
            </a:r>
            <a:endParaRPr lang="en-US" sz="1600" dirty="0">
              <a:solidFill>
                <a:srgbClr val="800000"/>
              </a:solidFill>
              <a:latin typeface="Monotype Corsiva"/>
            </a:endParaRPr>
          </a:p>
        </p:txBody>
      </p:sp>
      <p:sp>
        <p:nvSpPr>
          <p:cNvPr id="5" name="Content Placeholder 4"/>
          <p:cNvSpPr>
            <a:spLocks noGrp="1"/>
          </p:cNvSpPr>
          <p:nvPr>
            <p:ph idx="1"/>
          </p:nvPr>
        </p:nvSpPr>
        <p:spPr>
          <a:xfrm>
            <a:off x="457200" y="1828801"/>
            <a:ext cx="8229600" cy="3276600"/>
          </a:xfrm>
        </p:spPr>
        <p:txBody>
          <a:bodyPr/>
          <a:lstStyle/>
          <a:p>
            <a:pPr>
              <a:buNone/>
            </a:pPr>
            <a:r>
              <a:rPr lang="en-US" dirty="0" smtClean="0">
                <a:latin typeface="Perpetua"/>
                <a:cs typeface="Perpetua"/>
              </a:rPr>
              <a:t>	</a:t>
            </a:r>
            <a:r>
              <a:rPr lang="en-US" sz="2400" dirty="0" smtClean="0">
                <a:latin typeface="Perpetua"/>
                <a:cs typeface="Perpetua"/>
              </a:rPr>
              <a:t>I facilitate intellectual, professional, and personal development. While I desire students’ comradeship, it is more important to enrich their lives by active facilitation that sometimes requires I challenge them in uncomfortable ways. I must do this in order to teach with integrity. </a:t>
            </a:r>
          </a:p>
          <a:p>
            <a:pPr>
              <a:buNone/>
            </a:pPr>
            <a:endParaRPr lang="en-US" sz="2400" dirty="0" smtClean="0">
              <a:latin typeface="Perpetua"/>
              <a:cs typeface="Perpetua"/>
            </a:endParaRPr>
          </a:p>
          <a:p>
            <a:pPr>
              <a:buNone/>
            </a:pP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Mary </a:t>
            </a:r>
            <a:r>
              <a:rPr lang="en-US" sz="2667" b="0" dirty="0" err="1" smtClean="0">
                <a:solidFill>
                  <a:srgbClr val="800000"/>
                </a:solidFill>
                <a:latin typeface="Monotype Corsiva"/>
              </a:rPr>
              <a:t>Cornilsen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Ashford University</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2247131" y="1160928"/>
            <a:ext cx="4838647" cy="3225765"/>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Michael </a:t>
            </a:r>
            <a:r>
              <a:rPr lang="en-US" sz="2667" b="0" dirty="0" err="1" smtClean="0">
                <a:solidFill>
                  <a:srgbClr val="800000"/>
                </a:solidFill>
                <a:latin typeface="Monotype Corsiva"/>
              </a:rPr>
              <a:t>Berrier</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Alamo Community College – San Antonio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rcRect t="-11262" b="-11262"/>
          <a:stretch>
            <a:fillRect/>
          </a:stretch>
        </p:blipFill>
        <p:spPr>
          <a:xfrm>
            <a:off x="1524000" y="463654"/>
            <a:ext cx="6284912" cy="4620315"/>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3"/>
          <a:stretch>
            <a:fillRect/>
          </a:stretch>
        </p:blipFill>
        <p:spPr>
          <a:xfrm>
            <a:off x="2536367" y="1066800"/>
            <a:ext cx="3788233" cy="2841175"/>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Daniel French</a:t>
            </a:r>
            <a:br>
              <a:rPr lang="en-US" sz="2400" dirty="0" smtClean="0">
                <a:solidFill>
                  <a:srgbClr val="800000"/>
                </a:solidFill>
                <a:latin typeface="Monotype Corsiva"/>
              </a:rPr>
            </a:br>
            <a:r>
              <a:rPr lang="en-US" sz="1600" dirty="0" smtClean="0">
                <a:solidFill>
                  <a:srgbClr val="800000"/>
                </a:solidFill>
                <a:latin typeface="Monotype Corsiva"/>
              </a:rPr>
              <a:t>Ashford University</a:t>
            </a:r>
            <a:endParaRPr lang="en-US" sz="1600" dirty="0">
              <a:solidFill>
                <a:srgbClr val="800000"/>
              </a:solidFill>
              <a:latin typeface="Monotype Corsiva"/>
            </a:endParaRPr>
          </a:p>
        </p:txBody>
      </p:sp>
      <p:sp>
        <p:nvSpPr>
          <p:cNvPr id="7" name="TextBox 6"/>
          <p:cNvSpPr txBox="1"/>
          <p:nvPr/>
        </p:nvSpPr>
        <p:spPr>
          <a:xfrm>
            <a:off x="1752600" y="4086761"/>
            <a:ext cx="6705600" cy="1323439"/>
          </a:xfrm>
          <a:prstGeom prst="rect">
            <a:avLst/>
          </a:prstGeom>
          <a:noFill/>
        </p:spPr>
        <p:txBody>
          <a:bodyPr wrap="square" rtlCol="0">
            <a:spAutoFit/>
          </a:bodyPr>
          <a:lstStyle/>
          <a:p>
            <a:r>
              <a:rPr lang="en-US" sz="2000" dirty="0" smtClean="0">
                <a:latin typeface="Perpetua"/>
                <a:cs typeface="Perpetua"/>
              </a:rPr>
              <a:t>Teaching has been my passion for 32 years. I am driven to utilize the methods and strategies that enable students to learn. Within the online learning environment, my words convey the message of learning and the extent of my love for providing that opportunity.</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Ann Hopson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Ashford University</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2514600" y="533399"/>
            <a:ext cx="4114800" cy="4270847"/>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32566" y="1066800"/>
            <a:ext cx="4343400" cy="28956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William McCue</a:t>
            </a:r>
            <a:br>
              <a:rPr lang="en-US" sz="2400" dirty="0" smtClean="0">
                <a:solidFill>
                  <a:srgbClr val="800000"/>
                </a:solidFill>
                <a:latin typeface="Monotype Corsiva"/>
              </a:rPr>
            </a:br>
            <a:r>
              <a:rPr lang="en-US" sz="1600" dirty="0" smtClean="0">
                <a:solidFill>
                  <a:srgbClr val="800000"/>
                </a:solidFill>
                <a:latin typeface="Monotype Corsiva"/>
              </a:rPr>
              <a:t>Ashford University</a:t>
            </a:r>
            <a:endParaRPr lang="en-US" sz="1600" dirty="0">
              <a:solidFill>
                <a:srgbClr val="800000"/>
              </a:solidFill>
              <a:latin typeface="Monotype Corsiva"/>
            </a:endParaRPr>
          </a:p>
        </p:txBody>
      </p:sp>
      <p:sp>
        <p:nvSpPr>
          <p:cNvPr id="7" name="TextBox 6"/>
          <p:cNvSpPr txBox="1"/>
          <p:nvPr/>
        </p:nvSpPr>
        <p:spPr>
          <a:xfrm>
            <a:off x="1066800" y="4191000"/>
            <a:ext cx="6705600" cy="400110"/>
          </a:xfrm>
          <a:prstGeom prst="rect">
            <a:avLst/>
          </a:prstGeom>
          <a:noFill/>
        </p:spPr>
        <p:txBody>
          <a:bodyPr wrap="square" rtlCol="0">
            <a:spAutoFit/>
          </a:bodyPr>
          <a:lstStyle/>
          <a:p>
            <a:pPr algn="ctr"/>
            <a:r>
              <a:rPr lang="en-US" sz="2000" dirty="0" smtClean="0">
                <a:latin typeface="Perpetua"/>
                <a:cs typeface="Perpetua"/>
              </a:rPr>
              <a:t>I am task-oriented and a people-builder.</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3489363" y="1066800"/>
            <a:ext cx="2029805" cy="28956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Timothy </a:t>
            </a:r>
            <a:r>
              <a:rPr lang="en-US" sz="2400" dirty="0" err="1" smtClean="0">
                <a:solidFill>
                  <a:srgbClr val="800000"/>
                </a:solidFill>
                <a:latin typeface="Monotype Corsiva"/>
              </a:rPr>
              <a:t>Serey</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Ashford University</a:t>
            </a:r>
            <a:endParaRPr lang="en-US" sz="1600" dirty="0">
              <a:solidFill>
                <a:srgbClr val="800000"/>
              </a:solidFill>
              <a:latin typeface="Monotype Corsiva"/>
            </a:endParaRPr>
          </a:p>
        </p:txBody>
      </p:sp>
      <p:sp>
        <p:nvSpPr>
          <p:cNvPr id="7" name="TextBox 6"/>
          <p:cNvSpPr txBox="1"/>
          <p:nvPr/>
        </p:nvSpPr>
        <p:spPr>
          <a:xfrm>
            <a:off x="1752600" y="4191000"/>
            <a:ext cx="6705600" cy="1323439"/>
          </a:xfrm>
          <a:prstGeom prst="rect">
            <a:avLst/>
          </a:prstGeom>
          <a:noFill/>
        </p:spPr>
        <p:txBody>
          <a:bodyPr wrap="square" rtlCol="0">
            <a:spAutoFit/>
          </a:bodyPr>
          <a:lstStyle/>
          <a:p>
            <a:r>
              <a:rPr lang="en-US" sz="2000" dirty="0" smtClean="0">
                <a:latin typeface="Perpetua"/>
                <a:cs typeface="Perpetua"/>
              </a:rPr>
              <a:t>I teach to inspire my students and help them be the person they have always wanted to be. Those of us who come to teach also come to learn. My students inspire me and have helped me find passion and a sense of purpose in my life.</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Jennifer Carroll</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Ashford University</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2209800" y="457200"/>
            <a:ext cx="4724400" cy="4237006"/>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3418416" y="1066800"/>
            <a:ext cx="2171700" cy="28956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David Childress</a:t>
            </a:r>
            <a:br>
              <a:rPr lang="en-US" sz="2400" dirty="0" smtClean="0">
                <a:solidFill>
                  <a:srgbClr val="800000"/>
                </a:solidFill>
                <a:latin typeface="Monotype Corsiva"/>
              </a:rPr>
            </a:br>
            <a:r>
              <a:rPr lang="en-US" sz="1600" dirty="0" smtClean="0">
                <a:solidFill>
                  <a:srgbClr val="800000"/>
                </a:solidFill>
                <a:latin typeface="Monotype Corsiva"/>
              </a:rPr>
              <a:t>Ashland Community and Technical College</a:t>
            </a:r>
            <a:endParaRPr lang="en-US" sz="1600" dirty="0">
              <a:solidFill>
                <a:srgbClr val="800000"/>
              </a:solidFill>
              <a:latin typeface="Monotype Corsiva"/>
            </a:endParaRPr>
          </a:p>
        </p:txBody>
      </p:sp>
      <p:sp>
        <p:nvSpPr>
          <p:cNvPr id="7" name="TextBox 6"/>
          <p:cNvSpPr txBox="1"/>
          <p:nvPr/>
        </p:nvSpPr>
        <p:spPr>
          <a:xfrm>
            <a:off x="1752600" y="4242137"/>
            <a:ext cx="6705600" cy="1015663"/>
          </a:xfrm>
          <a:prstGeom prst="rect">
            <a:avLst/>
          </a:prstGeom>
          <a:noFill/>
        </p:spPr>
        <p:txBody>
          <a:bodyPr wrap="square" rtlCol="0">
            <a:spAutoFit/>
          </a:bodyPr>
          <a:lstStyle/>
          <a:p>
            <a:r>
              <a:rPr lang="en-US" sz="2000" dirty="0" smtClean="0">
                <a:latin typeface="Perpetua"/>
                <a:cs typeface="Perpetua"/>
              </a:rPr>
              <a:t>I want to provide a relaxed learning atmosphere where the only dumb question is the one unasked. I use the three Ps—Praise, Patience, Practice.</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Jack Johnson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Ashford University</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792288" y="762000"/>
            <a:ext cx="5903912" cy="3859044"/>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494530" y="1066800"/>
            <a:ext cx="4019472" cy="28956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Louise </a:t>
            </a:r>
            <a:r>
              <a:rPr lang="en-US" sz="2400" dirty="0" err="1" smtClean="0">
                <a:solidFill>
                  <a:srgbClr val="800000"/>
                </a:solidFill>
                <a:latin typeface="Monotype Corsiva"/>
              </a:rPr>
              <a:t>Shytle</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Ashland Community &amp; Technical College</a:t>
            </a:r>
            <a:endParaRPr lang="en-US" sz="1600" dirty="0">
              <a:solidFill>
                <a:srgbClr val="800000"/>
              </a:solidFill>
              <a:latin typeface="Monotype Corsiva"/>
            </a:endParaRPr>
          </a:p>
        </p:txBody>
      </p:sp>
      <p:sp>
        <p:nvSpPr>
          <p:cNvPr id="7" name="TextBox 6"/>
          <p:cNvSpPr txBox="1"/>
          <p:nvPr/>
        </p:nvSpPr>
        <p:spPr>
          <a:xfrm>
            <a:off x="1600200" y="4394537"/>
            <a:ext cx="6705600" cy="1015663"/>
          </a:xfrm>
          <a:prstGeom prst="rect">
            <a:avLst/>
          </a:prstGeom>
          <a:noFill/>
        </p:spPr>
        <p:txBody>
          <a:bodyPr wrap="square" rtlCol="0">
            <a:spAutoFit/>
          </a:bodyPr>
          <a:lstStyle/>
          <a:p>
            <a:r>
              <a:rPr lang="en-US" sz="2000" dirty="0" smtClean="0">
                <a:latin typeface="Perpetua"/>
                <a:cs typeface="Perpetua"/>
              </a:rPr>
              <a:t>Opportunities to serve individuals, organizations, and the community motivate me. It is a good feeling to know others are counting on what you do.</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Patricia Gentile</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Atlantic Cape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2057400" y="685800"/>
            <a:ext cx="5384801" cy="40386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3124200" y="1029070"/>
            <a:ext cx="2616982" cy="300953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Richard </a:t>
            </a:r>
            <a:r>
              <a:rPr lang="en-US" sz="2400" dirty="0" err="1" smtClean="0">
                <a:solidFill>
                  <a:srgbClr val="800000"/>
                </a:solidFill>
                <a:latin typeface="Monotype Corsiva"/>
              </a:rPr>
              <a:t>Perniciaro</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Atlantic Cape Community College</a:t>
            </a:r>
            <a:endParaRPr lang="en-US" sz="1600" dirty="0">
              <a:solidFill>
                <a:srgbClr val="800000"/>
              </a:solidFill>
              <a:latin typeface="Monotype Corsiva"/>
            </a:endParaRPr>
          </a:p>
        </p:txBody>
      </p:sp>
      <p:sp>
        <p:nvSpPr>
          <p:cNvPr id="7" name="TextBox 6"/>
          <p:cNvSpPr txBox="1"/>
          <p:nvPr/>
        </p:nvSpPr>
        <p:spPr>
          <a:xfrm>
            <a:off x="1752600" y="4191000"/>
            <a:ext cx="6705600" cy="1323439"/>
          </a:xfrm>
          <a:prstGeom prst="rect">
            <a:avLst/>
          </a:prstGeom>
          <a:noFill/>
        </p:spPr>
        <p:txBody>
          <a:bodyPr wrap="square" rtlCol="0">
            <a:spAutoFit/>
          </a:bodyPr>
          <a:lstStyle/>
          <a:p>
            <a:r>
              <a:rPr lang="en-US" sz="2000" dirty="0" smtClean="0">
                <a:latin typeface="Perpetua"/>
                <a:cs typeface="Perpetua"/>
              </a:rPr>
              <a:t>Effective planning is a combination of data-driven decision-making and vision. The data tell you where you have been and where you are going, if nothing changes. Vision is where you want to go. Good planning is connecting the two.</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Susan Myers</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Alamo Community College – San Antonio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524000" y="888338"/>
            <a:ext cx="6284912" cy="3770947"/>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573866" y="1066800"/>
            <a:ext cx="3860800" cy="28956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Bobby Royal, Sr.</a:t>
            </a:r>
            <a:br>
              <a:rPr lang="en-US" sz="2400" dirty="0" smtClean="0">
                <a:solidFill>
                  <a:srgbClr val="800000"/>
                </a:solidFill>
                <a:latin typeface="Monotype Corsiva"/>
              </a:rPr>
            </a:br>
            <a:r>
              <a:rPr lang="en-US" sz="1600" dirty="0" smtClean="0">
                <a:solidFill>
                  <a:srgbClr val="800000"/>
                </a:solidFill>
                <a:latin typeface="Monotype Corsiva"/>
              </a:rPr>
              <a:t>Atlantic Cape Community College</a:t>
            </a:r>
            <a:endParaRPr lang="en-US" sz="1600" dirty="0">
              <a:solidFill>
                <a:srgbClr val="800000"/>
              </a:solidFill>
              <a:latin typeface="Monotype Corsiva"/>
            </a:endParaRPr>
          </a:p>
        </p:txBody>
      </p:sp>
      <p:sp>
        <p:nvSpPr>
          <p:cNvPr id="7" name="TextBox 6"/>
          <p:cNvSpPr txBox="1"/>
          <p:nvPr/>
        </p:nvSpPr>
        <p:spPr>
          <a:xfrm>
            <a:off x="1752600" y="4191000"/>
            <a:ext cx="6705600" cy="1631216"/>
          </a:xfrm>
          <a:prstGeom prst="rect">
            <a:avLst/>
          </a:prstGeom>
          <a:noFill/>
        </p:spPr>
        <p:txBody>
          <a:bodyPr wrap="square" rtlCol="0">
            <a:spAutoFit/>
          </a:bodyPr>
          <a:lstStyle/>
          <a:p>
            <a:r>
              <a:rPr lang="en-US" sz="2000" dirty="0" smtClean="0">
                <a:latin typeface="Perpetua"/>
                <a:cs typeface="Perpetua"/>
              </a:rPr>
              <a:t>My inspiration and motivation in my work is deeply rooted in my childhood memories of poverty, segregation, and discrimination. But I had mentors who encouraged me and would not let me give up. I owe so very much to those unsung heroes of my past. I try to repay their kindness each and every day through my work.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573866" y="1066800"/>
            <a:ext cx="3860800" cy="28956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Carmen Royal</a:t>
            </a:r>
            <a:br>
              <a:rPr lang="en-US" sz="2400" dirty="0" smtClean="0">
                <a:solidFill>
                  <a:srgbClr val="800000"/>
                </a:solidFill>
                <a:latin typeface="Monotype Corsiva"/>
              </a:rPr>
            </a:br>
            <a:r>
              <a:rPr lang="en-US" sz="1600" dirty="0" smtClean="0">
                <a:solidFill>
                  <a:srgbClr val="800000"/>
                </a:solidFill>
                <a:latin typeface="Monotype Corsiva"/>
              </a:rPr>
              <a:t>Atlantic Cape Community College</a:t>
            </a:r>
            <a:endParaRPr lang="en-US" sz="1600" dirty="0">
              <a:solidFill>
                <a:srgbClr val="800000"/>
              </a:solidFill>
              <a:latin typeface="Monotype Corsiva"/>
            </a:endParaRPr>
          </a:p>
        </p:txBody>
      </p:sp>
      <p:sp>
        <p:nvSpPr>
          <p:cNvPr id="7" name="TextBox 6"/>
          <p:cNvSpPr txBox="1"/>
          <p:nvPr/>
        </p:nvSpPr>
        <p:spPr>
          <a:xfrm>
            <a:off x="1752600" y="4191000"/>
            <a:ext cx="6705600" cy="1323439"/>
          </a:xfrm>
          <a:prstGeom prst="rect">
            <a:avLst/>
          </a:prstGeom>
          <a:noFill/>
        </p:spPr>
        <p:txBody>
          <a:bodyPr wrap="square" rtlCol="0">
            <a:spAutoFit/>
          </a:bodyPr>
          <a:lstStyle/>
          <a:p>
            <a:r>
              <a:rPr lang="en-US" sz="2000" dirty="0" smtClean="0">
                <a:latin typeface="Perpetua"/>
                <a:cs typeface="Perpetua"/>
              </a:rPr>
              <a:t>My motto has been to instill in students a sense of community and the value in becoming a responsible citizen of the world. I continue to affirm my commitment to my profession by holding myself to the highest standards of accountability.</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Catherine Skinner</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Atlantic Cape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418085" y="609600"/>
            <a:ext cx="6506715" cy="410668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Art Wexler</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Atlantic Cape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981200" y="762000"/>
            <a:ext cx="5181600" cy="38862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rgbClr val="800000"/>
                </a:solidFill>
                <a:latin typeface="Monotype Corsiva"/>
              </a:rPr>
              <a:t>Gail </a:t>
            </a:r>
            <a:r>
              <a:rPr lang="en-US" sz="2400" dirty="0" err="1" smtClean="0">
                <a:solidFill>
                  <a:srgbClr val="800000"/>
                </a:solidFill>
                <a:latin typeface="Monotype Corsiva"/>
              </a:rPr>
              <a:t>Bayeta</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Austin Community College</a:t>
            </a:r>
            <a:endParaRPr lang="en-US" sz="1600" dirty="0">
              <a:solidFill>
                <a:srgbClr val="800000"/>
              </a:solidFill>
              <a:latin typeface="Monotype Corsiva"/>
            </a:endParaRPr>
          </a:p>
        </p:txBody>
      </p:sp>
      <p:sp>
        <p:nvSpPr>
          <p:cNvPr id="5" name="Content Placeholder 4"/>
          <p:cNvSpPr>
            <a:spLocks noGrp="1"/>
          </p:cNvSpPr>
          <p:nvPr>
            <p:ph idx="1"/>
          </p:nvPr>
        </p:nvSpPr>
        <p:spPr>
          <a:xfrm>
            <a:off x="457200" y="1828801"/>
            <a:ext cx="8229600" cy="3276600"/>
          </a:xfrm>
        </p:spPr>
        <p:txBody>
          <a:bodyPr>
            <a:normAutofit/>
          </a:bodyPr>
          <a:lstStyle/>
          <a:p>
            <a:pPr>
              <a:buNone/>
            </a:pPr>
            <a:r>
              <a:rPr lang="en-US" sz="2400" dirty="0" smtClean="0">
                <a:latin typeface="Perpetua"/>
                <a:cs typeface="Perpetua"/>
              </a:rPr>
              <a:t>	Every day that I work with students, I am reminded that I have the best job in the world. I'm always amazed at how much creativity and talent they have, and am humbled to share in the process of helping them learn, discover, and grow into designers.</a:t>
            </a:r>
            <a:endParaRPr lang="en-US" sz="2400" dirty="0">
              <a:latin typeface="Perpetua"/>
              <a:cs typeface="Perpetua"/>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err="1" smtClean="0">
                <a:solidFill>
                  <a:srgbClr val="800000"/>
                </a:solidFill>
                <a:latin typeface="Monotype Corsiva"/>
              </a:rPr>
              <a:t>Nathie</a:t>
            </a:r>
            <a:r>
              <a:rPr lang="en-US" sz="2667" b="0" dirty="0" smtClean="0">
                <a:solidFill>
                  <a:srgbClr val="800000"/>
                </a:solidFill>
                <a:latin typeface="Monotype Corsiva"/>
              </a:rPr>
              <a:t> </a:t>
            </a:r>
            <a:r>
              <a:rPr lang="en-US" sz="2667" b="0" dirty="0" err="1" smtClean="0">
                <a:solidFill>
                  <a:srgbClr val="800000"/>
                </a:solidFill>
                <a:latin typeface="Monotype Corsiva"/>
              </a:rPr>
              <a:t>Marbury</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Austin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1981200" y="609600"/>
            <a:ext cx="5486400" cy="41148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rgbClr val="800000"/>
                </a:solidFill>
                <a:latin typeface="Monotype Corsiva"/>
              </a:rPr>
              <a:t>Betty </a:t>
            </a:r>
            <a:r>
              <a:rPr lang="en-US" sz="2400" dirty="0" err="1" smtClean="0">
                <a:solidFill>
                  <a:srgbClr val="800000"/>
                </a:solidFill>
                <a:latin typeface="Monotype Corsiva"/>
              </a:rPr>
              <a:t>LaFace</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Bainbridge College</a:t>
            </a:r>
            <a:endParaRPr lang="en-US" sz="1600" dirty="0">
              <a:solidFill>
                <a:srgbClr val="800000"/>
              </a:solidFill>
              <a:latin typeface="Monotype Corsiva"/>
            </a:endParaRPr>
          </a:p>
        </p:txBody>
      </p:sp>
      <p:sp>
        <p:nvSpPr>
          <p:cNvPr id="5" name="Content Placeholder 4"/>
          <p:cNvSpPr>
            <a:spLocks noGrp="1"/>
          </p:cNvSpPr>
          <p:nvPr>
            <p:ph idx="1"/>
          </p:nvPr>
        </p:nvSpPr>
        <p:spPr>
          <a:xfrm>
            <a:off x="457200" y="1600200"/>
            <a:ext cx="8229600" cy="3276600"/>
          </a:xfrm>
        </p:spPr>
        <p:txBody>
          <a:bodyPr/>
          <a:lstStyle/>
          <a:p>
            <a:pPr>
              <a:buNone/>
            </a:pPr>
            <a:r>
              <a:rPr lang="en-US" dirty="0" smtClean="0">
                <a:latin typeface="Perpetua"/>
                <a:cs typeface="Perpetua"/>
              </a:rPr>
              <a:t>	</a:t>
            </a:r>
            <a:r>
              <a:rPr lang="en-US" sz="2400" dirty="0" smtClean="0">
                <a:latin typeface="Perpetua"/>
                <a:cs typeface="Perpetua"/>
              </a:rPr>
              <a:t>As a teacher with interests in cultural studies, I engage students in writing topics that attempt to stress differences and similarities among societies, and which discourage tendencies to brand one nation or social group as superior or inferior to another. I want students to gain knowledge of and respect for societies in lands nearly half a world away from Bainbridge, Georgia.</a:t>
            </a:r>
          </a:p>
          <a:p>
            <a:pPr>
              <a:buNone/>
            </a:pPr>
            <a:endParaRPr lang="en-US" sz="2400" dirty="0" smtClean="0">
              <a:latin typeface="Perpetua"/>
              <a:cs typeface="Perpetua"/>
            </a:endParaRPr>
          </a:p>
          <a:p>
            <a:pPr>
              <a:buNone/>
            </a:pP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133600" y="990600"/>
            <a:ext cx="4648200" cy="3098799"/>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Tonya Strickland</a:t>
            </a:r>
            <a:br>
              <a:rPr lang="en-US" sz="2400" dirty="0" smtClean="0">
                <a:solidFill>
                  <a:srgbClr val="800000"/>
                </a:solidFill>
                <a:latin typeface="Monotype Corsiva"/>
              </a:rPr>
            </a:br>
            <a:r>
              <a:rPr lang="en-US" sz="1600" dirty="0" smtClean="0">
                <a:solidFill>
                  <a:srgbClr val="800000"/>
                </a:solidFill>
                <a:latin typeface="Monotype Corsiva"/>
              </a:rPr>
              <a:t>Bainbridge College</a:t>
            </a:r>
            <a:endParaRPr lang="en-US" sz="1600" dirty="0">
              <a:solidFill>
                <a:srgbClr val="800000"/>
              </a:solidFill>
              <a:latin typeface="Monotype Corsiva"/>
            </a:endParaRPr>
          </a:p>
        </p:txBody>
      </p:sp>
      <p:sp>
        <p:nvSpPr>
          <p:cNvPr id="7" name="TextBox 6"/>
          <p:cNvSpPr txBox="1"/>
          <p:nvPr/>
        </p:nvSpPr>
        <p:spPr>
          <a:xfrm>
            <a:off x="1524000" y="4191000"/>
            <a:ext cx="6705600" cy="1631216"/>
          </a:xfrm>
          <a:prstGeom prst="rect">
            <a:avLst/>
          </a:prstGeom>
          <a:noFill/>
        </p:spPr>
        <p:txBody>
          <a:bodyPr wrap="square" rtlCol="0">
            <a:spAutoFit/>
          </a:bodyPr>
          <a:lstStyle/>
          <a:p>
            <a:r>
              <a:rPr lang="en-US" sz="2000" dirty="0" smtClean="0">
                <a:latin typeface="Perpetua"/>
                <a:cs typeface="Perpetua"/>
              </a:rPr>
              <a:t>Learning is profoundly social. We learn as we share and are comfortable in that sharing. If we don’t allow students to feel okay about making mistakes, they won't risk significant learning. To create nonthreatening classrooms, I use lots of humor, and I participate with great enthusiasm in our classroom activities.</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438400" y="990600"/>
            <a:ext cx="4038600" cy="302895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err="1" smtClean="0">
                <a:solidFill>
                  <a:srgbClr val="800000"/>
                </a:solidFill>
                <a:latin typeface="Monotype Corsiva"/>
              </a:rPr>
              <a:t>Nisha</a:t>
            </a:r>
            <a:r>
              <a:rPr lang="en-US" sz="2400" dirty="0" smtClean="0">
                <a:solidFill>
                  <a:srgbClr val="800000"/>
                </a:solidFill>
                <a:latin typeface="Monotype Corsiva"/>
              </a:rPr>
              <a:t> </a:t>
            </a:r>
            <a:r>
              <a:rPr lang="en-US" sz="2400" dirty="0" err="1" smtClean="0">
                <a:solidFill>
                  <a:srgbClr val="800000"/>
                </a:solidFill>
                <a:latin typeface="Monotype Corsiva"/>
              </a:rPr>
              <a:t>Aroskar</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Baton Rouge Community College</a:t>
            </a:r>
            <a:endParaRPr lang="en-US" sz="1600" dirty="0">
              <a:solidFill>
                <a:srgbClr val="800000"/>
              </a:solidFill>
              <a:latin typeface="Monotype Corsiva"/>
            </a:endParaRPr>
          </a:p>
        </p:txBody>
      </p:sp>
      <p:sp>
        <p:nvSpPr>
          <p:cNvPr id="7" name="TextBox 6"/>
          <p:cNvSpPr txBox="1"/>
          <p:nvPr/>
        </p:nvSpPr>
        <p:spPr>
          <a:xfrm>
            <a:off x="1600200" y="4267200"/>
            <a:ext cx="6705600" cy="1323439"/>
          </a:xfrm>
          <a:prstGeom prst="rect">
            <a:avLst/>
          </a:prstGeom>
          <a:noFill/>
        </p:spPr>
        <p:txBody>
          <a:bodyPr wrap="square" rtlCol="0">
            <a:spAutoFit/>
          </a:bodyPr>
          <a:lstStyle/>
          <a:p>
            <a:r>
              <a:rPr lang="en-US" sz="2000" dirty="0" smtClean="0">
                <a:latin typeface="Perpetua"/>
                <a:cs typeface="Perpetua"/>
              </a:rPr>
              <a:t>My class is a dialogue with students. I like to ask questions and get students thinking on their own. I love to show how economics is just using common sense. It is exciting to see their reactions, nods, and smiles with the Eureka moments. I simply enjoy teaching.</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573866" y="1229677"/>
            <a:ext cx="3860800" cy="2569845"/>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Linda Batiste Paul</a:t>
            </a:r>
            <a:br>
              <a:rPr lang="en-US" sz="2400" dirty="0" smtClean="0">
                <a:solidFill>
                  <a:srgbClr val="800000"/>
                </a:solidFill>
                <a:latin typeface="Monotype Corsiva"/>
              </a:rPr>
            </a:br>
            <a:r>
              <a:rPr lang="en-US" sz="1600" dirty="0" smtClean="0">
                <a:solidFill>
                  <a:srgbClr val="800000"/>
                </a:solidFill>
                <a:latin typeface="Monotype Corsiva"/>
              </a:rPr>
              <a:t>Baton Rouge Community College</a:t>
            </a:r>
            <a:endParaRPr lang="en-US" sz="1600" dirty="0">
              <a:solidFill>
                <a:srgbClr val="800000"/>
              </a:solidFill>
              <a:latin typeface="Monotype Corsiva"/>
            </a:endParaRPr>
          </a:p>
        </p:txBody>
      </p:sp>
      <p:sp>
        <p:nvSpPr>
          <p:cNvPr id="7" name="TextBox 6"/>
          <p:cNvSpPr txBox="1"/>
          <p:nvPr/>
        </p:nvSpPr>
        <p:spPr>
          <a:xfrm>
            <a:off x="1524000" y="4315361"/>
            <a:ext cx="6705600" cy="1323439"/>
          </a:xfrm>
          <a:prstGeom prst="rect">
            <a:avLst/>
          </a:prstGeom>
          <a:noFill/>
        </p:spPr>
        <p:txBody>
          <a:bodyPr wrap="square" rtlCol="0">
            <a:spAutoFit/>
          </a:bodyPr>
          <a:lstStyle/>
          <a:p>
            <a:r>
              <a:rPr lang="en-US" sz="2000" dirty="0" smtClean="0">
                <a:latin typeface="Perpetua"/>
                <a:cs typeface="Perpetua"/>
              </a:rPr>
              <a:t>I get to prove to students that they are capable of learning the material. Usually when they come to an accounting class they are mystified about the subject and assume that it will be to hard to learn, like learning Algebra. I enjoy proving them wrong.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Jan Starnes</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Alamo Community College – San Antonio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524000" y="888338"/>
            <a:ext cx="6284912" cy="3770947"/>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rgbClr val="800000"/>
                </a:solidFill>
                <a:latin typeface="Monotype Corsiva"/>
              </a:rPr>
              <a:t>Sharon Davidson</a:t>
            </a:r>
            <a:br>
              <a:rPr lang="en-US" sz="2400" dirty="0" smtClean="0">
                <a:solidFill>
                  <a:srgbClr val="800000"/>
                </a:solidFill>
                <a:latin typeface="Monotype Corsiva"/>
              </a:rPr>
            </a:br>
            <a:r>
              <a:rPr lang="en-US" sz="1600" dirty="0" smtClean="0">
                <a:solidFill>
                  <a:srgbClr val="800000"/>
                </a:solidFill>
                <a:latin typeface="Monotype Corsiva"/>
              </a:rPr>
              <a:t>Baton Rouge Community College</a:t>
            </a:r>
            <a:endParaRPr lang="en-US" sz="1600" dirty="0">
              <a:solidFill>
                <a:srgbClr val="800000"/>
              </a:solidFill>
              <a:latin typeface="Monotype Corsiva"/>
            </a:endParaRPr>
          </a:p>
        </p:txBody>
      </p:sp>
      <p:sp>
        <p:nvSpPr>
          <p:cNvPr id="5" name="Content Placeholder 4"/>
          <p:cNvSpPr>
            <a:spLocks noGrp="1"/>
          </p:cNvSpPr>
          <p:nvPr>
            <p:ph idx="1"/>
          </p:nvPr>
        </p:nvSpPr>
        <p:spPr>
          <a:xfrm>
            <a:off x="457200" y="1828801"/>
            <a:ext cx="8229600" cy="3276600"/>
          </a:xfrm>
        </p:spPr>
        <p:txBody>
          <a:bodyPr>
            <a:normAutofit/>
          </a:bodyPr>
          <a:lstStyle/>
          <a:p>
            <a:pPr>
              <a:buNone/>
            </a:pPr>
            <a:r>
              <a:rPr lang="en-US" sz="2400" dirty="0" smtClean="0">
                <a:latin typeface="Perpetua"/>
                <a:cs typeface="Perpetua"/>
              </a:rPr>
              <a:t>	My experience in education has faithfully taught me that learning is a conversation; the potential of that inevitable change is what most inspires me. When my students gain genuine interest in our subject and the skills and the desire to present it to me through their eyes, the teach me. I feel most like a teacher when I am again the student.</a:t>
            </a:r>
            <a:endParaRPr lang="en-US" sz="2400" dirty="0">
              <a:latin typeface="Perpetua"/>
              <a:cs typeface="Perpetua"/>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438400" y="990600"/>
            <a:ext cx="4114800" cy="30861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William Forrest</a:t>
            </a:r>
            <a:br>
              <a:rPr lang="en-US" sz="2400" dirty="0" smtClean="0">
                <a:solidFill>
                  <a:srgbClr val="800000"/>
                </a:solidFill>
                <a:latin typeface="Monotype Corsiva"/>
              </a:rPr>
            </a:br>
            <a:r>
              <a:rPr lang="en-US" sz="1600" dirty="0" smtClean="0">
                <a:solidFill>
                  <a:srgbClr val="800000"/>
                </a:solidFill>
                <a:latin typeface="Monotype Corsiva"/>
              </a:rPr>
              <a:t>Baton Rouge Community College</a:t>
            </a:r>
            <a:endParaRPr lang="en-US" sz="1600" dirty="0">
              <a:solidFill>
                <a:srgbClr val="800000"/>
              </a:solidFill>
              <a:latin typeface="Monotype Corsiva"/>
            </a:endParaRPr>
          </a:p>
        </p:txBody>
      </p:sp>
      <p:sp>
        <p:nvSpPr>
          <p:cNvPr id="7" name="TextBox 6"/>
          <p:cNvSpPr txBox="1"/>
          <p:nvPr/>
        </p:nvSpPr>
        <p:spPr>
          <a:xfrm>
            <a:off x="1752600" y="4239161"/>
            <a:ext cx="6705600" cy="1323439"/>
          </a:xfrm>
          <a:prstGeom prst="rect">
            <a:avLst/>
          </a:prstGeom>
          <a:noFill/>
        </p:spPr>
        <p:txBody>
          <a:bodyPr wrap="square" rtlCol="0">
            <a:spAutoFit/>
          </a:bodyPr>
          <a:lstStyle/>
          <a:p>
            <a:r>
              <a:rPr lang="en-US" sz="2000" dirty="0" smtClean="0">
                <a:latin typeface="Perpetua"/>
                <a:cs typeface="Perpetua"/>
              </a:rPr>
              <a:t>I set high standards, and expect my students to rise to meet them. I often have some unhappy campers as a result, but nothing is more rewarding than when a former student returns to say ‘Thank you preparing me for that difficult road ahead.’</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Sandra Guzman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Baton Rouge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792288" y="448866"/>
            <a:ext cx="5700712" cy="4275534"/>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Susan Neely</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Baton Rouge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792288" y="533400"/>
            <a:ext cx="5486400" cy="41148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573866" y="1066800"/>
            <a:ext cx="3860800" cy="28956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Amy Reese</a:t>
            </a:r>
            <a:br>
              <a:rPr lang="en-US" sz="2400" dirty="0" smtClean="0">
                <a:solidFill>
                  <a:srgbClr val="800000"/>
                </a:solidFill>
                <a:latin typeface="Monotype Corsiva"/>
              </a:rPr>
            </a:br>
            <a:r>
              <a:rPr lang="en-US" sz="1600" dirty="0" smtClean="0">
                <a:solidFill>
                  <a:srgbClr val="800000"/>
                </a:solidFill>
                <a:latin typeface="Monotype Corsiva"/>
              </a:rPr>
              <a:t>Baton Rouge Community College</a:t>
            </a:r>
            <a:endParaRPr lang="en-US" sz="1600" dirty="0">
              <a:solidFill>
                <a:srgbClr val="800000"/>
              </a:solidFill>
              <a:latin typeface="Monotype Corsiva"/>
            </a:endParaRPr>
          </a:p>
        </p:txBody>
      </p:sp>
      <p:sp>
        <p:nvSpPr>
          <p:cNvPr id="7" name="TextBox 6"/>
          <p:cNvSpPr txBox="1"/>
          <p:nvPr/>
        </p:nvSpPr>
        <p:spPr>
          <a:xfrm>
            <a:off x="1752600" y="4191000"/>
            <a:ext cx="6705600" cy="1631216"/>
          </a:xfrm>
          <a:prstGeom prst="rect">
            <a:avLst/>
          </a:prstGeom>
          <a:noFill/>
        </p:spPr>
        <p:txBody>
          <a:bodyPr wrap="square" rtlCol="0">
            <a:spAutoFit/>
          </a:bodyPr>
          <a:lstStyle/>
          <a:p>
            <a:r>
              <a:rPr lang="en-US" sz="2000" dirty="0" smtClean="0">
                <a:latin typeface="Perpetua"/>
                <a:cs typeface="Perpetua"/>
              </a:rPr>
              <a:t>Getting students to grasp elusive concepts moves me towards excellence. Textbooks don’t reach all students. Using a variety of available media keeps things fresh. Sometimes media will make them laugh or make them look at me like I’m from another planet. When they do, I know I’ve hit upon something that sticks.</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438400" y="990600"/>
            <a:ext cx="3962400" cy="29718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Sandra Stokes</a:t>
            </a:r>
            <a:br>
              <a:rPr lang="en-US" sz="2400" dirty="0" smtClean="0">
                <a:solidFill>
                  <a:srgbClr val="800000"/>
                </a:solidFill>
                <a:latin typeface="Monotype Corsiva"/>
              </a:rPr>
            </a:br>
            <a:r>
              <a:rPr lang="en-US" sz="1600" dirty="0" smtClean="0">
                <a:solidFill>
                  <a:srgbClr val="800000"/>
                </a:solidFill>
                <a:latin typeface="Monotype Corsiva"/>
              </a:rPr>
              <a:t>Baton Rouge Community College</a:t>
            </a:r>
            <a:endParaRPr lang="en-US" sz="1600" dirty="0">
              <a:solidFill>
                <a:srgbClr val="800000"/>
              </a:solidFill>
              <a:latin typeface="Monotype Corsiva"/>
            </a:endParaRPr>
          </a:p>
        </p:txBody>
      </p:sp>
      <p:sp>
        <p:nvSpPr>
          <p:cNvPr id="7" name="TextBox 6"/>
          <p:cNvSpPr txBox="1"/>
          <p:nvPr/>
        </p:nvSpPr>
        <p:spPr>
          <a:xfrm>
            <a:off x="1524000" y="3962400"/>
            <a:ext cx="6705600" cy="1938992"/>
          </a:xfrm>
          <a:prstGeom prst="rect">
            <a:avLst/>
          </a:prstGeom>
          <a:noFill/>
        </p:spPr>
        <p:txBody>
          <a:bodyPr wrap="square" rtlCol="0">
            <a:spAutoFit/>
          </a:bodyPr>
          <a:lstStyle/>
          <a:p>
            <a:r>
              <a:rPr lang="en-US" sz="2000" dirty="0" smtClean="0">
                <a:latin typeface="Perpetua"/>
                <a:cs typeface="Perpetua"/>
              </a:rPr>
              <a:t>I believe that all students can learn given the right environment, circumstances, and nurturing. My passion is helping students in developmental mathematics, because, they don’t believe that they can learn mathematics. I can relate to them. I once was one of them. I get excited when I see students have a change of heart about mathematics and start to learn.</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590800" y="990600"/>
            <a:ext cx="3759200" cy="28194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err="1" smtClean="0">
                <a:solidFill>
                  <a:srgbClr val="800000"/>
                </a:solidFill>
                <a:latin typeface="Monotype Corsiva"/>
              </a:rPr>
              <a:t>Laci</a:t>
            </a:r>
            <a:r>
              <a:rPr lang="en-US" sz="2400" dirty="0" smtClean="0">
                <a:solidFill>
                  <a:srgbClr val="800000"/>
                </a:solidFill>
                <a:latin typeface="Monotype Corsiva"/>
              </a:rPr>
              <a:t> Talley</a:t>
            </a:r>
            <a:br>
              <a:rPr lang="en-US" sz="2400" dirty="0" smtClean="0">
                <a:solidFill>
                  <a:srgbClr val="800000"/>
                </a:solidFill>
                <a:latin typeface="Monotype Corsiva"/>
              </a:rPr>
            </a:br>
            <a:r>
              <a:rPr lang="en-US" sz="1600" dirty="0" smtClean="0">
                <a:solidFill>
                  <a:srgbClr val="800000"/>
                </a:solidFill>
                <a:latin typeface="Monotype Corsiva"/>
              </a:rPr>
              <a:t>Baton Rouge Community College</a:t>
            </a:r>
            <a:endParaRPr lang="en-US" sz="1600" dirty="0">
              <a:solidFill>
                <a:srgbClr val="800000"/>
              </a:solidFill>
              <a:latin typeface="Monotype Corsiva"/>
            </a:endParaRPr>
          </a:p>
        </p:txBody>
      </p:sp>
      <p:sp>
        <p:nvSpPr>
          <p:cNvPr id="7" name="TextBox 6"/>
          <p:cNvSpPr txBox="1"/>
          <p:nvPr/>
        </p:nvSpPr>
        <p:spPr>
          <a:xfrm>
            <a:off x="1752600" y="4191000"/>
            <a:ext cx="6705600" cy="1323439"/>
          </a:xfrm>
          <a:prstGeom prst="rect">
            <a:avLst/>
          </a:prstGeom>
          <a:noFill/>
        </p:spPr>
        <p:txBody>
          <a:bodyPr wrap="square" rtlCol="0">
            <a:spAutoFit/>
          </a:bodyPr>
          <a:lstStyle/>
          <a:p>
            <a:r>
              <a:rPr lang="en-US" sz="2000" dirty="0" smtClean="0">
                <a:latin typeface="Perpetua"/>
                <a:cs typeface="Perpetua"/>
              </a:rPr>
              <a:t>If I can inspire lifelong learning, I have done my job as a teacher. I want my students to dig deeper and to question everything. Each day, I set this ambitious goal for myself as well as for my students: I challenge us all to learn.</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438400" y="990600"/>
            <a:ext cx="3886200" cy="291465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Jennifer McCann</a:t>
            </a:r>
            <a:br>
              <a:rPr lang="en-US" sz="2400" dirty="0" smtClean="0">
                <a:solidFill>
                  <a:srgbClr val="800000"/>
                </a:solidFill>
                <a:latin typeface="Monotype Corsiva"/>
              </a:rPr>
            </a:br>
            <a:r>
              <a:rPr lang="en-US" sz="1600" dirty="0" smtClean="0">
                <a:solidFill>
                  <a:srgbClr val="800000"/>
                </a:solidFill>
                <a:latin typeface="Monotype Corsiva"/>
              </a:rPr>
              <a:t>Bay de </a:t>
            </a:r>
            <a:r>
              <a:rPr lang="en-US" sz="1600" dirty="0" err="1" smtClean="0">
                <a:solidFill>
                  <a:srgbClr val="800000"/>
                </a:solidFill>
                <a:latin typeface="Monotype Corsiva"/>
              </a:rPr>
              <a:t>Noc</a:t>
            </a:r>
            <a:r>
              <a:rPr lang="en-US" sz="1600" dirty="0" smtClean="0">
                <a:solidFill>
                  <a:srgbClr val="800000"/>
                </a:solidFill>
                <a:latin typeface="Monotype Corsiva"/>
              </a:rPr>
              <a:t> Community College</a:t>
            </a:r>
            <a:endParaRPr lang="en-US" sz="1600" dirty="0">
              <a:solidFill>
                <a:srgbClr val="800000"/>
              </a:solidFill>
              <a:latin typeface="Monotype Corsiva"/>
            </a:endParaRPr>
          </a:p>
        </p:txBody>
      </p:sp>
      <p:sp>
        <p:nvSpPr>
          <p:cNvPr id="7" name="TextBox 6"/>
          <p:cNvSpPr txBox="1"/>
          <p:nvPr/>
        </p:nvSpPr>
        <p:spPr>
          <a:xfrm>
            <a:off x="1752600" y="3886200"/>
            <a:ext cx="6705600" cy="1938992"/>
          </a:xfrm>
          <a:prstGeom prst="rect">
            <a:avLst/>
          </a:prstGeom>
          <a:noFill/>
        </p:spPr>
        <p:txBody>
          <a:bodyPr wrap="square" rtlCol="0">
            <a:spAutoFit/>
          </a:bodyPr>
          <a:lstStyle/>
          <a:p>
            <a:r>
              <a:rPr lang="en-US" sz="2000" dirty="0" smtClean="0">
                <a:latin typeface="Perpetua"/>
                <a:cs typeface="Perpetua"/>
              </a:rPr>
              <a:t>What inspires and motivates me the most about teaching is the potential I see in the students I am fortunate enough to assist. When a student is motivated to learn, I am motivated to teach. I believe my ultimate responsibility is not to relay information, but rather to provide my students with the tools that will allow them to decipher information in a way that is palatable for them.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Dorothy Altman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Bergen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792288" y="454819"/>
            <a:ext cx="5943600" cy="44577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Jolene Bean</a:t>
            </a:r>
            <a:r>
              <a:rPr lang="en-US" b="0" dirty="0" smtClean="0">
                <a:solidFill>
                  <a:srgbClr val="800000"/>
                </a:solidFill>
                <a:latin typeface="Monotype Corsiva"/>
              </a:rPr>
              <a:t/>
            </a:r>
            <a:br>
              <a:rPr lang="en-US" b="0" dirty="0" smtClean="0">
                <a:solidFill>
                  <a:srgbClr val="800000"/>
                </a:solidFill>
                <a:latin typeface="Monotype Corsiva"/>
              </a:rPr>
            </a:br>
            <a:r>
              <a:rPr lang="en-US" b="0" dirty="0" smtClean="0">
                <a:solidFill>
                  <a:srgbClr val="800000"/>
                </a:solidFill>
                <a:latin typeface="Monotype Corsiva"/>
              </a:rPr>
              <a:t>Bermuda</a:t>
            </a:r>
            <a:r>
              <a:rPr lang="en-US" sz="1778" b="0" dirty="0" smtClean="0">
                <a:solidFill>
                  <a:srgbClr val="800000"/>
                </a:solidFill>
                <a:latin typeface="Monotype Corsiva"/>
              </a:rPr>
              <a:t>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2819400" y="457200"/>
            <a:ext cx="3652314" cy="4398169"/>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rgbClr val="800000"/>
                </a:solidFill>
                <a:latin typeface="Monotype Corsiva"/>
              </a:rPr>
              <a:t>Allison </a:t>
            </a:r>
            <a:r>
              <a:rPr lang="en-US" sz="2400" dirty="0" err="1" smtClean="0">
                <a:solidFill>
                  <a:srgbClr val="800000"/>
                </a:solidFill>
                <a:latin typeface="Monotype Corsiva"/>
              </a:rPr>
              <a:t>Joubert</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Alamo Community College District</a:t>
            </a:r>
            <a:endParaRPr lang="en-US" sz="1600" dirty="0">
              <a:solidFill>
                <a:srgbClr val="800000"/>
              </a:solidFill>
              <a:latin typeface="Monotype Corsiva"/>
            </a:endParaRPr>
          </a:p>
        </p:txBody>
      </p:sp>
      <p:sp>
        <p:nvSpPr>
          <p:cNvPr id="5" name="Content Placeholder 4"/>
          <p:cNvSpPr>
            <a:spLocks noGrp="1"/>
          </p:cNvSpPr>
          <p:nvPr>
            <p:ph idx="1"/>
          </p:nvPr>
        </p:nvSpPr>
        <p:spPr>
          <a:xfrm>
            <a:off x="457200" y="1828801"/>
            <a:ext cx="8229600" cy="3276600"/>
          </a:xfrm>
        </p:spPr>
        <p:txBody>
          <a:bodyPr>
            <a:normAutofit/>
          </a:bodyPr>
          <a:lstStyle/>
          <a:p>
            <a:pPr>
              <a:buNone/>
            </a:pPr>
            <a:r>
              <a:rPr lang="en-US" sz="2400" dirty="0" smtClean="0">
                <a:latin typeface="Perpetua"/>
                <a:cs typeface="Perpetua"/>
              </a:rPr>
              <a:t>	I read somewhere that people may not remember exactly what you did or what you said, but they will always remember how you made them feel. I want those that I assist, whether they be faculty, staff, students, or visitors, to feel, at that moment, they are my priority. </a:t>
            </a:r>
          </a:p>
          <a:p>
            <a:pPr>
              <a:buNone/>
            </a:pP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Robin Ingham</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Bermuda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2895600" y="609600"/>
            <a:ext cx="3496027" cy="4245769"/>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Jackie Cecil</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Big Sandy Community &amp; Technical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792288" y="702469"/>
            <a:ext cx="5943600" cy="39624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rgbClr val="800000"/>
                </a:solidFill>
                <a:latin typeface="Monotype Corsiva"/>
              </a:rPr>
              <a:t>Dan Bell</a:t>
            </a:r>
            <a:br>
              <a:rPr lang="en-US" sz="2400" dirty="0" smtClean="0">
                <a:solidFill>
                  <a:srgbClr val="800000"/>
                </a:solidFill>
                <a:latin typeface="Monotype Corsiva"/>
              </a:rPr>
            </a:br>
            <a:r>
              <a:rPr lang="en-US" sz="1600" dirty="0" smtClean="0">
                <a:solidFill>
                  <a:srgbClr val="800000"/>
                </a:solidFill>
                <a:latin typeface="Monotype Corsiva"/>
              </a:rPr>
              <a:t>Big Sandy Community &amp; Technical College</a:t>
            </a:r>
            <a:endParaRPr lang="en-US" sz="1600" dirty="0">
              <a:solidFill>
                <a:srgbClr val="800000"/>
              </a:solidFill>
              <a:latin typeface="Monotype Corsiva"/>
            </a:endParaRPr>
          </a:p>
        </p:txBody>
      </p:sp>
      <p:sp>
        <p:nvSpPr>
          <p:cNvPr id="5" name="Content Placeholder 4"/>
          <p:cNvSpPr>
            <a:spLocks noGrp="1"/>
          </p:cNvSpPr>
          <p:nvPr>
            <p:ph idx="1"/>
          </p:nvPr>
        </p:nvSpPr>
        <p:spPr>
          <a:xfrm>
            <a:off x="457200" y="1676400"/>
            <a:ext cx="8229600" cy="3276600"/>
          </a:xfrm>
        </p:spPr>
        <p:txBody>
          <a:bodyPr>
            <a:normAutofit/>
          </a:bodyPr>
          <a:lstStyle/>
          <a:p>
            <a:pPr>
              <a:buNone/>
            </a:pPr>
            <a:r>
              <a:rPr lang="en-US" sz="2400" dirty="0" smtClean="0">
                <a:latin typeface="Perpetua"/>
                <a:cs typeface="Perpetua"/>
              </a:rPr>
              <a:t>	That which inspires me to strive for excellence is the intrinsic satisfaction I get when I have done my best. Whatever it might be, I always approach a situation with the expectation of gaining something from it. Generally, I have found that by being willing to serve, I benefit others. </a:t>
            </a:r>
            <a:endParaRPr lang="en-US" sz="2400" dirty="0">
              <a:latin typeface="Perpetua"/>
              <a:cs typeface="Perpetua"/>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659481" y="1295400"/>
            <a:ext cx="3454400" cy="25908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Janet White</a:t>
            </a:r>
            <a:br>
              <a:rPr lang="en-US" sz="2400" dirty="0" smtClean="0">
                <a:solidFill>
                  <a:srgbClr val="800000"/>
                </a:solidFill>
                <a:latin typeface="Monotype Corsiva"/>
              </a:rPr>
            </a:br>
            <a:r>
              <a:rPr lang="en-US" sz="1600" dirty="0" smtClean="0">
                <a:solidFill>
                  <a:srgbClr val="800000"/>
                </a:solidFill>
                <a:latin typeface="Monotype Corsiva"/>
              </a:rPr>
              <a:t>Blackhawk Technical College</a:t>
            </a:r>
            <a:endParaRPr lang="en-US" sz="1600" dirty="0">
              <a:solidFill>
                <a:srgbClr val="800000"/>
              </a:solidFill>
              <a:latin typeface="Monotype Corsiva"/>
            </a:endParaRPr>
          </a:p>
        </p:txBody>
      </p:sp>
      <p:sp>
        <p:nvSpPr>
          <p:cNvPr id="7" name="TextBox 6"/>
          <p:cNvSpPr txBox="1"/>
          <p:nvPr/>
        </p:nvSpPr>
        <p:spPr>
          <a:xfrm>
            <a:off x="1524000" y="4191000"/>
            <a:ext cx="6705600" cy="1323439"/>
          </a:xfrm>
          <a:prstGeom prst="rect">
            <a:avLst/>
          </a:prstGeom>
          <a:noFill/>
        </p:spPr>
        <p:txBody>
          <a:bodyPr wrap="square" rtlCol="0">
            <a:spAutoFit/>
          </a:bodyPr>
          <a:lstStyle/>
          <a:p>
            <a:r>
              <a:rPr lang="en-US" sz="2000" dirty="0" smtClean="0">
                <a:latin typeface="Perpetua"/>
                <a:cs typeface="Perpetua"/>
              </a:rPr>
              <a:t>As an academic librarian I help students at their point of need, assisting them in gathering information, learning the technology necessary to find it, and coping with information overload. These lifelong skills are essential for success and sometimes needed just to survive.</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573866" y="1066800"/>
            <a:ext cx="3860800" cy="28956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Rebecca Glasscock</a:t>
            </a:r>
            <a:br>
              <a:rPr lang="en-US" sz="2400" dirty="0" smtClean="0">
                <a:solidFill>
                  <a:srgbClr val="800000"/>
                </a:solidFill>
                <a:latin typeface="Monotype Corsiva"/>
              </a:rPr>
            </a:br>
            <a:r>
              <a:rPr lang="en-US" sz="1600" dirty="0" smtClean="0">
                <a:solidFill>
                  <a:srgbClr val="800000"/>
                </a:solidFill>
                <a:latin typeface="Monotype Corsiva"/>
              </a:rPr>
              <a:t>Bluegrass Community and Technical College</a:t>
            </a:r>
            <a:endParaRPr lang="en-US" sz="1600" dirty="0">
              <a:solidFill>
                <a:srgbClr val="800000"/>
              </a:solidFill>
              <a:latin typeface="Monotype Corsiva"/>
            </a:endParaRPr>
          </a:p>
        </p:txBody>
      </p:sp>
      <p:sp>
        <p:nvSpPr>
          <p:cNvPr id="7" name="TextBox 6"/>
          <p:cNvSpPr txBox="1"/>
          <p:nvPr/>
        </p:nvSpPr>
        <p:spPr>
          <a:xfrm>
            <a:off x="1524000" y="4191000"/>
            <a:ext cx="6705600" cy="1631216"/>
          </a:xfrm>
          <a:prstGeom prst="rect">
            <a:avLst/>
          </a:prstGeom>
          <a:noFill/>
        </p:spPr>
        <p:txBody>
          <a:bodyPr wrap="square" rtlCol="0">
            <a:spAutoFit/>
          </a:bodyPr>
          <a:lstStyle/>
          <a:p>
            <a:r>
              <a:rPr lang="en-US" sz="2000" dirty="0" smtClean="0">
                <a:latin typeface="Perpetua"/>
                <a:cs typeface="Perpetua"/>
              </a:rPr>
              <a:t>I am motivated by a sense of urgency. Life on this planet is in greater jeopardy than we are willing to acknowledge. As teachers, we have to do more than provide information. We must be catalysts—reconnecting communities, learning self-reliance, valuing global cultures, honoring our earth, and practicing what we believe.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Dan Cain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Bossier Parish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792288" y="381000"/>
            <a:ext cx="5892800" cy="44196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Darrell Chitty</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Bossier Parish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792288" y="381000"/>
            <a:ext cx="5892800" cy="44196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Jennifer McMullen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Bossier Parish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792288" y="457200"/>
            <a:ext cx="5892800" cy="44196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Kerry McNamara</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Bossier Parish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792288" y="457200"/>
            <a:ext cx="5689600" cy="42672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Peggy Beasley</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Bowling Green Technical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2122488" y="739529"/>
            <a:ext cx="5283200" cy="3888279"/>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rgbClr val="800000"/>
                </a:solidFill>
                <a:latin typeface="Monotype Corsiva"/>
              </a:rPr>
              <a:t>Benjamin Kraft</a:t>
            </a:r>
            <a:br>
              <a:rPr lang="en-US" sz="2400" dirty="0" smtClean="0">
                <a:solidFill>
                  <a:srgbClr val="800000"/>
                </a:solidFill>
                <a:latin typeface="Monotype Corsiva"/>
              </a:rPr>
            </a:br>
            <a:r>
              <a:rPr lang="en-US" sz="1600" dirty="0" smtClean="0">
                <a:solidFill>
                  <a:srgbClr val="800000"/>
                </a:solidFill>
                <a:latin typeface="Monotype Corsiva"/>
              </a:rPr>
              <a:t>Alamo Community College District</a:t>
            </a:r>
            <a:endParaRPr lang="en-US" sz="1600" dirty="0">
              <a:solidFill>
                <a:srgbClr val="800000"/>
              </a:solidFill>
              <a:latin typeface="Monotype Corsiva"/>
            </a:endParaRPr>
          </a:p>
        </p:txBody>
      </p:sp>
      <p:sp>
        <p:nvSpPr>
          <p:cNvPr id="5" name="Content Placeholder 4"/>
          <p:cNvSpPr>
            <a:spLocks noGrp="1"/>
          </p:cNvSpPr>
          <p:nvPr>
            <p:ph idx="1"/>
          </p:nvPr>
        </p:nvSpPr>
        <p:spPr>
          <a:xfrm>
            <a:off x="457200" y="1828801"/>
            <a:ext cx="8229600" cy="3276600"/>
          </a:xfrm>
        </p:spPr>
        <p:txBody>
          <a:bodyPr/>
          <a:lstStyle/>
          <a:p>
            <a:pPr>
              <a:buNone/>
            </a:pPr>
            <a:r>
              <a:rPr lang="en-US" sz="2400" dirty="0" smtClean="0">
                <a:latin typeface="Perpetua"/>
                <a:cs typeface="Perpetua"/>
              </a:rPr>
              <a:t>	Helping students find their life goals and how to achieve them is what motivates me. Many people have mentored me, and I feel a strong sense of responsibility to do the same for others. My ultimate message to students: ‘Let your dreams be your only boundaries.’</a:t>
            </a:r>
          </a:p>
          <a:p>
            <a:pPr>
              <a:buNone/>
            </a:pP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Lisa Hunt</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Bowling Green Technical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3200400" y="228600"/>
            <a:ext cx="3048000" cy="45720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Donna Martin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Bowling Green Technical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523999" y="533400"/>
            <a:ext cx="6515101" cy="43434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Alisa </a:t>
            </a:r>
            <a:r>
              <a:rPr lang="en-US" sz="2667" b="0" dirty="0" err="1" smtClean="0">
                <a:solidFill>
                  <a:srgbClr val="800000"/>
                </a:solidFill>
                <a:latin typeface="Monotype Corsiva"/>
              </a:rPr>
              <a:t>Petrovich</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err="1" smtClean="0">
                <a:solidFill>
                  <a:srgbClr val="800000"/>
                </a:solidFill>
                <a:latin typeface="Monotype Corsiva"/>
              </a:rPr>
              <a:t>Brazosport</a:t>
            </a:r>
            <a:r>
              <a:rPr lang="en-US" sz="1778" b="0" dirty="0" smtClean="0">
                <a:solidFill>
                  <a:srgbClr val="800000"/>
                </a:solidFill>
                <a:latin typeface="Monotype Corsiva"/>
              </a:rPr>
              <a:t>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885949" y="533400"/>
            <a:ext cx="5791200" cy="43434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rgbClr val="800000"/>
                </a:solidFill>
                <a:latin typeface="Monotype Corsiva"/>
              </a:rPr>
              <a:t>Robert </a:t>
            </a:r>
            <a:r>
              <a:rPr lang="en-US" sz="2400" dirty="0" err="1" smtClean="0">
                <a:solidFill>
                  <a:srgbClr val="800000"/>
                </a:solidFill>
                <a:latin typeface="Monotype Corsiva"/>
              </a:rPr>
              <a:t>Koohy</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Bristol Community College</a:t>
            </a:r>
            <a:endParaRPr lang="en-US" sz="1600" dirty="0">
              <a:solidFill>
                <a:srgbClr val="800000"/>
              </a:solidFill>
              <a:latin typeface="Monotype Corsiva"/>
            </a:endParaRPr>
          </a:p>
        </p:txBody>
      </p:sp>
      <p:sp>
        <p:nvSpPr>
          <p:cNvPr id="5" name="Content Placeholder 4"/>
          <p:cNvSpPr>
            <a:spLocks noGrp="1"/>
          </p:cNvSpPr>
          <p:nvPr>
            <p:ph idx="1"/>
          </p:nvPr>
        </p:nvSpPr>
        <p:spPr>
          <a:xfrm>
            <a:off x="457200" y="1828801"/>
            <a:ext cx="8229600" cy="3276600"/>
          </a:xfrm>
        </p:spPr>
        <p:txBody>
          <a:bodyPr>
            <a:normAutofit/>
          </a:bodyPr>
          <a:lstStyle/>
          <a:p>
            <a:pPr>
              <a:buNone/>
            </a:pPr>
            <a:r>
              <a:rPr lang="en-US" sz="2400" dirty="0" smtClean="0">
                <a:latin typeface="Perpetua"/>
                <a:cs typeface="Perpetua"/>
              </a:rPr>
              <a:t>	Smiles and tears, both reflecting accomplishments, are what motivate me. An evening student, having succeeded in passing my accounting 11 course, hesitated in shaking my hand when I praised him, and instead put his hands on my shoulders and said, “You have no idea what you have done for me.”  That was his smiles; that was my tears, both reflecting accomplishments. BCC, my Camelot. </a:t>
            </a:r>
            <a:endParaRPr lang="en-US" dirty="0">
              <a:latin typeface="Perpetua"/>
              <a:cs typeface="Perpetua"/>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err="1" smtClean="0">
                <a:solidFill>
                  <a:srgbClr val="800000"/>
                </a:solidFill>
                <a:latin typeface="Monotype Corsiva"/>
              </a:rPr>
              <a:t>Hildaci</a:t>
            </a:r>
            <a:r>
              <a:rPr lang="en-US" sz="2667" b="0" dirty="0" smtClean="0">
                <a:solidFill>
                  <a:srgbClr val="800000"/>
                </a:solidFill>
                <a:latin typeface="Monotype Corsiva"/>
              </a:rPr>
              <a:t> Murray</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Brookhaven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885949" y="774700"/>
            <a:ext cx="5791200" cy="38608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Sean </a:t>
            </a:r>
            <a:r>
              <a:rPr lang="en-US" sz="2667" b="0" dirty="0" err="1" smtClean="0">
                <a:solidFill>
                  <a:srgbClr val="800000"/>
                </a:solidFill>
                <a:latin typeface="Monotype Corsiva"/>
              </a:rPr>
              <a:t>Devaney</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Broward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792288" y="457200"/>
            <a:ext cx="5892800" cy="44196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Mitzi </a:t>
            </a:r>
            <a:r>
              <a:rPr lang="en-US" sz="2667" b="0" dirty="0" err="1" smtClean="0">
                <a:solidFill>
                  <a:srgbClr val="800000"/>
                </a:solidFill>
                <a:latin typeface="Monotype Corsiva"/>
              </a:rPr>
              <a:t>Fulwood</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Broward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792288" y="457200"/>
            <a:ext cx="5892800" cy="44196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Glenn Patterson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Broward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2"/>
          <a:stretch>
            <a:fillRect/>
          </a:stretch>
        </p:blipFill>
        <p:spPr>
          <a:xfrm>
            <a:off x="1295400" y="609600"/>
            <a:ext cx="6705600" cy="4097866"/>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47461" y="1076730"/>
            <a:ext cx="4313608" cy="2875738"/>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Judith Graham</a:t>
            </a:r>
            <a:br>
              <a:rPr lang="en-US" sz="2400" dirty="0" smtClean="0">
                <a:solidFill>
                  <a:srgbClr val="800000"/>
                </a:solidFill>
                <a:latin typeface="Monotype Corsiva"/>
              </a:rPr>
            </a:br>
            <a:r>
              <a:rPr lang="en-US" sz="1600" dirty="0" smtClean="0">
                <a:solidFill>
                  <a:srgbClr val="800000"/>
                </a:solidFill>
                <a:latin typeface="Monotype Corsiva"/>
              </a:rPr>
              <a:t>Bunker Hill Community College</a:t>
            </a:r>
            <a:endParaRPr lang="en-US" sz="1600" dirty="0">
              <a:solidFill>
                <a:srgbClr val="800000"/>
              </a:solidFill>
              <a:latin typeface="Monotype Corsiva"/>
            </a:endParaRPr>
          </a:p>
        </p:txBody>
      </p:sp>
      <p:sp>
        <p:nvSpPr>
          <p:cNvPr id="7" name="TextBox 6"/>
          <p:cNvSpPr txBox="1"/>
          <p:nvPr/>
        </p:nvSpPr>
        <p:spPr>
          <a:xfrm>
            <a:off x="1752600" y="4191000"/>
            <a:ext cx="6705600" cy="1323439"/>
          </a:xfrm>
          <a:prstGeom prst="rect">
            <a:avLst/>
          </a:prstGeom>
          <a:noFill/>
        </p:spPr>
        <p:txBody>
          <a:bodyPr wrap="square" rtlCol="0">
            <a:spAutoFit/>
          </a:bodyPr>
          <a:lstStyle/>
          <a:p>
            <a:r>
              <a:rPr lang="en-US" sz="2000" dirty="0" smtClean="0">
                <a:latin typeface="Perpetua"/>
                <a:cs typeface="Perpetua"/>
              </a:rPr>
              <a:t>I see many non-traditional students doing great things as they pursue their education and career goals. It’s wonderful to be rewarded by your colleagues; but when a student comes into your office and says “thank you,” that is the biggest reward.</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rgbClr val="800000"/>
                </a:solidFill>
                <a:latin typeface="Monotype Corsiva"/>
              </a:rPr>
              <a:t>Maria Belanger</a:t>
            </a:r>
            <a:br>
              <a:rPr lang="en-US" sz="2400" dirty="0" smtClean="0">
                <a:solidFill>
                  <a:srgbClr val="800000"/>
                </a:solidFill>
                <a:latin typeface="Monotype Corsiva"/>
              </a:rPr>
            </a:br>
            <a:r>
              <a:rPr lang="en-US" sz="1600" dirty="0" smtClean="0">
                <a:solidFill>
                  <a:srgbClr val="800000"/>
                </a:solidFill>
                <a:latin typeface="Monotype Corsiva"/>
              </a:rPr>
              <a:t>Algonquin College</a:t>
            </a:r>
            <a:endParaRPr lang="en-US" sz="1600" dirty="0">
              <a:solidFill>
                <a:srgbClr val="800000"/>
              </a:solidFill>
              <a:latin typeface="Monotype Corsiva"/>
            </a:endParaRPr>
          </a:p>
        </p:txBody>
      </p:sp>
      <p:sp>
        <p:nvSpPr>
          <p:cNvPr id="5" name="Content Placeholder 4"/>
          <p:cNvSpPr>
            <a:spLocks noGrp="1"/>
          </p:cNvSpPr>
          <p:nvPr>
            <p:ph idx="1"/>
          </p:nvPr>
        </p:nvSpPr>
        <p:spPr>
          <a:xfrm>
            <a:off x="457200" y="1828801"/>
            <a:ext cx="8229600" cy="3276600"/>
          </a:xfrm>
        </p:spPr>
        <p:txBody>
          <a:bodyPr/>
          <a:lstStyle/>
          <a:p>
            <a:pPr>
              <a:buNone/>
            </a:pPr>
            <a:r>
              <a:rPr lang="en-US" dirty="0" smtClean="0">
                <a:latin typeface="Perpetua"/>
                <a:cs typeface="Perpetua"/>
              </a:rPr>
              <a:t>	</a:t>
            </a:r>
            <a:r>
              <a:rPr lang="en-US" sz="2400" dirty="0" smtClean="0">
                <a:latin typeface="Perpetua"/>
                <a:cs typeface="Perpetua"/>
              </a:rPr>
              <a:t>For all students, learning involves a major transformation. It’s exciting to be part of this process and, where possible, to enable it. Its a pleasure to watch students grow and become more self-confident. My vision is to help mold the type of person I would want to hire.</a:t>
            </a:r>
          </a:p>
          <a:p>
            <a:pPr>
              <a:buNone/>
            </a:pPr>
            <a:endParaRPr lang="en-US" sz="2400" dirty="0" smtClean="0">
              <a:latin typeface="Perpetua"/>
              <a:cs typeface="Perpetua"/>
            </a:endParaRPr>
          </a:p>
          <a:p>
            <a:pPr>
              <a:buNone/>
            </a:pPr>
            <a:endParaRPr lang="en-US" sz="2400" dirty="0" smtClean="0">
              <a:latin typeface="Perpetua"/>
              <a:cs typeface="Perpetua"/>
            </a:endParaRPr>
          </a:p>
          <a:p>
            <a:pPr>
              <a:buNone/>
            </a:pP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rgbClr val="800000"/>
                </a:solidFill>
                <a:latin typeface="Monotype Corsiva"/>
              </a:rPr>
              <a:t>Jamie </a:t>
            </a:r>
            <a:r>
              <a:rPr lang="en-US" sz="2400" dirty="0" err="1" smtClean="0">
                <a:solidFill>
                  <a:srgbClr val="800000"/>
                </a:solidFill>
                <a:latin typeface="Monotype Corsiva"/>
              </a:rPr>
              <a:t>Bramburger</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Algonquin College</a:t>
            </a:r>
            <a:endParaRPr lang="en-US" sz="1600" dirty="0">
              <a:solidFill>
                <a:srgbClr val="800000"/>
              </a:solidFill>
              <a:latin typeface="Monotype Corsiva"/>
            </a:endParaRPr>
          </a:p>
        </p:txBody>
      </p:sp>
      <p:sp>
        <p:nvSpPr>
          <p:cNvPr id="5" name="Content Placeholder 4"/>
          <p:cNvSpPr>
            <a:spLocks noGrp="1"/>
          </p:cNvSpPr>
          <p:nvPr>
            <p:ph idx="1"/>
          </p:nvPr>
        </p:nvSpPr>
        <p:spPr>
          <a:xfrm>
            <a:off x="457200" y="1828801"/>
            <a:ext cx="8229600" cy="3276600"/>
          </a:xfrm>
        </p:spPr>
        <p:txBody>
          <a:bodyPr/>
          <a:lstStyle/>
          <a:p>
            <a:pPr>
              <a:buNone/>
            </a:pPr>
            <a:r>
              <a:rPr lang="en-US" dirty="0" smtClean="0">
                <a:latin typeface="Perpetua"/>
                <a:cs typeface="Perpetua"/>
              </a:rPr>
              <a:t>	</a:t>
            </a:r>
            <a:r>
              <a:rPr lang="en-US" sz="2400" dirty="0" smtClean="0">
                <a:latin typeface="Perpetua"/>
                <a:cs typeface="Perpetua"/>
              </a:rPr>
              <a:t>There is nothing more powerful in a rural community than the impact of a community college. The college drives economic development, provides a skilled </a:t>
            </a:r>
            <a:r>
              <a:rPr lang="en-US" sz="2400" dirty="0" err="1" smtClean="0">
                <a:latin typeface="Perpetua"/>
                <a:cs typeface="Perpetua"/>
              </a:rPr>
              <a:t>labour</a:t>
            </a:r>
            <a:r>
              <a:rPr lang="en-US" sz="2400" dirty="0" smtClean="0">
                <a:latin typeface="Perpetua"/>
                <a:cs typeface="Perpetua"/>
              </a:rPr>
              <a:t> force, and builds partnerships that support regional prosperity.</a:t>
            </a:r>
          </a:p>
          <a:p>
            <a:pPr>
              <a:buNone/>
            </a:pPr>
            <a:endParaRPr lang="en-US" sz="2400" dirty="0" smtClean="0">
              <a:latin typeface="Perpetua"/>
              <a:cs typeface="Perpetua"/>
            </a:endParaRPr>
          </a:p>
          <a:p>
            <a:pPr>
              <a:buNone/>
            </a:pP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1424</TotalTime>
  <Words>2618</Words>
  <Application>Microsoft Macintosh PowerPoint</Application>
  <PresentationFormat>On-screen Show (4:3)</PresentationFormat>
  <Paragraphs>133</Paragraphs>
  <Slides>78</Slides>
  <Notes>4</Notes>
  <HiddenSlides>0</HiddenSlides>
  <MMClips>0</MMClips>
  <ScaleCrop>false</ScaleCrop>
  <HeadingPairs>
    <vt:vector size="4" baseType="variant">
      <vt:variant>
        <vt:lpstr>Design Template</vt:lpstr>
      </vt:variant>
      <vt:variant>
        <vt:i4>1</vt:i4>
      </vt:variant>
      <vt:variant>
        <vt:lpstr>Slide Titles</vt:lpstr>
      </vt:variant>
      <vt:variant>
        <vt:i4>78</vt:i4>
      </vt:variant>
    </vt:vector>
  </HeadingPairs>
  <TitlesOfParts>
    <vt:vector size="79" baseType="lpstr">
      <vt:lpstr>Office Theme</vt:lpstr>
      <vt:lpstr>Nancy Hall Alamo Community College District – Palo Alto College</vt:lpstr>
      <vt:lpstr>Diane Nystedt Alamo Community College District - Palo Alto College</vt:lpstr>
      <vt:lpstr>Michael Berrier Alamo Community College – San Antonio College</vt:lpstr>
      <vt:lpstr>Susan Myers Alamo Community College – San Antonio College</vt:lpstr>
      <vt:lpstr>Jan Starnes Alamo Community College – San Antonio College</vt:lpstr>
      <vt:lpstr>Allison Joubert Alamo Community College District</vt:lpstr>
      <vt:lpstr>Benjamin Kraft Alamo Community College District</vt:lpstr>
      <vt:lpstr>Maria Belanger Algonquin College</vt:lpstr>
      <vt:lpstr>Jamie Bramburger Algonquin College</vt:lpstr>
      <vt:lpstr>Dan Brigham Algonquin College</vt:lpstr>
      <vt:lpstr>Don Crockford Algonquin College</vt:lpstr>
      <vt:lpstr>Debbie Dufresne Algonquin College</vt:lpstr>
      <vt:lpstr>William Rocks Allegany College of Maryland</vt:lpstr>
      <vt:lpstr>Terri Piazza Allen County Community College</vt:lpstr>
      <vt:lpstr>Joan Doolittle Anne Arundel Community College</vt:lpstr>
      <vt:lpstr>Krysten Hall Anne Arundel Community College</vt:lpstr>
      <vt:lpstr>Jan Starnes Alamo Community College District – San Antonio College</vt:lpstr>
      <vt:lpstr>Martha Linksz Anne Arundel Community College</vt:lpstr>
      <vt:lpstr>Marion Schilder Anne Arundel Community College</vt:lpstr>
      <vt:lpstr>Brandi Shepard Anne Arundel Community College</vt:lpstr>
      <vt:lpstr>Kasia Taylor Anne Arundel Community College</vt:lpstr>
      <vt:lpstr>Jill Voran Anne Arundel Community College</vt:lpstr>
      <vt:lpstr>Mizaba Abedi Arizona Western College</vt:lpstr>
      <vt:lpstr>Lee Altman Sr. Arizona Western College</vt:lpstr>
      <vt:lpstr>Shanen Aranmor Arizona Western College</vt:lpstr>
      <vt:lpstr>Ian Watkinson Arizona Western College</vt:lpstr>
      <vt:lpstr>Eszter Barra-Johnson Ashford University</vt:lpstr>
      <vt:lpstr>Ronald Bolender Ashford University</vt:lpstr>
      <vt:lpstr>Mary Cornilsen Ashford University</vt:lpstr>
      <vt:lpstr>Daniel French Ashford University</vt:lpstr>
      <vt:lpstr>Ann Hopson Ashford University</vt:lpstr>
      <vt:lpstr>William McCue Ashford University</vt:lpstr>
      <vt:lpstr>Timothy Serey Ashford University</vt:lpstr>
      <vt:lpstr>Jennifer Carroll Ashford University</vt:lpstr>
      <vt:lpstr>David Childress Ashland Community and Technical College</vt:lpstr>
      <vt:lpstr>Jack Johnson Ashford University</vt:lpstr>
      <vt:lpstr>Louise Shytle Ashland Community &amp; Technical College</vt:lpstr>
      <vt:lpstr>Patricia Gentile Atlantic Cape Community College</vt:lpstr>
      <vt:lpstr>Richard Perniciaro Atlantic Cape Community College</vt:lpstr>
      <vt:lpstr>Bobby Royal, Sr. Atlantic Cape Community College</vt:lpstr>
      <vt:lpstr>Carmen Royal Atlantic Cape Community College</vt:lpstr>
      <vt:lpstr>Catherine Skinner Atlantic Cape Community College</vt:lpstr>
      <vt:lpstr>Art Wexler Atlantic Cape Community College</vt:lpstr>
      <vt:lpstr>Gail Bayeta Austin Community College</vt:lpstr>
      <vt:lpstr>Nathie Marbury Austin Community College</vt:lpstr>
      <vt:lpstr>Betty LaFace Bainbridge College</vt:lpstr>
      <vt:lpstr>Tonya Strickland Bainbridge College</vt:lpstr>
      <vt:lpstr>Nisha Aroskar Baton Rouge Community College</vt:lpstr>
      <vt:lpstr>Linda Batiste Paul Baton Rouge Community College</vt:lpstr>
      <vt:lpstr>Sharon Davidson Baton Rouge Community College</vt:lpstr>
      <vt:lpstr>William Forrest Baton Rouge Community College</vt:lpstr>
      <vt:lpstr>Sandra Guzman Baton Rouge Community College</vt:lpstr>
      <vt:lpstr>Susan Neely Baton Rouge Community College</vt:lpstr>
      <vt:lpstr>Amy Reese Baton Rouge Community College</vt:lpstr>
      <vt:lpstr>Sandra Stokes Baton Rouge Community College</vt:lpstr>
      <vt:lpstr>Laci Talley Baton Rouge Community College</vt:lpstr>
      <vt:lpstr>Jennifer McCann Bay de Noc Community College</vt:lpstr>
      <vt:lpstr>Dorothy Altman Bergen Community College</vt:lpstr>
      <vt:lpstr>Jolene Bean Bermuda College</vt:lpstr>
      <vt:lpstr>Robin Ingham Bermuda College</vt:lpstr>
      <vt:lpstr>Jackie Cecil Big Sandy Community &amp; Technical College</vt:lpstr>
      <vt:lpstr>Dan Bell Big Sandy Community &amp; Technical College</vt:lpstr>
      <vt:lpstr>Janet White Blackhawk Technical College</vt:lpstr>
      <vt:lpstr>Rebecca Glasscock Bluegrass Community and Technical College</vt:lpstr>
      <vt:lpstr>Dan Cain Bossier Parish Community College</vt:lpstr>
      <vt:lpstr>Darrell Chitty Bossier Parish Community College</vt:lpstr>
      <vt:lpstr>Jennifer McMullen Bossier Parish Community College</vt:lpstr>
      <vt:lpstr>Kerry McNamara Bossier Parish Community College</vt:lpstr>
      <vt:lpstr>Peggy Beasley Bowling Green Technical College</vt:lpstr>
      <vt:lpstr>Lisa Hunt Bowling Green Technical College</vt:lpstr>
      <vt:lpstr>Donna Martin Bowling Green Technical College</vt:lpstr>
      <vt:lpstr>Alisa Petrovich Brazosport College</vt:lpstr>
      <vt:lpstr>Robert Koohy Bristol Community College</vt:lpstr>
      <vt:lpstr>Hildaci Murray Brookhaven College</vt:lpstr>
      <vt:lpstr>Sean Devaney Broward College</vt:lpstr>
      <vt:lpstr>Mitzi Fulwood Broward College</vt:lpstr>
      <vt:lpstr>Glenn Patterson Broward College</vt:lpstr>
      <vt:lpstr>Judith Graham Bunker Hill Community College</vt:lpstr>
    </vt:vector>
  </TitlesOfParts>
  <Company>The University of Texas at Austin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NISOD Web Workstation</dc:creator>
  <cp:keywords/>
  <cp:lastModifiedBy>Educatinal Administration</cp:lastModifiedBy>
  <cp:revision>15</cp:revision>
  <dcterms:created xsi:type="dcterms:W3CDTF">2009-06-02T12:49:00Z</dcterms:created>
  <dcterms:modified xsi:type="dcterms:W3CDTF">2009-06-02T12:49:51Z</dcterms:modified>
</cp:coreProperties>
</file>