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s/slide68.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2.xml" ContentType="application/vnd.openxmlformats-officedocument.presentationml.slide+xml"/>
  <Override PartName="/ppt/theme/theme2.xml" ContentType="application/vnd.openxmlformats-officedocument.theme+xml"/>
  <Override PartName="/ppt/slides/slide3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docProps/app.xml" ContentType="application/vnd.openxmlformats-officedocument.extended-properties+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58.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63.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70.xml" ContentType="application/vnd.openxmlformats-officedocument.presentationml.slide+xml"/>
  <Override PartName="/ppt/slides/slide61.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59.xml" ContentType="application/vnd.openxmlformats-officedocument.presentationml.slide+xml"/>
  <Override PartName="/ppt/slides/slide33.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53.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6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72"/>
  </p:notesMasterIdLst>
  <p:sldIdLst>
    <p:sldId id="707" r:id="rId2"/>
    <p:sldId id="714" r:id="rId3"/>
    <p:sldId id="715" r:id="rId4"/>
    <p:sldId id="716" r:id="rId5"/>
    <p:sldId id="717" r:id="rId6"/>
    <p:sldId id="718" r:id="rId7"/>
    <p:sldId id="719" r:id="rId8"/>
    <p:sldId id="720" r:id="rId9"/>
    <p:sldId id="721" r:id="rId10"/>
    <p:sldId id="722" r:id="rId11"/>
    <p:sldId id="723" r:id="rId12"/>
    <p:sldId id="724" r:id="rId13"/>
    <p:sldId id="725" r:id="rId14"/>
    <p:sldId id="727" r:id="rId15"/>
    <p:sldId id="726" r:id="rId16"/>
    <p:sldId id="728" r:id="rId17"/>
    <p:sldId id="729" r:id="rId18"/>
    <p:sldId id="730" r:id="rId19"/>
    <p:sldId id="731" r:id="rId20"/>
    <p:sldId id="732" r:id="rId21"/>
    <p:sldId id="733" r:id="rId22"/>
    <p:sldId id="734" r:id="rId23"/>
    <p:sldId id="735" r:id="rId24"/>
    <p:sldId id="736" r:id="rId25"/>
    <p:sldId id="738" r:id="rId26"/>
    <p:sldId id="737" r:id="rId27"/>
    <p:sldId id="739" r:id="rId28"/>
    <p:sldId id="740" r:id="rId29"/>
    <p:sldId id="741" r:id="rId30"/>
    <p:sldId id="742" r:id="rId31"/>
    <p:sldId id="743" r:id="rId32"/>
    <p:sldId id="746" r:id="rId33"/>
    <p:sldId id="744" r:id="rId34"/>
    <p:sldId id="745" r:id="rId35"/>
    <p:sldId id="747" r:id="rId36"/>
    <p:sldId id="748" r:id="rId37"/>
    <p:sldId id="749" r:id="rId38"/>
    <p:sldId id="750" r:id="rId39"/>
    <p:sldId id="751" r:id="rId40"/>
    <p:sldId id="753" r:id="rId41"/>
    <p:sldId id="754" r:id="rId42"/>
    <p:sldId id="755" r:id="rId43"/>
    <p:sldId id="756" r:id="rId44"/>
    <p:sldId id="757" r:id="rId45"/>
    <p:sldId id="759" r:id="rId46"/>
    <p:sldId id="760" r:id="rId47"/>
    <p:sldId id="758" r:id="rId48"/>
    <p:sldId id="762" r:id="rId49"/>
    <p:sldId id="761" r:id="rId50"/>
    <p:sldId id="763" r:id="rId51"/>
    <p:sldId id="764" r:id="rId52"/>
    <p:sldId id="765" r:id="rId53"/>
    <p:sldId id="766" r:id="rId54"/>
    <p:sldId id="767" r:id="rId55"/>
    <p:sldId id="768" r:id="rId56"/>
    <p:sldId id="769" r:id="rId57"/>
    <p:sldId id="771" r:id="rId58"/>
    <p:sldId id="772" r:id="rId59"/>
    <p:sldId id="770" r:id="rId60"/>
    <p:sldId id="773" r:id="rId61"/>
    <p:sldId id="774" r:id="rId62"/>
    <p:sldId id="775" r:id="rId63"/>
    <p:sldId id="776" r:id="rId64"/>
    <p:sldId id="778" r:id="rId65"/>
    <p:sldId id="777" r:id="rId66"/>
    <p:sldId id="779" r:id="rId67"/>
    <p:sldId id="782" r:id="rId68"/>
    <p:sldId id="780" r:id="rId69"/>
    <p:sldId id="783" r:id="rId70"/>
    <p:sldId id="784"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1pPr>
    <a:lvl2pPr marL="4572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2pPr>
    <a:lvl3pPr marL="9144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3pPr>
    <a:lvl4pPr marL="13716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4pPr>
    <a:lvl5pPr marL="18288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showPr loop="1" showNarration="1">
    <p:present/>
    <p:sldAll/>
    <p:penClr>
      <a:srgbClr val="FF0000"/>
    </p:penClr>
  </p:showPr>
  <p:clrMru>
    <a:srgbClr val="804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8111" autoAdjust="0"/>
    <p:restoredTop sz="90929"/>
  </p:normalViewPr>
  <p:slideViewPr>
    <p:cSldViewPr>
      <p:cViewPr varScale="1">
        <p:scale>
          <a:sx n="150" d="100"/>
          <a:sy n="150" d="100"/>
        </p:scale>
        <p:origin x="-17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presProps" Target="presProps.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tableStyles" Target="tableStyles.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printerSettings" Target="printerSettings/printerSettings1.bin"/><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theme" Target="theme/theme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571995F2-F158-BE43-BB9D-99878B7A498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advTm="7000">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advTm="7000">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advTm="7000">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slow" advTm="7000">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advTm="7000">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advTm="7000">
    <p:fade/>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2" descr="EA_slide_background"/>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advTm="7000">
    <p:fade/>
  </p:transition>
  <p:txStyles>
    <p:titleStyle>
      <a:lvl1pPr algn="ctr" rtl="0" eaLnBrk="0" fontAlgn="base" hangingPunct="0">
        <a:spcBef>
          <a:spcPct val="0"/>
        </a:spcBef>
        <a:spcAft>
          <a:spcPct val="0"/>
        </a:spcAft>
        <a:defRPr sz="4400">
          <a:solidFill>
            <a:schemeClr val="tx2"/>
          </a:solidFill>
          <a:latin typeface="+mj-lt"/>
          <a:ea typeface="+mj-ea"/>
          <a:cs typeface="ＭＳ Ｐゴシック" pitchFamily="-109" charset="-128"/>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Text Placeholder 3"/>
          <p:cNvSpPr>
            <a:spLocks noGrp="1"/>
          </p:cNvSpPr>
          <p:nvPr>
            <p:ph type="body" sz="half" idx="2"/>
          </p:nvPr>
        </p:nvSpPr>
        <p:spPr bwMode="auto">
          <a:xfrm>
            <a:off x="1828800" y="4495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Teaching is truly about being around and working with others.</a:t>
            </a:r>
          </a:p>
        </p:txBody>
      </p:sp>
      <p:sp>
        <p:nvSpPr>
          <p:cNvPr id="115714"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THOMAS TAKAYAMA</a:t>
            </a:r>
            <a:br>
              <a:rPr lang="en-US" smtClean="0">
                <a:solidFill>
                  <a:srgbClr val="804000"/>
                </a:solidFill>
              </a:rPr>
            </a:br>
            <a:r>
              <a:rPr lang="en-US" sz="1400" smtClean="0">
                <a:solidFill>
                  <a:srgbClr val="804000"/>
                </a:solidFill>
              </a:rPr>
              <a:t>McHenry County College</a:t>
            </a:r>
            <a:endParaRPr lang="en-US" sz="1200" smtClean="0">
              <a:solidFill>
                <a:srgbClr val="000000"/>
              </a:solidFill>
            </a:endParaRPr>
          </a:p>
        </p:txBody>
      </p:sp>
      <p:pic>
        <p:nvPicPr>
          <p:cNvPr id="5122" name="Picture 2" descr="C:\Documents and Settings\nisod\My Documents\Marked\Takayama_Thomas.JPG"/>
          <p:cNvPicPr>
            <a:picLocks noGrp="1" noChangeAspect="1" noChangeArrowheads="1"/>
          </p:cNvPicPr>
          <p:nvPr>
            <p:ph type="pic" idx="1"/>
          </p:nvPr>
        </p:nvPicPr>
        <p:blipFill>
          <a:blip r:embed="rId2"/>
          <a:srcRect t="2813" b="2813"/>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When I first see my students' faces, I wonder what stories lie behind each one.  Through pieces of dialogue, narrative essays, spontaneous moments in class, and conversations in my office, I am privileged to learn some of their stories.  This privilege never fails to rekindle my spirit.</a:t>
            </a:r>
          </a:p>
        </p:txBody>
      </p:sp>
      <p:sp>
        <p:nvSpPr>
          <p:cNvPr id="12493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SARAH THOMASON</a:t>
            </a:r>
            <a:br>
              <a:rPr lang="en-US" smtClean="0">
                <a:solidFill>
                  <a:srgbClr val="804000"/>
                </a:solidFill>
              </a:rPr>
            </a:br>
            <a:r>
              <a:rPr lang="en-US" sz="1400" smtClean="0">
                <a:solidFill>
                  <a:srgbClr val="804000"/>
                </a:solidFill>
              </a:rPr>
              <a:t>Roane State Community College</a:t>
            </a:r>
            <a:endParaRPr lang="en-US" sz="1200" smtClean="0">
              <a:solidFill>
                <a:srgbClr val="000000"/>
              </a:solidFill>
            </a:endParaRPr>
          </a:p>
        </p:txBody>
      </p:sp>
      <p:pic>
        <p:nvPicPr>
          <p:cNvPr id="14338" name="Picture 2" descr="C:\Documents and Settings\nisod\My Documents\Marked\Thomason_Sarah.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What drives and motivates me? The students returning and thanking me for helping them to become employable and successful in industry.  I was very proud when making a trip to an industry and one of my former students gave me the tour of the company. Also, a company calling me for additional industrial training.</a:t>
            </a:r>
          </a:p>
        </p:txBody>
      </p:sp>
      <p:sp>
        <p:nvSpPr>
          <p:cNvPr id="125954"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HARLAN THOMPSON</a:t>
            </a:r>
            <a:br>
              <a:rPr lang="en-US" smtClean="0">
                <a:solidFill>
                  <a:srgbClr val="804000"/>
                </a:solidFill>
              </a:rPr>
            </a:br>
            <a:r>
              <a:rPr lang="en-US" sz="1400" smtClean="0">
                <a:solidFill>
                  <a:srgbClr val="804000"/>
                </a:solidFill>
              </a:rPr>
              <a:t>Iowa Cental Community College</a:t>
            </a:r>
            <a:endParaRPr lang="en-US" sz="1200" smtClean="0">
              <a:solidFill>
                <a:srgbClr val="000000"/>
              </a:solidFill>
            </a:endParaRPr>
          </a:p>
        </p:txBody>
      </p:sp>
      <p:pic>
        <p:nvPicPr>
          <p:cNvPr id="15362" name="Picture 2" descr="C:\Documents and Settings\nisod\My Documents\Marked\Thompson_Harlan.jpg"/>
          <p:cNvPicPr>
            <a:picLocks noGrp="1" noChangeAspect="1" noChangeArrowheads="1"/>
          </p:cNvPicPr>
          <p:nvPr>
            <p:ph type="pic" idx="1"/>
          </p:nvPr>
        </p:nvPicPr>
        <p:blipFill>
          <a:blip r:embed="rId2"/>
          <a:srcRect t="1882" b="1882"/>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Teachers must remember that when a student is learning something new, he compares and contrasts the new information with his current model of reality.  He is receiving doses of things that are unfamiliar and unexpected, and constantly re-weaving new concepts into existing ones. Thus, a student's knowledge is constructed, not received.</a:t>
            </a:r>
          </a:p>
        </p:txBody>
      </p:sp>
      <p:sp>
        <p:nvSpPr>
          <p:cNvPr id="12697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LINDA TIEDT</a:t>
            </a:r>
            <a:br>
              <a:rPr lang="en-US" smtClean="0">
                <a:solidFill>
                  <a:srgbClr val="804000"/>
                </a:solidFill>
              </a:rPr>
            </a:br>
            <a:r>
              <a:rPr lang="en-US" sz="1400" smtClean="0">
                <a:solidFill>
                  <a:srgbClr val="804000"/>
                </a:solidFill>
              </a:rPr>
              <a:t>St. Louis Community College at Meramec</a:t>
            </a:r>
            <a:endParaRPr lang="en-US" sz="1200" smtClean="0">
              <a:solidFill>
                <a:srgbClr val="000000"/>
              </a:solidFill>
            </a:endParaRPr>
          </a:p>
        </p:txBody>
      </p:sp>
      <p:pic>
        <p:nvPicPr>
          <p:cNvPr id="16386" name="Picture 2" descr="C:\Documents and Settings\nisod\My Documents\Marked\Tiedt_Linda.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Text Placeholder 3"/>
          <p:cNvSpPr>
            <a:spLocks noGrp="1"/>
          </p:cNvSpPr>
          <p:nvPr>
            <p:ph type="body" sz="half" idx="2"/>
          </p:nvPr>
        </p:nvSpPr>
        <p:spPr bwMode="auto">
          <a:xfrm>
            <a:off x="1828800" y="4267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As students’ co-learner, I work to create welcoming and fun learning environments in which we all are challenged to think critically and stretch beyond our comfort zones.</a:t>
            </a:r>
          </a:p>
        </p:txBody>
      </p:sp>
      <p:sp>
        <p:nvSpPr>
          <p:cNvPr id="12800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SUSAN TIMM</a:t>
            </a:r>
            <a:br>
              <a:rPr lang="en-US" smtClean="0">
                <a:solidFill>
                  <a:srgbClr val="804000"/>
                </a:solidFill>
              </a:rPr>
            </a:br>
            <a:r>
              <a:rPr lang="en-US" sz="1400" smtClean="0">
                <a:solidFill>
                  <a:srgbClr val="804000"/>
                </a:solidFill>
              </a:rPr>
              <a:t>Elgin Community College</a:t>
            </a:r>
            <a:endParaRPr lang="en-US" sz="1200" smtClean="0">
              <a:solidFill>
                <a:srgbClr val="000000"/>
              </a:solidFill>
            </a:endParaRPr>
          </a:p>
        </p:txBody>
      </p:sp>
      <p:pic>
        <p:nvPicPr>
          <p:cNvPr id="17410" name="Picture 2" descr="C:\Documents and Settings\nisod\My Documents\Marked\Timm_Susan.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JENNIFER TOWNSLEY</a:t>
            </a:r>
            <a:r>
              <a:rPr lang="en-US" sz="4000" smtClean="0">
                <a:solidFill>
                  <a:srgbClr val="804000"/>
                </a:solidFill>
              </a:rPr>
              <a:t/>
            </a:r>
            <a:br>
              <a:rPr lang="en-US" sz="4000" smtClean="0">
                <a:solidFill>
                  <a:srgbClr val="804000"/>
                </a:solidFill>
              </a:rPr>
            </a:br>
            <a:r>
              <a:rPr lang="en-US" sz="1400" smtClean="0">
                <a:solidFill>
                  <a:srgbClr val="804000"/>
                </a:solidFill>
              </a:rPr>
              <a:t>South Mountain Community College</a:t>
            </a:r>
            <a:endParaRPr lang="en-US" sz="1200" smtClean="0">
              <a:solidFill>
                <a:srgbClr val="000000"/>
              </a:solidFill>
            </a:endParaRPr>
          </a:p>
        </p:txBody>
      </p:sp>
      <p:pic>
        <p:nvPicPr>
          <p:cNvPr id="19458" name="Picture 2" descr="C:\Documents and Settings\nisod\My Documents\Marked\Townsley_Jennifer.jpg"/>
          <p:cNvPicPr>
            <a:picLocks noGrp="1" noChangeAspect="1" noChangeArrowheads="1"/>
          </p:cNvPicPr>
          <p:nvPr>
            <p:ph type="pic" idx="1"/>
          </p:nvPr>
        </p:nvPicPr>
        <p:blipFill>
          <a:blip r:embed="rId2"/>
          <a:srcRect t="4796" b="4796"/>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It was my wife Gail, who suggested that I become a teacher. It has been rewarding to see students progress and graduate into successful careers as a result of what they’ve learned. I consider myself fortunate to be teaching. Since I’ve been teaching for 20 years, I guess Gail was right!</a:t>
            </a:r>
          </a:p>
        </p:txBody>
      </p:sp>
      <p:sp>
        <p:nvSpPr>
          <p:cNvPr id="13005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EDWARD M. TREGLOWN</a:t>
            </a:r>
            <a:br>
              <a:rPr lang="en-US" smtClean="0">
                <a:solidFill>
                  <a:srgbClr val="804000"/>
                </a:solidFill>
              </a:rPr>
            </a:br>
            <a:r>
              <a:rPr lang="en-US" sz="1400" smtClean="0">
                <a:solidFill>
                  <a:srgbClr val="804000"/>
                </a:solidFill>
              </a:rPr>
              <a:t>Piedmont Community College</a:t>
            </a:r>
            <a:endParaRPr lang="en-US" sz="1200" smtClean="0">
              <a:solidFill>
                <a:srgbClr val="000000"/>
              </a:solidFill>
            </a:endParaRPr>
          </a:p>
        </p:txBody>
      </p:sp>
      <p:pic>
        <p:nvPicPr>
          <p:cNvPr id="18434" name="Picture 2" descr="C:\Documents and Settings\nisod\My Documents\Marked\Treglown_Ted.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Text Placeholder 3"/>
          <p:cNvSpPr>
            <a:spLocks noGrp="1"/>
          </p:cNvSpPr>
          <p:nvPr>
            <p:ph type="body" sz="half" idx="2"/>
          </p:nvPr>
        </p:nvSpPr>
        <p:spPr bwMode="auto">
          <a:xfrm>
            <a:off x="1828800" y="4343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can truly say that I can't remember ever having had a boring day. There is always a new opportunity to explore, a need to meet, a project to develop, or a partnership to build.</a:t>
            </a:r>
          </a:p>
        </p:txBody>
      </p:sp>
      <p:sp>
        <p:nvSpPr>
          <p:cNvPr id="13107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TERESA TRIPLETT</a:t>
            </a:r>
            <a:br>
              <a:rPr lang="en-US" smtClean="0">
                <a:solidFill>
                  <a:srgbClr val="804000"/>
                </a:solidFill>
              </a:rPr>
            </a:br>
            <a:r>
              <a:rPr lang="en-US" sz="1400" smtClean="0">
                <a:solidFill>
                  <a:srgbClr val="804000"/>
                </a:solidFill>
              </a:rPr>
              <a:t>Southeastern Community College</a:t>
            </a:r>
            <a:endParaRPr lang="en-US" sz="1200" smtClean="0">
              <a:solidFill>
                <a:srgbClr val="000000"/>
              </a:solidFill>
            </a:endParaRPr>
          </a:p>
        </p:txBody>
      </p:sp>
      <p:pic>
        <p:nvPicPr>
          <p:cNvPr id="20482" name="Picture 2" descr="C:\Documents and Settings\nisod\My Documents\Marked\Triplett_Teresa(tan shirt).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Text Placeholder 3"/>
          <p:cNvSpPr>
            <a:spLocks noGrp="1"/>
          </p:cNvSpPr>
          <p:nvPr>
            <p:ph type="body" sz="half" idx="2"/>
          </p:nvPr>
        </p:nvSpPr>
        <p:spPr bwMode="auto">
          <a:xfrm>
            <a:off x="1828800" y="4343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students’ success is what motivates me the most. When I see that they are successful in their chosen career path, I know that I’ve done my job in preparing them for that success.</a:t>
            </a:r>
          </a:p>
        </p:txBody>
      </p:sp>
      <p:sp>
        <p:nvSpPr>
          <p:cNvPr id="13209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RICHARD TUCKER</a:t>
            </a:r>
            <a:br>
              <a:rPr lang="en-US" smtClean="0">
                <a:solidFill>
                  <a:srgbClr val="804000"/>
                </a:solidFill>
              </a:rPr>
            </a:br>
            <a:r>
              <a:rPr lang="en-US" sz="1400" smtClean="0">
                <a:solidFill>
                  <a:srgbClr val="804000"/>
                </a:solidFill>
              </a:rPr>
              <a:t>Baton Rouge Community College</a:t>
            </a:r>
            <a:endParaRPr lang="en-US" sz="1200" smtClean="0">
              <a:solidFill>
                <a:srgbClr val="000000"/>
              </a:solidFill>
            </a:endParaRPr>
          </a:p>
        </p:txBody>
      </p:sp>
      <p:pic>
        <p:nvPicPr>
          <p:cNvPr id="21506" name="Picture 2" descr="C:\Documents and Settings\nisod\My Documents\Marked\Tucker_Richard.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1"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try to make every course interesting by relating the terminology and skills covered in the various courses to the contemporary experiences of the students today as well as relating some of my personal experiences in the earlier days of computers and space exploration.</a:t>
            </a:r>
          </a:p>
        </p:txBody>
      </p:sp>
      <p:sp>
        <p:nvSpPr>
          <p:cNvPr id="13312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WILLIAM TUCKER</a:t>
            </a:r>
            <a:br>
              <a:rPr lang="en-US" smtClean="0">
                <a:solidFill>
                  <a:srgbClr val="804000"/>
                </a:solidFill>
              </a:rPr>
            </a:br>
            <a:r>
              <a:rPr lang="en-US" sz="1400" smtClean="0">
                <a:solidFill>
                  <a:srgbClr val="804000"/>
                </a:solidFill>
              </a:rPr>
              <a:t>Austin Community College</a:t>
            </a:r>
            <a:endParaRPr lang="en-US" sz="1200" smtClean="0">
              <a:solidFill>
                <a:srgbClr val="000000"/>
              </a:solidFill>
            </a:endParaRPr>
          </a:p>
        </p:txBody>
      </p:sp>
      <p:pic>
        <p:nvPicPr>
          <p:cNvPr id="22530" name="Picture 2" descr="C:\Documents and Settings\nisod\My Documents\Marked\Tucker_William.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MARY ANN TUERK</a:t>
            </a:r>
            <a:r>
              <a:rPr lang="en-US" sz="4000" smtClean="0">
                <a:solidFill>
                  <a:srgbClr val="804000"/>
                </a:solidFill>
              </a:rPr>
              <a:t/>
            </a:r>
            <a:br>
              <a:rPr lang="en-US" sz="4000" smtClean="0">
                <a:solidFill>
                  <a:srgbClr val="804000"/>
                </a:solidFill>
              </a:rPr>
            </a:br>
            <a:r>
              <a:rPr lang="en-US" sz="1400" smtClean="0">
                <a:solidFill>
                  <a:srgbClr val="804000"/>
                </a:solidFill>
              </a:rPr>
              <a:t>Elgin Community College</a:t>
            </a:r>
            <a:endParaRPr lang="en-US" sz="1200" smtClean="0">
              <a:solidFill>
                <a:srgbClr val="000000"/>
              </a:solidFill>
            </a:endParaRPr>
          </a:p>
        </p:txBody>
      </p:sp>
      <p:pic>
        <p:nvPicPr>
          <p:cNvPr id="23554" name="Picture 2" descr="C:\Documents and Settings\nisod\My Documents\Marked\Tuerk_Mary Ann.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Text Placeholder 3"/>
          <p:cNvSpPr>
            <a:spLocks noGrp="1"/>
          </p:cNvSpPr>
          <p:nvPr>
            <p:ph type="body" sz="half" idx="2"/>
          </p:nvPr>
        </p:nvSpPr>
        <p:spPr bwMode="auto">
          <a:xfrm>
            <a:off x="1828800" y="4114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When I walk into a room full of students who want to learn to tell great stories superbly, it's like flipping a switch.  Teaching is sometimes pure pleasure, always a glorious challenge, and above all a great privilege.</a:t>
            </a:r>
          </a:p>
        </p:txBody>
      </p:sp>
      <p:sp>
        <p:nvSpPr>
          <p:cNvPr id="11673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LYNN TARZWELL</a:t>
            </a:r>
            <a:br>
              <a:rPr lang="en-US" smtClean="0">
                <a:solidFill>
                  <a:srgbClr val="804000"/>
                </a:solidFill>
              </a:rPr>
            </a:br>
            <a:r>
              <a:rPr lang="en-US" sz="1400" smtClean="0">
                <a:solidFill>
                  <a:srgbClr val="804000"/>
                </a:solidFill>
              </a:rPr>
              <a:t>Algonquin College</a:t>
            </a:r>
            <a:endParaRPr lang="en-US" sz="1200" smtClean="0">
              <a:solidFill>
                <a:srgbClr val="000000"/>
              </a:solidFill>
            </a:endParaRPr>
          </a:p>
        </p:txBody>
      </p:sp>
      <p:pic>
        <p:nvPicPr>
          <p:cNvPr id="6146" name="Picture 2" descr="C:\Documents and Settings\nisod\My Documents\Marked\Tarzwell_Lynn.jpg"/>
          <p:cNvPicPr>
            <a:picLocks noGrp="1" noChangeAspect="1" noChangeArrowheads="1"/>
          </p:cNvPicPr>
          <p:nvPr>
            <p:ph type="pic" idx="1"/>
          </p:nvPr>
        </p:nvPicPr>
        <p:blipFill>
          <a:blip r:embed="rId2" cstate="print"/>
          <a:srcRect l="10274" r="1027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CURTIS TYNDALL</a:t>
            </a:r>
            <a:r>
              <a:rPr lang="en-US" sz="4000" smtClean="0">
                <a:solidFill>
                  <a:srgbClr val="804000"/>
                </a:solidFill>
              </a:rPr>
              <a:t/>
            </a:r>
            <a:br>
              <a:rPr lang="en-US" sz="4000" smtClean="0">
                <a:solidFill>
                  <a:srgbClr val="804000"/>
                </a:solidFill>
              </a:rPr>
            </a:br>
            <a:r>
              <a:rPr lang="en-US" sz="1400" smtClean="0">
                <a:solidFill>
                  <a:srgbClr val="804000"/>
                </a:solidFill>
              </a:rPr>
              <a:t>Vance-Granville Community College</a:t>
            </a:r>
            <a:endParaRPr lang="en-US" sz="1200" smtClean="0">
              <a:solidFill>
                <a:srgbClr val="000000"/>
              </a:solidFill>
            </a:endParaRPr>
          </a:p>
        </p:txBody>
      </p:sp>
      <p:pic>
        <p:nvPicPr>
          <p:cNvPr id="24578" name="Picture 2" descr="C:\Documents and Settings\nisod\My Documents\Marked\Tyndall_Curtis.jpg"/>
          <p:cNvPicPr>
            <a:picLocks noGrp="1" noChangeAspect="1" noChangeArrowheads="1"/>
          </p:cNvPicPr>
          <p:nvPr>
            <p:ph type="pic" idx="1"/>
          </p:nvPr>
        </p:nvPicPr>
        <p:blipFill>
          <a:blip r:embed="rId2"/>
          <a:srcRect t="3392" b="3392"/>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Text Placeholder 3"/>
          <p:cNvSpPr>
            <a:spLocks noGrp="1"/>
          </p:cNvSpPr>
          <p:nvPr>
            <p:ph type="body" sz="half" idx="2"/>
          </p:nvPr>
        </p:nvSpPr>
        <p:spPr bwMode="auto">
          <a:xfrm>
            <a:off x="1828800" y="3886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After examining music's relationship (the most abstract art form) to art and theater, I realized that all of the arts are one. I try to instill this philosophy in my students, along with imbuing them with a sense of responsibility and intense joy as individuals who create our culture.</a:t>
            </a:r>
          </a:p>
        </p:txBody>
      </p:sp>
      <p:sp>
        <p:nvSpPr>
          <p:cNvPr id="13619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ANNE VACCARO</a:t>
            </a:r>
            <a:br>
              <a:rPr lang="en-US" smtClean="0">
                <a:solidFill>
                  <a:srgbClr val="804000"/>
                </a:solidFill>
              </a:rPr>
            </a:br>
            <a:r>
              <a:rPr lang="en-US" sz="1400" smtClean="0">
                <a:solidFill>
                  <a:srgbClr val="804000"/>
                </a:solidFill>
              </a:rPr>
              <a:t>Edison Community College</a:t>
            </a:r>
            <a:endParaRPr lang="en-US" sz="1200" smtClean="0">
              <a:solidFill>
                <a:srgbClr val="000000"/>
              </a:solidFill>
            </a:endParaRPr>
          </a:p>
        </p:txBody>
      </p:sp>
      <p:pic>
        <p:nvPicPr>
          <p:cNvPr id="25602" name="Picture 2"/>
          <p:cNvPicPr>
            <a:picLocks noGrp="1" noChangeAspect="1" noChangeArrowheads="1"/>
          </p:cNvPicPr>
          <p:nvPr>
            <p:ph type="pic" idx="1"/>
          </p:nvPr>
        </p:nvPicPr>
        <p:blipFill>
          <a:blip r:embed="rId2"/>
          <a:srcRect t="1843" b="1843"/>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Text Placeholder 3"/>
          <p:cNvSpPr>
            <a:spLocks noGrp="1"/>
          </p:cNvSpPr>
          <p:nvPr>
            <p:ph type="body" sz="half" idx="2"/>
          </p:nvPr>
        </p:nvSpPr>
        <p:spPr bwMode="auto">
          <a:xfrm>
            <a:off x="1828800" y="3886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role of educators is to lead by example, passionately striving for: continual self-development, awareness of issues beyond themselves, respect for diversity, and commitment to service. Learning is not an end, but a means, and ‘not the filling of a pail, but the lighting a fire’ (Yeats).</a:t>
            </a:r>
          </a:p>
        </p:txBody>
      </p:sp>
      <p:sp>
        <p:nvSpPr>
          <p:cNvPr id="137218" name="Rectangle 8"/>
          <p:cNvSpPr>
            <a:spLocks noGrp="1" noChangeArrowheads="1"/>
          </p:cNvSpPr>
          <p:nvPr>
            <p:ph type="title"/>
          </p:nvPr>
        </p:nvSpPr>
        <p:spPr bwMode="auto">
          <a:xfrm>
            <a:off x="5029200" y="1746250"/>
            <a:ext cx="3962400" cy="923925"/>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MARIA ELENA VALDES-CORBEIL</a:t>
            </a:r>
            <a:br>
              <a:rPr lang="en-US" smtClean="0">
                <a:solidFill>
                  <a:srgbClr val="804000"/>
                </a:solidFill>
              </a:rPr>
            </a:br>
            <a:r>
              <a:rPr lang="en-US" sz="1400" smtClean="0">
                <a:solidFill>
                  <a:srgbClr val="804000"/>
                </a:solidFill>
              </a:rPr>
              <a:t>The University of Texas at Brownsville</a:t>
            </a:r>
            <a:endParaRPr lang="en-US" sz="1200" smtClean="0">
              <a:solidFill>
                <a:srgbClr val="000000"/>
              </a:solidFill>
            </a:endParaRPr>
          </a:p>
        </p:txBody>
      </p:sp>
      <p:pic>
        <p:nvPicPr>
          <p:cNvPr id="26626" name="Picture 2" descr="C:\Documents and Settings\nisod\My Documents\Marked\Valdes-Corbeil_Maria Elena.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Text Placeholder 3"/>
          <p:cNvSpPr>
            <a:spLocks noGrp="1"/>
          </p:cNvSpPr>
          <p:nvPr>
            <p:ph type="body" sz="half" idx="2"/>
          </p:nvPr>
        </p:nvSpPr>
        <p:spPr bwMode="auto">
          <a:xfrm>
            <a:off x="1828800" y="3886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Students learn best when we complicate their thinking and challenge them to look at something in a fundamentally different way, at a much higher level of reasoning. They may complain at first, but they often accomplish more than they ever thought they could. After all, real learning involves brain sweat.</a:t>
            </a:r>
          </a:p>
        </p:txBody>
      </p:sp>
      <p:sp>
        <p:nvSpPr>
          <p:cNvPr id="13824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MARILYN VALENTINO</a:t>
            </a:r>
            <a:br>
              <a:rPr lang="en-US" smtClean="0">
                <a:solidFill>
                  <a:srgbClr val="804000"/>
                </a:solidFill>
              </a:rPr>
            </a:br>
            <a:r>
              <a:rPr lang="en-US" sz="1400" smtClean="0">
                <a:solidFill>
                  <a:srgbClr val="804000"/>
                </a:solidFill>
              </a:rPr>
              <a:t>Lorain County Community College</a:t>
            </a:r>
            <a:endParaRPr lang="en-US" sz="1200" smtClean="0">
              <a:solidFill>
                <a:srgbClr val="000000"/>
              </a:solidFill>
            </a:endParaRPr>
          </a:p>
        </p:txBody>
      </p:sp>
      <p:pic>
        <p:nvPicPr>
          <p:cNvPr id="27650" name="Picture 2" descr="C:\Documents and Settings\nisod\My Documents\Marked\Valentino_Marilyn.jpg"/>
          <p:cNvPicPr>
            <a:picLocks noGrp="1" noChangeAspect="1" noChangeArrowheads="1"/>
          </p:cNvPicPr>
          <p:nvPr>
            <p:ph type="pic" idx="1"/>
          </p:nvPr>
        </p:nvPicPr>
        <p:blipFill>
          <a:blip r:embed="rId2" cstate="print"/>
          <a:srcRect t="1866" b="1866"/>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advantage of teaching biology for 30 years is that I can take a moment to reflect back on many of the students I have had the opportunity to know and help toward their goals.  It is gratifying to know that many of these people have gone on to become physicians, nurses, and teachers.  This has served to really enrich my life.  This is what makes teaching fun and rewarding.</a:t>
            </a:r>
          </a:p>
        </p:txBody>
      </p:sp>
      <p:sp>
        <p:nvSpPr>
          <p:cNvPr id="13926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THOMAS VANCE</a:t>
            </a:r>
            <a:br>
              <a:rPr lang="en-US" smtClean="0">
                <a:solidFill>
                  <a:srgbClr val="804000"/>
                </a:solidFill>
              </a:rPr>
            </a:br>
            <a:r>
              <a:rPr lang="en-US" sz="1400" smtClean="0">
                <a:solidFill>
                  <a:srgbClr val="804000"/>
                </a:solidFill>
              </a:rPr>
              <a:t>Navarro College</a:t>
            </a:r>
            <a:endParaRPr lang="en-US" sz="1200" smtClean="0">
              <a:solidFill>
                <a:srgbClr val="000000"/>
              </a:solidFill>
            </a:endParaRPr>
          </a:p>
        </p:txBody>
      </p:sp>
      <p:pic>
        <p:nvPicPr>
          <p:cNvPr id="28674" name="Picture 2" descr="C:\Documents and Settings\nisod\My Documents\Marked\Vance_Thomas.JPG"/>
          <p:cNvPicPr>
            <a:picLocks noGrp="1" noChangeAspect="1" noChangeArrowheads="1"/>
          </p:cNvPicPr>
          <p:nvPr>
            <p:ph type="pic" idx="1"/>
          </p:nvPr>
        </p:nvPicPr>
        <p:blipFill>
          <a:blip r:embed="rId2" cstate="print"/>
          <a:srcRect t="1866" b="1866"/>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most important lesson that I hope my students learn from my classes is that, in the end, their college degree is their own.  It will be a tool that they can utilize for the rest of their lives. This will help them realize their dreams and goals.</a:t>
            </a:r>
          </a:p>
        </p:txBody>
      </p:sp>
      <p:sp>
        <p:nvSpPr>
          <p:cNvPr id="140290"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MARGARITO VASQUEZ</a:t>
            </a:r>
            <a:br>
              <a:rPr lang="en-US" sz="2400" smtClean="0">
                <a:solidFill>
                  <a:srgbClr val="804000"/>
                </a:solidFill>
              </a:rPr>
            </a:br>
            <a:r>
              <a:rPr lang="en-US" sz="1400" smtClean="0">
                <a:solidFill>
                  <a:srgbClr val="804000"/>
                </a:solidFill>
              </a:rPr>
              <a:t>Laredo Community College</a:t>
            </a:r>
            <a:endParaRPr lang="en-US" sz="1200" smtClean="0">
              <a:solidFill>
                <a:srgbClr val="000000"/>
              </a:solidFill>
            </a:endParaRPr>
          </a:p>
        </p:txBody>
      </p:sp>
    </p:spTree>
  </p:cSld>
  <p:clrMapOvr>
    <a:masterClrMapping/>
  </p:clrMapOvr>
  <p:transition spd="slow" advTm="7000">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Text Placeholder 3"/>
          <p:cNvSpPr>
            <a:spLocks noGrp="1"/>
          </p:cNvSpPr>
          <p:nvPr>
            <p:ph type="body" sz="half" idx="2"/>
          </p:nvPr>
        </p:nvSpPr>
        <p:spPr bwMode="auto">
          <a:xfrm>
            <a:off x="1828800" y="4114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always in a learning environment, but students are not the only learners on campus.  As a teacher, I find and am given many opportunities to learn in my job, and I take advantage of as many of these as I can.  I am a lifelong learner!</a:t>
            </a:r>
          </a:p>
        </p:txBody>
      </p:sp>
      <p:sp>
        <p:nvSpPr>
          <p:cNvPr id="14131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MARJIE VITTUM-JONES</a:t>
            </a:r>
            <a:br>
              <a:rPr lang="en-US" smtClean="0">
                <a:solidFill>
                  <a:srgbClr val="804000"/>
                </a:solidFill>
              </a:rPr>
            </a:br>
            <a:r>
              <a:rPr lang="en-US" sz="1400" smtClean="0">
                <a:solidFill>
                  <a:srgbClr val="804000"/>
                </a:solidFill>
              </a:rPr>
              <a:t>South Seattle Community College</a:t>
            </a:r>
            <a:endParaRPr lang="en-US" sz="1200" smtClean="0">
              <a:solidFill>
                <a:srgbClr val="000000"/>
              </a:solidFill>
            </a:endParaRPr>
          </a:p>
        </p:txBody>
      </p:sp>
      <p:pic>
        <p:nvPicPr>
          <p:cNvPr id="29698" name="Picture 2" descr="C:\Documents and Settings\nisod\My Documents\Marked\Vittum-Jones_Marjie.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7"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not naive enough to believe that my students will always remember everything I taught them.  They will, however, always remember how I treated them and how I made them feel.  Teaching is a privilege and an honor that comes with an incredible amount of responsibility and power—I am honored to be a part of this profession.</a:t>
            </a:r>
          </a:p>
        </p:txBody>
      </p:sp>
      <p:sp>
        <p:nvSpPr>
          <p:cNvPr id="142338"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TERI VONHANDORF</a:t>
            </a:r>
            <a:br>
              <a:rPr lang="en-US" sz="2400" smtClean="0">
                <a:solidFill>
                  <a:srgbClr val="804000"/>
                </a:solidFill>
              </a:rPr>
            </a:br>
            <a:r>
              <a:rPr lang="en-US" sz="1400" smtClean="0">
                <a:solidFill>
                  <a:srgbClr val="804000"/>
                </a:solidFill>
              </a:rPr>
              <a:t>Gateway Community and Technical College</a:t>
            </a:r>
            <a:endParaRPr lang="en-US" sz="1200" smtClean="0">
              <a:solidFill>
                <a:srgbClr val="000000"/>
              </a:solidFill>
            </a:endParaRPr>
          </a:p>
        </p:txBody>
      </p:sp>
    </p:spTree>
  </p:cSld>
  <p:clrMapOvr>
    <a:masterClrMapping/>
  </p:clrMapOvr>
  <p:transition spd="slow" advTm="7000">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Interacting with students and seeing the difference I make in their lives is my source of inspiration.  I believe that my success is their success.  Open communication is a key element of every classroom.  I encourage all my students to believe in themselves and tell them that if anyone on earth can make it, they too can make it.  Nothing is impossible.</a:t>
            </a:r>
          </a:p>
        </p:txBody>
      </p:sp>
      <p:sp>
        <p:nvSpPr>
          <p:cNvPr id="143362"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REMON WAHBA</a:t>
            </a:r>
            <a:br>
              <a:rPr lang="en-US" sz="2400" smtClean="0">
                <a:solidFill>
                  <a:srgbClr val="804000"/>
                </a:solidFill>
              </a:rPr>
            </a:br>
            <a:r>
              <a:rPr lang="en-US" sz="1400" smtClean="0">
                <a:solidFill>
                  <a:srgbClr val="804000"/>
                </a:solidFill>
              </a:rPr>
              <a:t>Coastline Community College</a:t>
            </a:r>
            <a:endParaRPr lang="en-US" sz="1200" smtClean="0">
              <a:solidFill>
                <a:srgbClr val="000000"/>
              </a:solidFill>
            </a:endParaRPr>
          </a:p>
        </p:txBody>
      </p:sp>
    </p:spTree>
  </p:cSld>
  <p:clrMapOvr>
    <a:masterClrMapping/>
  </p:clrMapOvr>
  <p:transition spd="slow" advTm="7000">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5" name="Text Placeholder 3"/>
          <p:cNvSpPr>
            <a:spLocks noGrp="1"/>
          </p:cNvSpPr>
          <p:nvPr>
            <p:ph type="body" sz="half" idx="2"/>
          </p:nvPr>
        </p:nvSpPr>
        <p:spPr bwMode="auto">
          <a:xfrm>
            <a:off x="1828800" y="3886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inspiration for teaching mathematics stems from my belief that everyone is capable of learning mathematics.  I love being able to share my mathematical knowledge with others.  I am blessed with skills that allow me to explain mathematics so that students understand it and I enjoy every moment of it.</a:t>
            </a:r>
          </a:p>
        </p:txBody>
      </p:sp>
      <p:sp>
        <p:nvSpPr>
          <p:cNvPr id="14438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CALANDRA WALKER</a:t>
            </a:r>
            <a:br>
              <a:rPr lang="en-US" smtClean="0">
                <a:solidFill>
                  <a:srgbClr val="804000"/>
                </a:solidFill>
              </a:rPr>
            </a:br>
            <a:r>
              <a:rPr lang="en-US" sz="1400" smtClean="0">
                <a:solidFill>
                  <a:srgbClr val="804000"/>
                </a:solidFill>
              </a:rPr>
              <a:t>Tallahassee Community College</a:t>
            </a:r>
            <a:endParaRPr lang="en-US" sz="1200" smtClean="0">
              <a:solidFill>
                <a:srgbClr val="000000"/>
              </a:solidFill>
            </a:endParaRPr>
          </a:p>
        </p:txBody>
      </p:sp>
      <p:pic>
        <p:nvPicPr>
          <p:cNvPr id="30724" name="Picture 4"/>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Text Placeholder 3"/>
          <p:cNvSpPr>
            <a:spLocks noGrp="1"/>
          </p:cNvSpPr>
          <p:nvPr>
            <p:ph type="body" sz="half" idx="2"/>
          </p:nvPr>
        </p:nvSpPr>
        <p:spPr bwMode="auto">
          <a:xfrm>
            <a:off x="1828800" y="4114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inspired by outcomes. My life can be summed up by a quote on the door of one of my colleagues: ‘Treat people as if they were what they ought to be, and you help them become what they are capable of being,’ (Goethe).</a:t>
            </a:r>
          </a:p>
        </p:txBody>
      </p:sp>
      <p:sp>
        <p:nvSpPr>
          <p:cNvPr id="11776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T. J. TATE</a:t>
            </a:r>
            <a:br>
              <a:rPr lang="en-US" smtClean="0">
                <a:solidFill>
                  <a:srgbClr val="804000"/>
                </a:solidFill>
              </a:rPr>
            </a:br>
            <a:r>
              <a:rPr lang="en-US" sz="1400" smtClean="0">
                <a:solidFill>
                  <a:srgbClr val="804000"/>
                </a:solidFill>
              </a:rPr>
              <a:t>Southwestern Community College</a:t>
            </a:r>
            <a:endParaRPr lang="en-US" sz="1200" smtClean="0">
              <a:solidFill>
                <a:srgbClr val="000000"/>
              </a:solidFill>
            </a:endParaRPr>
          </a:p>
        </p:txBody>
      </p:sp>
      <p:pic>
        <p:nvPicPr>
          <p:cNvPr id="7170" name="Picture 2" descr="C:\Documents and Settings\nisod\My Documents\Marked\Tate_TJ.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09" name="Text Placeholder 3"/>
          <p:cNvSpPr>
            <a:spLocks noGrp="1"/>
          </p:cNvSpPr>
          <p:nvPr>
            <p:ph type="body" sz="half" idx="2"/>
          </p:nvPr>
        </p:nvSpPr>
        <p:spPr bwMode="auto">
          <a:xfrm>
            <a:off x="1828800" y="4114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All the hopes I have for the individual students who enter my classroom, and for the future of this troubled world, motivate me to teach. I have faith that the skills and knowledge offered by my discipline can make a contribution to both.</a:t>
            </a:r>
          </a:p>
        </p:txBody>
      </p:sp>
      <p:sp>
        <p:nvSpPr>
          <p:cNvPr id="14541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THOMAS WALLER</a:t>
            </a:r>
            <a:br>
              <a:rPr lang="en-US" smtClean="0">
                <a:solidFill>
                  <a:srgbClr val="804000"/>
                </a:solidFill>
              </a:rPr>
            </a:br>
            <a:r>
              <a:rPr lang="en-US" sz="1400" smtClean="0">
                <a:solidFill>
                  <a:srgbClr val="804000"/>
                </a:solidFill>
              </a:rPr>
              <a:t>Tallahassee Community College</a:t>
            </a:r>
            <a:endParaRPr lang="en-US" sz="1200" smtClean="0">
              <a:solidFill>
                <a:srgbClr val="000000"/>
              </a:solidFill>
            </a:endParaRPr>
          </a:p>
        </p:txBody>
      </p:sp>
      <p:pic>
        <p:nvPicPr>
          <p:cNvPr id="31747" name="Picture 3"/>
          <p:cNvPicPr>
            <a:picLocks noGrp="1" noChangeAspect="1" noChangeArrowheads="1"/>
          </p:cNvPicPr>
          <p:nvPr>
            <p:ph type="pic" idx="1"/>
          </p:nvPr>
        </p:nvPicPr>
        <p:blipFill>
          <a:blip r:embed="rId2"/>
          <a:srcRect l="1178" r="1178"/>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3"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components of theme-based, contextual college writing remediation classes have shown promising results for at risk Latino students when the remedial classes integrate a Service Learning project focused on family literacy skills. The best results focus on helping a group of first graders focus on a team-based creation of original children’s stories.</a:t>
            </a:r>
          </a:p>
        </p:txBody>
      </p:sp>
      <p:sp>
        <p:nvSpPr>
          <p:cNvPr id="146434"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ELLEN WALROTH</a:t>
            </a:r>
            <a:br>
              <a:rPr lang="en-US" sz="2400" smtClean="0">
                <a:solidFill>
                  <a:srgbClr val="804000"/>
                </a:solidFill>
              </a:rPr>
            </a:br>
            <a:r>
              <a:rPr lang="en-US" sz="1400" smtClean="0">
                <a:solidFill>
                  <a:srgbClr val="804000"/>
                </a:solidFill>
              </a:rPr>
              <a:t>San Antonio College</a:t>
            </a:r>
            <a:endParaRPr lang="en-US" sz="1200" smtClean="0">
              <a:solidFill>
                <a:srgbClr val="000000"/>
              </a:solidFill>
            </a:endParaRPr>
          </a:p>
        </p:txBody>
      </p:sp>
    </p:spTree>
  </p:cSld>
  <p:clrMapOvr>
    <a:masterClrMapping/>
  </p:clrMapOvr>
  <p:transition spd="slow" advTm="7000">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JANICE WALTZ</a:t>
            </a:r>
            <a:r>
              <a:rPr lang="en-US" sz="4000" smtClean="0">
                <a:solidFill>
                  <a:srgbClr val="804000"/>
                </a:solidFill>
              </a:rPr>
              <a:t/>
            </a:r>
            <a:br>
              <a:rPr lang="en-US" sz="4000" smtClean="0">
                <a:solidFill>
                  <a:srgbClr val="804000"/>
                </a:solidFill>
              </a:rPr>
            </a:br>
            <a:r>
              <a:rPr lang="en-US" sz="1400" smtClean="0">
                <a:solidFill>
                  <a:srgbClr val="804000"/>
                </a:solidFill>
              </a:rPr>
              <a:t>Harrisburg Area Community College</a:t>
            </a:r>
            <a:endParaRPr lang="en-US" sz="1200" smtClean="0">
              <a:solidFill>
                <a:srgbClr val="000000"/>
              </a:solidFill>
            </a:endParaRPr>
          </a:p>
        </p:txBody>
      </p:sp>
      <p:pic>
        <p:nvPicPr>
          <p:cNvPr id="32771" name="Picture 3"/>
          <p:cNvPicPr>
            <a:picLocks noGrp="1" noChangeAspect="1" noChangeArrowheads="1"/>
          </p:cNvPicPr>
          <p:nvPr>
            <p:ph type="pic" idx="1"/>
          </p:nvPr>
        </p:nvPicPr>
        <p:blipFill>
          <a:blip r:embed="rId2" cstate="print"/>
          <a:srcRect l="1011" r="1011"/>
          <a:stretch>
            <a:fillRect/>
          </a:stretch>
        </p:blipFill>
        <p:spPr bwMode="auto">
          <a:xfrm>
            <a:off x="2362200" y="2209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1"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For 30 years I built corporate pyramids. I applied financial, marketing and technical complexity with a Liberal Arts air. For all that, I never felt the awe I experience when watching inspired students. It's a rush to develop students I would like to employ, a thrill to guide students for whom I could work.</a:t>
            </a:r>
          </a:p>
        </p:txBody>
      </p:sp>
      <p:sp>
        <p:nvSpPr>
          <p:cNvPr id="148482"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DON WARD</a:t>
            </a:r>
            <a:br>
              <a:rPr lang="en-US" sz="2400" smtClean="0">
                <a:solidFill>
                  <a:srgbClr val="804000"/>
                </a:solidFill>
              </a:rPr>
            </a:br>
            <a:r>
              <a:rPr lang="en-US" sz="1400" smtClean="0">
                <a:solidFill>
                  <a:srgbClr val="804000"/>
                </a:solidFill>
              </a:rPr>
              <a:t>Guilford Technical Community College</a:t>
            </a:r>
            <a:endParaRPr lang="en-US" sz="1200" smtClean="0">
              <a:solidFill>
                <a:srgbClr val="000000"/>
              </a:solidFill>
            </a:endParaRPr>
          </a:p>
        </p:txBody>
      </p:sp>
    </p:spTree>
  </p:cSld>
  <p:clrMapOvr>
    <a:masterClrMapping/>
  </p:clrMapOvr>
  <p:transition spd="slow" advTm="7000">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5"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never forget when I'm in front of a class that what's at stake is the quality of people's lives. In the most fundamental sense, I'm their employee. They've paid their tuition to hire me to help make their lives better. It is the most difficult and edifying work I've ever found.</a:t>
            </a:r>
          </a:p>
        </p:txBody>
      </p:sp>
      <p:sp>
        <p:nvSpPr>
          <p:cNvPr id="149506"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BJ WARD</a:t>
            </a:r>
            <a:br>
              <a:rPr lang="en-US" sz="2400" smtClean="0">
                <a:solidFill>
                  <a:srgbClr val="804000"/>
                </a:solidFill>
              </a:rPr>
            </a:br>
            <a:r>
              <a:rPr lang="en-US" sz="1400" smtClean="0">
                <a:solidFill>
                  <a:srgbClr val="804000"/>
                </a:solidFill>
              </a:rPr>
              <a:t>Warren County Community College</a:t>
            </a:r>
            <a:endParaRPr lang="en-US" sz="1200" smtClean="0">
              <a:solidFill>
                <a:srgbClr val="000000"/>
              </a:solidFill>
            </a:endParaRPr>
          </a:p>
        </p:txBody>
      </p:sp>
    </p:spTree>
  </p:cSld>
  <p:clrMapOvr>
    <a:masterClrMapping/>
  </p:clrMapOvr>
  <p:transition spd="slow" advTm="7000">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NANCY WARREN</a:t>
            </a:r>
            <a:r>
              <a:rPr lang="en-US" sz="4000" smtClean="0">
                <a:solidFill>
                  <a:srgbClr val="804000"/>
                </a:solidFill>
              </a:rPr>
              <a:t/>
            </a:r>
            <a:br>
              <a:rPr lang="en-US" sz="4000" smtClean="0">
                <a:solidFill>
                  <a:srgbClr val="804000"/>
                </a:solidFill>
              </a:rPr>
            </a:br>
            <a:r>
              <a:rPr lang="en-US" sz="1400" smtClean="0">
                <a:solidFill>
                  <a:srgbClr val="804000"/>
                </a:solidFill>
              </a:rPr>
              <a:t>Paul D. Camp Community College</a:t>
            </a:r>
            <a:endParaRPr lang="en-US" sz="1200" smtClean="0">
              <a:solidFill>
                <a:srgbClr val="000000"/>
              </a:solidFill>
            </a:endParaRPr>
          </a:p>
        </p:txBody>
      </p:sp>
      <p:pic>
        <p:nvPicPr>
          <p:cNvPr id="33794" name="Picture 2" descr="C:\Documents and Settings\nisod\My Documents\Marked\Warren_Nancy.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VICKIE WATKINS</a:t>
            </a:r>
            <a:r>
              <a:rPr lang="en-US" sz="4000" smtClean="0">
                <a:solidFill>
                  <a:srgbClr val="804000"/>
                </a:solidFill>
              </a:rPr>
              <a:t/>
            </a:r>
            <a:br>
              <a:rPr lang="en-US" sz="4000" smtClean="0">
                <a:solidFill>
                  <a:srgbClr val="804000"/>
                </a:solidFill>
              </a:rPr>
            </a:br>
            <a:r>
              <a:rPr lang="en-US" sz="1400" smtClean="0">
                <a:solidFill>
                  <a:srgbClr val="804000"/>
                </a:solidFill>
              </a:rPr>
              <a:t>Vance-Granville Community College</a:t>
            </a:r>
            <a:endParaRPr lang="en-US" sz="1200" smtClean="0">
              <a:solidFill>
                <a:srgbClr val="000000"/>
              </a:solidFill>
            </a:endParaRPr>
          </a:p>
        </p:txBody>
      </p:sp>
      <p:pic>
        <p:nvPicPr>
          <p:cNvPr id="34819" name="Picture 3" descr="C:\Documents and Settings\nisod\My Documents\Marked\Watkins_Vickie.jpg"/>
          <p:cNvPicPr>
            <a:picLocks noGrp="1" noChangeAspect="1" noChangeArrowheads="1"/>
          </p:cNvPicPr>
          <p:nvPr>
            <p:ph type="pic" idx="1"/>
          </p:nvPr>
        </p:nvPicPr>
        <p:blipFill>
          <a:blip r:embed="rId2"/>
          <a:srcRect t="2819" b="2819"/>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19400" y="1219200"/>
            <a:ext cx="34290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ARCHIE WATLEY</a:t>
            </a:r>
            <a:r>
              <a:rPr lang="en-US" sz="4000" smtClean="0">
                <a:solidFill>
                  <a:srgbClr val="804000"/>
                </a:solidFill>
              </a:rPr>
              <a:t/>
            </a:r>
            <a:br>
              <a:rPr lang="en-US" sz="4000" smtClean="0">
                <a:solidFill>
                  <a:srgbClr val="804000"/>
                </a:solidFill>
              </a:rPr>
            </a:br>
            <a:r>
              <a:rPr lang="en-US" sz="1400" smtClean="0">
                <a:solidFill>
                  <a:srgbClr val="804000"/>
                </a:solidFill>
              </a:rPr>
              <a:t>Texas State Technical College – Waco</a:t>
            </a:r>
            <a:endParaRPr lang="en-US" sz="1200" smtClean="0">
              <a:solidFill>
                <a:srgbClr val="000000"/>
              </a:solidFill>
            </a:endParaRPr>
          </a:p>
        </p:txBody>
      </p:sp>
      <p:pic>
        <p:nvPicPr>
          <p:cNvPr id="35842" name="Picture 2" descr="C:\Documents and Settings\nisod\My Documents\Marked\Watley_Archie.jpg"/>
          <p:cNvPicPr>
            <a:picLocks noGrp="1" noChangeAspect="1" noChangeArrowheads="1"/>
          </p:cNvPicPr>
          <p:nvPr>
            <p:ph type="pic" idx="1"/>
          </p:nvPr>
        </p:nvPicPr>
        <p:blipFill>
          <a:blip r:embed="rId2" cstate="print"/>
          <a:srcRect t="7328" b="7328"/>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1"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growth of our students is what inspires me. I am fortunate to be able to work with students as beginners in their dental hygiene education, with very little dental hygiene knowledge or clinical skills, and watch those students grow and mature through their education too become confident and skilled dental hygienists.</a:t>
            </a:r>
          </a:p>
        </p:txBody>
      </p:sp>
      <p:sp>
        <p:nvSpPr>
          <p:cNvPr id="15360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ANITA WEAVER</a:t>
            </a:r>
            <a:br>
              <a:rPr lang="en-US" smtClean="0">
                <a:solidFill>
                  <a:srgbClr val="804000"/>
                </a:solidFill>
              </a:rPr>
            </a:br>
            <a:r>
              <a:rPr lang="en-US" sz="1400" smtClean="0">
                <a:solidFill>
                  <a:srgbClr val="804000"/>
                </a:solidFill>
              </a:rPr>
              <a:t>Manatee Community College</a:t>
            </a:r>
            <a:endParaRPr lang="en-US" sz="1200" smtClean="0">
              <a:solidFill>
                <a:srgbClr val="000000"/>
              </a:solidFill>
            </a:endParaRPr>
          </a:p>
        </p:txBody>
      </p:sp>
      <p:pic>
        <p:nvPicPr>
          <p:cNvPr id="36866" name="Picture 2" descr="C:\Documents and Settings\nisod\My Documents\Marked\Weaver_Anita.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5" name="Text Placeholder 3"/>
          <p:cNvSpPr>
            <a:spLocks noGrp="1"/>
          </p:cNvSpPr>
          <p:nvPr>
            <p:ph type="body" sz="half" idx="2"/>
          </p:nvPr>
        </p:nvSpPr>
        <p:spPr bwMode="auto">
          <a:xfrm>
            <a:off x="1828800" y="44196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Anyone who inspires others or creates opportunity for growth is a teacher.</a:t>
            </a:r>
          </a:p>
        </p:txBody>
      </p:sp>
      <p:sp>
        <p:nvSpPr>
          <p:cNvPr id="15462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JEFFREY WEAVER</a:t>
            </a:r>
            <a:br>
              <a:rPr lang="en-US" smtClean="0">
                <a:solidFill>
                  <a:srgbClr val="804000"/>
                </a:solidFill>
              </a:rPr>
            </a:br>
            <a:r>
              <a:rPr lang="en-US" sz="1400" smtClean="0">
                <a:solidFill>
                  <a:srgbClr val="804000"/>
                </a:solidFill>
              </a:rPr>
              <a:t>Baton Rouge Community College</a:t>
            </a:r>
            <a:endParaRPr lang="en-US" sz="1200" smtClean="0">
              <a:solidFill>
                <a:srgbClr val="000000"/>
              </a:solidFill>
            </a:endParaRPr>
          </a:p>
        </p:txBody>
      </p:sp>
      <p:pic>
        <p:nvPicPr>
          <p:cNvPr id="37890" name="Picture 2" descr="C:\Documents and Settings\nisod\My Documents\Marked\Weaver_Jeffrey.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RACHAEL TECZA</a:t>
            </a:r>
            <a:r>
              <a:rPr lang="en-US" sz="4000" smtClean="0">
                <a:solidFill>
                  <a:srgbClr val="804000"/>
                </a:solidFill>
              </a:rPr>
              <a:t/>
            </a:r>
            <a:br>
              <a:rPr lang="en-US" sz="4000" smtClean="0">
                <a:solidFill>
                  <a:srgbClr val="804000"/>
                </a:solidFill>
              </a:rPr>
            </a:br>
            <a:r>
              <a:rPr lang="en-US" sz="1400" smtClean="0">
                <a:solidFill>
                  <a:srgbClr val="804000"/>
                </a:solidFill>
              </a:rPr>
              <a:t>Elgin Community College</a:t>
            </a:r>
            <a:endParaRPr lang="en-US" sz="1200" smtClean="0">
              <a:solidFill>
                <a:srgbClr val="000000"/>
              </a:solidFill>
            </a:endParaRPr>
          </a:p>
        </p:txBody>
      </p:sp>
      <p:pic>
        <p:nvPicPr>
          <p:cNvPr id="9218" name="Picture 2" descr="C:\Documents and Settings\nisod\My Documents\Marked\Tecza_Rachael.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667000" y="1219200"/>
            <a:ext cx="37338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SHINOBU WEAVER</a:t>
            </a:r>
            <a:r>
              <a:rPr lang="en-US" sz="4000" smtClean="0">
                <a:solidFill>
                  <a:srgbClr val="804000"/>
                </a:solidFill>
              </a:rPr>
              <a:t/>
            </a:r>
            <a:br>
              <a:rPr lang="en-US" sz="4000" smtClean="0">
                <a:solidFill>
                  <a:srgbClr val="804000"/>
                </a:solidFill>
              </a:rPr>
            </a:br>
            <a:r>
              <a:rPr lang="en-US" sz="1400" smtClean="0">
                <a:solidFill>
                  <a:srgbClr val="804000"/>
                </a:solidFill>
              </a:rPr>
              <a:t>Texas State Technical College – Marshall</a:t>
            </a:r>
            <a:endParaRPr lang="en-US" sz="1200" smtClean="0">
              <a:solidFill>
                <a:srgbClr val="000000"/>
              </a:solidFill>
            </a:endParaRPr>
          </a:p>
        </p:txBody>
      </p:sp>
      <p:pic>
        <p:nvPicPr>
          <p:cNvPr id="38914" name="Picture 2"/>
          <p:cNvPicPr>
            <a:picLocks noGrp="1" noChangeAspect="1" noChangeArrowheads="1"/>
          </p:cNvPicPr>
          <p:nvPr>
            <p:ph type="pic" idx="1"/>
          </p:nvPr>
        </p:nvPicPr>
        <p:blipFill>
          <a:blip r:embed="rId2" cstate="print"/>
          <a:srcRect t="1652" b="1652"/>
          <a:stretch>
            <a:fillRect/>
          </a:stretch>
        </p:blipFill>
        <p:spPr bwMode="auto">
          <a:xfrm>
            <a:off x="2362200" y="2209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3" name="Text Placeholder 3"/>
          <p:cNvSpPr>
            <a:spLocks noGrp="1"/>
          </p:cNvSpPr>
          <p:nvPr>
            <p:ph type="body" sz="half" idx="2"/>
          </p:nvPr>
        </p:nvSpPr>
        <p:spPr bwMode="auto">
          <a:xfrm>
            <a:off x="1828800" y="41910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Being a teacher allows me to share my love, my passion, and my enthusiasm for my subjects.  Teaching allows me to touch the lives of my students in meaningful and caring ways and to have a positive impact on their lives.</a:t>
            </a:r>
          </a:p>
        </p:txBody>
      </p:sp>
      <p:sp>
        <p:nvSpPr>
          <p:cNvPr id="15667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JANET WEBER</a:t>
            </a:r>
            <a:br>
              <a:rPr lang="en-US" smtClean="0">
                <a:solidFill>
                  <a:srgbClr val="804000"/>
                </a:solidFill>
              </a:rPr>
            </a:br>
            <a:r>
              <a:rPr lang="en-US" sz="1400" smtClean="0">
                <a:solidFill>
                  <a:srgbClr val="804000"/>
                </a:solidFill>
              </a:rPr>
              <a:t>McCook Community College</a:t>
            </a:r>
            <a:endParaRPr lang="en-US" sz="1200" smtClean="0">
              <a:solidFill>
                <a:srgbClr val="000000"/>
              </a:solidFill>
            </a:endParaRPr>
          </a:p>
        </p:txBody>
      </p:sp>
      <p:pic>
        <p:nvPicPr>
          <p:cNvPr id="39938" name="Picture 2" descr="C:\Documents and Settings\nisod\My Documents\Marked\Weber_Janet.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KATHLEEN WEBER</a:t>
            </a:r>
            <a:r>
              <a:rPr lang="en-US" sz="4000" smtClean="0">
                <a:solidFill>
                  <a:srgbClr val="804000"/>
                </a:solidFill>
              </a:rPr>
              <a:t/>
            </a:r>
            <a:br>
              <a:rPr lang="en-US" sz="4000" smtClean="0">
                <a:solidFill>
                  <a:srgbClr val="804000"/>
                </a:solidFill>
              </a:rPr>
            </a:br>
            <a:r>
              <a:rPr lang="en-US" sz="1400" smtClean="0">
                <a:solidFill>
                  <a:srgbClr val="804000"/>
                </a:solidFill>
              </a:rPr>
              <a:t>Northeast Iowa Community College</a:t>
            </a:r>
            <a:endParaRPr lang="en-US" sz="1200" smtClean="0">
              <a:solidFill>
                <a:srgbClr val="000000"/>
              </a:solidFill>
            </a:endParaRPr>
          </a:p>
        </p:txBody>
      </p:sp>
      <p:pic>
        <p:nvPicPr>
          <p:cNvPr id="40962" name="Picture 2" descr="C:\Documents and Settings\nisod\My Documents\Marked\Weber_Kathy.JPG"/>
          <p:cNvPicPr>
            <a:picLocks noGrp="1" noChangeAspect="1" noChangeArrowheads="1"/>
          </p:cNvPicPr>
          <p:nvPr>
            <p:ph type="pic" idx="1"/>
          </p:nvPr>
        </p:nvPicPr>
        <p:blipFill>
          <a:blip r:embed="rId2" cstate="print"/>
          <a:srcRect t="7328" b="7328"/>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1"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‘Learning is not a spectator sport.’ - Donald Blocher</a:t>
            </a:r>
            <a:br>
              <a:rPr lang="en-US" sz="1800" smtClean="0"/>
            </a:br>
            <a:r>
              <a:rPr lang="en-US" sz="1800" smtClean="0"/>
              <a:t>Our brains are not sponges that will absorb everything, but muscles that need exercise to grow stronger.  Our students should feel tired yet energized by the time they leave the class.</a:t>
            </a:r>
          </a:p>
        </p:txBody>
      </p:sp>
      <p:sp>
        <p:nvSpPr>
          <p:cNvPr id="158722"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CARL WECKERLE</a:t>
            </a:r>
            <a:br>
              <a:rPr lang="en-US" sz="2400" smtClean="0">
                <a:solidFill>
                  <a:srgbClr val="804000"/>
                </a:solidFill>
              </a:rPr>
            </a:br>
            <a:r>
              <a:rPr lang="en-US" sz="1400" smtClean="0">
                <a:solidFill>
                  <a:srgbClr val="804000"/>
                </a:solidFill>
              </a:rPr>
              <a:t>Macomb Community College</a:t>
            </a:r>
            <a:endParaRPr lang="en-US" sz="1200" smtClean="0">
              <a:solidFill>
                <a:srgbClr val="000000"/>
              </a:solidFill>
            </a:endParaRPr>
          </a:p>
        </p:txBody>
      </p:sp>
    </p:spTree>
  </p:cSld>
  <p:clrMapOvr>
    <a:masterClrMapping/>
  </p:clrMapOvr>
  <p:transition spd="slow" advTm="7000">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5" name="Text Placeholder 3"/>
          <p:cNvSpPr>
            <a:spLocks noGrp="1"/>
          </p:cNvSpPr>
          <p:nvPr>
            <p:ph type="body" sz="half" idx="2"/>
          </p:nvPr>
        </p:nvSpPr>
        <p:spPr bwMode="auto">
          <a:xfrm>
            <a:off x="1828800" y="4267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Motivated by my passion for teaching, my goal is to educate students on how to live in a world that is diverse and creative, and how to be open to new ideas and meeting new people.</a:t>
            </a:r>
          </a:p>
        </p:txBody>
      </p:sp>
      <p:sp>
        <p:nvSpPr>
          <p:cNvPr id="15974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KRISTY WEIBERG</a:t>
            </a:r>
            <a:br>
              <a:rPr lang="en-US" smtClean="0">
                <a:solidFill>
                  <a:srgbClr val="804000"/>
                </a:solidFill>
              </a:rPr>
            </a:br>
            <a:r>
              <a:rPr lang="en-US" sz="1400" smtClean="0">
                <a:solidFill>
                  <a:srgbClr val="804000"/>
                </a:solidFill>
              </a:rPr>
              <a:t>Northern Oklahoma College</a:t>
            </a:r>
            <a:endParaRPr lang="en-US" sz="1200" smtClean="0">
              <a:solidFill>
                <a:srgbClr val="000000"/>
              </a:solidFill>
            </a:endParaRPr>
          </a:p>
        </p:txBody>
      </p:sp>
      <p:pic>
        <p:nvPicPr>
          <p:cNvPr id="41986" name="Picture 2"/>
          <p:cNvPicPr>
            <a:picLocks noGrp="1" noChangeAspect="1" noChangeArrowheads="1"/>
          </p:cNvPicPr>
          <p:nvPr>
            <p:ph type="pic" idx="1"/>
          </p:nvPr>
        </p:nvPicPr>
        <p:blipFill>
          <a:blip r:embed="rId2" cstate="print"/>
          <a:srcRect t="4732" b="4732"/>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743200" y="1219200"/>
            <a:ext cx="3505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TONYA WELCH</a:t>
            </a:r>
            <a:r>
              <a:rPr lang="en-US" sz="4000" smtClean="0">
                <a:solidFill>
                  <a:srgbClr val="804000"/>
                </a:solidFill>
              </a:rPr>
              <a:t/>
            </a:r>
            <a:br>
              <a:rPr lang="en-US" sz="4000" smtClean="0">
                <a:solidFill>
                  <a:srgbClr val="804000"/>
                </a:solidFill>
              </a:rPr>
            </a:br>
            <a:r>
              <a:rPr lang="en-US" sz="1400" smtClean="0">
                <a:solidFill>
                  <a:srgbClr val="804000"/>
                </a:solidFill>
              </a:rPr>
              <a:t>Guilford Technical Community College</a:t>
            </a:r>
            <a:endParaRPr lang="en-US" sz="1200" smtClean="0">
              <a:solidFill>
                <a:srgbClr val="000000"/>
              </a:solidFill>
            </a:endParaRPr>
          </a:p>
        </p:txBody>
      </p:sp>
      <p:pic>
        <p:nvPicPr>
          <p:cNvPr id="45058" name="Picture 2" descr="C:\Documents and Settings\nisod\My Documents\Marked\Welch_Tonya.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THOMAS WEST</a:t>
            </a:r>
            <a:r>
              <a:rPr lang="en-US" sz="4000" smtClean="0">
                <a:solidFill>
                  <a:srgbClr val="804000"/>
                </a:solidFill>
              </a:rPr>
              <a:t/>
            </a:r>
            <a:br>
              <a:rPr lang="en-US" sz="4000" smtClean="0">
                <a:solidFill>
                  <a:srgbClr val="804000"/>
                </a:solidFill>
              </a:rPr>
            </a:br>
            <a:r>
              <a:rPr lang="en-US" sz="1400" smtClean="0">
                <a:solidFill>
                  <a:srgbClr val="804000"/>
                </a:solidFill>
              </a:rPr>
              <a:t>Reedley College</a:t>
            </a:r>
            <a:endParaRPr lang="en-US" sz="1200" smtClean="0">
              <a:solidFill>
                <a:srgbClr val="000000"/>
              </a:solidFill>
            </a:endParaRPr>
          </a:p>
        </p:txBody>
      </p:sp>
      <p:pic>
        <p:nvPicPr>
          <p:cNvPr id="44034" name="Picture 2" descr="C:\Documents and Settings\nisod\My Documents\Marked\West_Tom.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7"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challenge of coming up with different methods of teaching course material motivates me to learn more about my own discipline. When students graduate college feeling empowered, they inspire me not only to continue to teach but also to keep improving course material to make it as relevant and beneficial to the students as possible.</a:t>
            </a:r>
          </a:p>
        </p:txBody>
      </p:sp>
      <p:sp>
        <p:nvSpPr>
          <p:cNvPr id="16281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ANNA WESTMAN</a:t>
            </a:r>
            <a:br>
              <a:rPr lang="en-US" smtClean="0">
                <a:solidFill>
                  <a:srgbClr val="804000"/>
                </a:solidFill>
              </a:rPr>
            </a:br>
            <a:r>
              <a:rPr lang="en-US" sz="1400" smtClean="0">
                <a:solidFill>
                  <a:srgbClr val="804000"/>
                </a:solidFill>
              </a:rPr>
              <a:t>Arkansas State University – Newport</a:t>
            </a:r>
            <a:endParaRPr lang="en-US" sz="1200" smtClean="0">
              <a:solidFill>
                <a:srgbClr val="000000"/>
              </a:solidFill>
            </a:endParaRPr>
          </a:p>
        </p:txBody>
      </p:sp>
      <p:pic>
        <p:nvPicPr>
          <p:cNvPr id="43010" name="Picture 2" descr="C:\Documents and Settings\nisod\My Documents\Marked\Westman_Anna.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1"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When presenting an artwork for the hundredth time, I remember it's the students' first time, and I'm struck by the transcendence of art. I'm a rigorous teacher with high expectations, but once art history seems interesting and relevant, students find the course fun and rewarding—even if it's ‘just a requirement.’</a:t>
            </a:r>
          </a:p>
        </p:txBody>
      </p:sp>
      <p:sp>
        <p:nvSpPr>
          <p:cNvPr id="163842"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ROBERTA WESTON</a:t>
            </a:r>
            <a:br>
              <a:rPr lang="en-US" sz="2400" smtClean="0">
                <a:solidFill>
                  <a:srgbClr val="804000"/>
                </a:solidFill>
              </a:rPr>
            </a:br>
            <a:r>
              <a:rPr lang="en-US" sz="1400" smtClean="0">
                <a:solidFill>
                  <a:srgbClr val="804000"/>
                </a:solidFill>
              </a:rPr>
              <a:t>Austin Community College</a:t>
            </a:r>
            <a:endParaRPr lang="en-US" sz="1200" smtClean="0">
              <a:solidFill>
                <a:srgbClr val="000000"/>
              </a:solidFill>
            </a:endParaRPr>
          </a:p>
        </p:txBody>
      </p:sp>
    </p:spTree>
  </p:cSld>
  <p:clrMapOvr>
    <a:masterClrMapping/>
  </p:clrMapOvr>
  <p:transition spd="slow" advTm="7000">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5" name="Text Placeholder 3"/>
          <p:cNvSpPr>
            <a:spLocks noGrp="1"/>
          </p:cNvSpPr>
          <p:nvPr>
            <p:ph type="body" sz="half" idx="2"/>
          </p:nvPr>
        </p:nvSpPr>
        <p:spPr bwMode="auto">
          <a:xfrm>
            <a:off x="1828800" y="40386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We explore, take measurements, draw conclusions, and on occasion even make new discoveries.  The excitement of engaging students on a daily basis is the one single driving force of personal motivation.</a:t>
            </a:r>
          </a:p>
        </p:txBody>
      </p:sp>
      <p:sp>
        <p:nvSpPr>
          <p:cNvPr id="16486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DONALD WHEELER JR.</a:t>
            </a:r>
            <a:br>
              <a:rPr lang="en-US" smtClean="0">
                <a:solidFill>
                  <a:srgbClr val="804000"/>
                </a:solidFill>
              </a:rPr>
            </a:br>
            <a:r>
              <a:rPr lang="en-US" sz="1400" smtClean="0">
                <a:solidFill>
                  <a:srgbClr val="804000"/>
                </a:solidFill>
              </a:rPr>
              <a:t>Louisiana Delta Community College</a:t>
            </a:r>
            <a:endParaRPr lang="en-US" sz="1200" smtClean="0">
              <a:solidFill>
                <a:srgbClr val="000000"/>
              </a:solidFill>
            </a:endParaRPr>
          </a:p>
        </p:txBody>
      </p:sp>
      <p:pic>
        <p:nvPicPr>
          <p:cNvPr id="46082" name="Picture 2" descr="C:\Documents and Settings\nisod\My Documents\Marked\Wheeler_Donald.jpg"/>
          <p:cNvPicPr>
            <a:picLocks noGrp="1" noChangeAspect="1" noChangeArrowheads="1"/>
          </p:cNvPicPr>
          <p:nvPr>
            <p:ph type="pic" idx="1"/>
          </p:nvPr>
        </p:nvPicPr>
        <p:blipFill>
          <a:blip r:embed="rId2"/>
          <a:srcRect t="6661" b="6661"/>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DAVID TEGEDER</a:t>
            </a:r>
            <a:r>
              <a:rPr lang="en-US" sz="4000" smtClean="0">
                <a:solidFill>
                  <a:srgbClr val="804000"/>
                </a:solidFill>
              </a:rPr>
              <a:t/>
            </a:r>
            <a:br>
              <a:rPr lang="en-US" sz="4000" smtClean="0">
                <a:solidFill>
                  <a:srgbClr val="804000"/>
                </a:solidFill>
              </a:rPr>
            </a:br>
            <a:r>
              <a:rPr lang="en-US" sz="1400" smtClean="0">
                <a:solidFill>
                  <a:srgbClr val="804000"/>
                </a:solidFill>
              </a:rPr>
              <a:t>Santa Fe Community College</a:t>
            </a:r>
            <a:endParaRPr lang="en-US" sz="1200" smtClean="0">
              <a:solidFill>
                <a:srgbClr val="000000"/>
              </a:solidFill>
            </a:endParaRPr>
          </a:p>
        </p:txBody>
      </p:sp>
      <p:pic>
        <p:nvPicPr>
          <p:cNvPr id="8194" name="Picture 2" descr="C:\Documents and Settings\nisod\My Documents\Marked\Tegeder_David.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89"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As college instructors, we play an important role in a student’s life long learning process, whether they are 18 or 70 years of age.  We are called to pass on our knowledge, our experiences and course objectives in the academic setting of higher learning.  We provide them with information, tools and skills they will need to succeed in life.</a:t>
            </a:r>
          </a:p>
        </p:txBody>
      </p:sp>
      <p:sp>
        <p:nvSpPr>
          <p:cNvPr id="16589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DENNIS WHITE</a:t>
            </a:r>
            <a:br>
              <a:rPr lang="en-US" smtClean="0">
                <a:solidFill>
                  <a:srgbClr val="804000"/>
                </a:solidFill>
              </a:rPr>
            </a:br>
            <a:r>
              <a:rPr lang="en-US" sz="1400" smtClean="0">
                <a:solidFill>
                  <a:srgbClr val="804000"/>
                </a:solidFill>
              </a:rPr>
              <a:t>Lamar Institute of Technology</a:t>
            </a:r>
            <a:endParaRPr lang="en-US" sz="1200" smtClean="0">
              <a:solidFill>
                <a:srgbClr val="000000"/>
              </a:solidFill>
            </a:endParaRPr>
          </a:p>
        </p:txBody>
      </p:sp>
      <p:pic>
        <p:nvPicPr>
          <p:cNvPr id="47106" name="Picture 2" descr="C:\Documents and Settings\nisod\My Documents\Marked\White_Dennis.jpg"/>
          <p:cNvPicPr>
            <a:picLocks noGrp="1" noChangeAspect="1" noChangeArrowheads="1"/>
          </p:cNvPicPr>
          <p:nvPr>
            <p:ph type="pic" idx="1"/>
          </p:nvPr>
        </p:nvPicPr>
        <p:blipFill>
          <a:blip r:embed="rId2"/>
          <a:srcRect l="1547" r="1547"/>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3" name="Text Placeholder 3"/>
          <p:cNvSpPr>
            <a:spLocks noGrp="1"/>
          </p:cNvSpPr>
          <p:nvPr>
            <p:ph type="body" sz="half" idx="2"/>
          </p:nvPr>
        </p:nvSpPr>
        <p:spPr bwMode="auto">
          <a:xfrm>
            <a:off x="1828800" y="4114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philosophy is I try to ignite a passion within students for their education and for life. I have a great love for the subject I teach and work hard to generate student interest and involvement. I hope to show students how art is applicable to their daily lives.</a:t>
            </a:r>
          </a:p>
        </p:txBody>
      </p:sp>
      <p:sp>
        <p:nvSpPr>
          <p:cNvPr id="16691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DERRICK WHITE</a:t>
            </a:r>
            <a:br>
              <a:rPr lang="en-US" smtClean="0">
                <a:solidFill>
                  <a:srgbClr val="804000"/>
                </a:solidFill>
              </a:rPr>
            </a:br>
            <a:r>
              <a:rPr lang="en-US" sz="1400" smtClean="0">
                <a:solidFill>
                  <a:srgbClr val="804000"/>
                </a:solidFill>
              </a:rPr>
              <a:t>Tyler Junior College</a:t>
            </a:r>
            <a:endParaRPr lang="en-US" sz="1200" smtClean="0">
              <a:solidFill>
                <a:srgbClr val="000000"/>
              </a:solidFill>
            </a:endParaRPr>
          </a:p>
        </p:txBody>
      </p:sp>
      <p:pic>
        <p:nvPicPr>
          <p:cNvPr id="48130" name="Picture 2"/>
          <p:cNvPicPr>
            <a:picLocks noChangeAspect="1" noChangeArrowheads="1"/>
          </p:cNvPicPr>
          <p:nvPr/>
        </p:nvPicPr>
        <p:blipFill>
          <a:blip r:embed="rId2"/>
          <a:srcRect/>
          <a:stretch>
            <a:fillRect/>
          </a:stretch>
        </p:blipFill>
        <p:spPr bwMode="auto">
          <a:xfrm>
            <a:off x="457200" y="685800"/>
            <a:ext cx="4114800" cy="2794000"/>
          </a:xfrm>
          <a:prstGeom prst="round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7" name="Text Placeholder 3"/>
          <p:cNvSpPr>
            <a:spLocks noGrp="1"/>
          </p:cNvSpPr>
          <p:nvPr>
            <p:ph type="body" sz="half" idx="2"/>
          </p:nvPr>
        </p:nvSpPr>
        <p:spPr bwMode="auto">
          <a:xfrm>
            <a:off x="1828800" y="3886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mission is to help students help themselves, with the hope they will help someone else.  Higher education prepares students to be productive in their personal and professional lives.  Living is what we get, and life is what we give. I am fortunate to have a job I enjoy that allows me to give unconditionally.</a:t>
            </a:r>
          </a:p>
        </p:txBody>
      </p:sp>
      <p:sp>
        <p:nvSpPr>
          <p:cNvPr id="16793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ERNIE WHITE</a:t>
            </a:r>
            <a:br>
              <a:rPr lang="en-US" smtClean="0">
                <a:solidFill>
                  <a:srgbClr val="804000"/>
                </a:solidFill>
              </a:rPr>
            </a:br>
            <a:r>
              <a:rPr lang="en-US" sz="1400" smtClean="0">
                <a:solidFill>
                  <a:srgbClr val="804000"/>
                </a:solidFill>
              </a:rPr>
              <a:t>Lenoir Community College</a:t>
            </a:r>
            <a:endParaRPr lang="en-US" sz="1200" smtClean="0">
              <a:solidFill>
                <a:srgbClr val="000000"/>
              </a:solidFill>
            </a:endParaRPr>
          </a:p>
        </p:txBody>
      </p:sp>
      <p:pic>
        <p:nvPicPr>
          <p:cNvPr id="49154" name="Picture 2" descr="C:\Documents and Settings\nisod\My Documents\Marked\White_Ernest.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PHILIP WHITE</a:t>
            </a:r>
            <a:r>
              <a:rPr lang="en-US" sz="4000" smtClean="0">
                <a:solidFill>
                  <a:srgbClr val="804000"/>
                </a:solidFill>
              </a:rPr>
              <a:t/>
            </a:r>
            <a:br>
              <a:rPr lang="en-US" sz="4000" smtClean="0">
                <a:solidFill>
                  <a:srgbClr val="804000"/>
                </a:solidFill>
              </a:rPr>
            </a:br>
            <a:r>
              <a:rPr lang="en-US" sz="1400" smtClean="0">
                <a:solidFill>
                  <a:srgbClr val="804000"/>
                </a:solidFill>
              </a:rPr>
              <a:t>Vance-Granville Community College</a:t>
            </a:r>
            <a:endParaRPr lang="en-US" sz="1200" smtClean="0">
              <a:solidFill>
                <a:srgbClr val="000000"/>
              </a:solidFill>
            </a:endParaRPr>
          </a:p>
        </p:txBody>
      </p:sp>
      <p:pic>
        <p:nvPicPr>
          <p:cNvPr id="50178" name="Picture 2" descr="C:\Documents and Settings\nisod\My Documents\Marked\White_Philip.jpg"/>
          <p:cNvPicPr>
            <a:picLocks noGrp="1" noChangeAspect="1" noChangeArrowheads="1"/>
          </p:cNvPicPr>
          <p:nvPr>
            <p:ph type="pic" idx="1"/>
          </p:nvPr>
        </p:nvPicPr>
        <p:blipFill>
          <a:blip r:embed="rId2"/>
          <a:srcRect t="2819" b="2819"/>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5" name="Text Placeholder 3"/>
          <p:cNvSpPr>
            <a:spLocks noGrp="1"/>
          </p:cNvSpPr>
          <p:nvPr>
            <p:ph type="body" sz="half" idx="2"/>
          </p:nvPr>
        </p:nvSpPr>
        <p:spPr bwMode="auto">
          <a:xfrm>
            <a:off x="1828800" y="38100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high expectations I place on students actually create a positive rapport.  Plainly stated, students inspire and motivate me.  Because I incorporate technology into assignments, instilling creativity and generating curiosity, the students’ enthusiasm generates new appreciation of the work for me which I carry to all my classes.</a:t>
            </a:r>
          </a:p>
        </p:txBody>
      </p:sp>
      <p:sp>
        <p:nvSpPr>
          <p:cNvPr id="16998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DIANE WHITLEY-BOGARD</a:t>
            </a:r>
            <a:br>
              <a:rPr lang="en-US" smtClean="0">
                <a:solidFill>
                  <a:srgbClr val="804000"/>
                </a:solidFill>
              </a:rPr>
            </a:br>
            <a:r>
              <a:rPr lang="en-US" sz="1400" smtClean="0">
                <a:solidFill>
                  <a:srgbClr val="804000"/>
                </a:solidFill>
              </a:rPr>
              <a:t>Austin Community College</a:t>
            </a:r>
            <a:endParaRPr lang="en-US" sz="1200" smtClean="0">
              <a:solidFill>
                <a:srgbClr val="000000"/>
              </a:solidFill>
            </a:endParaRPr>
          </a:p>
        </p:txBody>
      </p:sp>
      <p:pic>
        <p:nvPicPr>
          <p:cNvPr id="51203" name="Picture 3"/>
          <p:cNvPicPr>
            <a:picLocks noGrp="1" noChangeAspect="1" noChangeArrowheads="1"/>
          </p:cNvPicPr>
          <p:nvPr>
            <p:ph type="pic" idx="1"/>
          </p:nvPr>
        </p:nvPicPr>
        <p:blipFill>
          <a:blip r:embed="rId2"/>
          <a:srcRect l="907" r="907"/>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09" name="Text Placeholder 3"/>
          <p:cNvSpPr>
            <a:spLocks noGrp="1"/>
          </p:cNvSpPr>
          <p:nvPr>
            <p:ph type="body" sz="half" idx="2"/>
          </p:nvPr>
        </p:nvSpPr>
        <p:spPr bwMode="auto">
          <a:xfrm>
            <a:off x="1828800" y="32766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Imagine teaching in a profession that can make the ultimate difference in people’s lives. Graduates of the Paramedic program are literally in the business of saving lives and I have the privilege of teaching these uber-motivated students Emergency Medicine and coordinating their Clinical Practicums. I’m both inspired and energized by our student’s dedication to learning, the compassion shown to their patients, and their commitment to both patient advocacy and professionalism.</a:t>
            </a:r>
          </a:p>
        </p:txBody>
      </p:sp>
      <p:sp>
        <p:nvSpPr>
          <p:cNvPr id="17101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JIM WHITTLE</a:t>
            </a:r>
            <a:br>
              <a:rPr lang="en-US" smtClean="0">
                <a:solidFill>
                  <a:srgbClr val="804000"/>
                </a:solidFill>
              </a:rPr>
            </a:br>
            <a:r>
              <a:rPr lang="en-US" sz="1400" smtClean="0">
                <a:solidFill>
                  <a:srgbClr val="804000"/>
                </a:solidFill>
              </a:rPr>
              <a:t>Algonquin College</a:t>
            </a:r>
            <a:endParaRPr lang="en-US" sz="1200" smtClean="0">
              <a:solidFill>
                <a:srgbClr val="000000"/>
              </a:solidFill>
            </a:endParaRPr>
          </a:p>
        </p:txBody>
      </p:sp>
      <p:pic>
        <p:nvPicPr>
          <p:cNvPr id="52226" name="Picture 2" descr="C:\Documents and Settings\nisod\My Documents\Marked\Whittle_Jim.jpg"/>
          <p:cNvPicPr>
            <a:picLocks noGrp="1" noChangeAspect="1" noChangeArrowheads="1"/>
          </p:cNvPicPr>
          <p:nvPr>
            <p:ph type="pic" idx="1"/>
          </p:nvPr>
        </p:nvPicPr>
        <p:blipFill>
          <a:blip r:embed="rId2" cstate="print"/>
          <a:srcRect t="1994" b="1994"/>
          <a:stretch>
            <a:fillRect/>
          </a:stretch>
        </p:blipFill>
        <p:spPr bwMode="auto">
          <a:xfrm>
            <a:off x="304800" y="4572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3"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When students doubt themselves and assume that they cannot learn the material, I try to persuade them to stick the course out because they really are capable of learning and understanding the subject.  Then, to see those students succeed after all and become more self-confident, really excites me about teaching.</a:t>
            </a:r>
          </a:p>
        </p:txBody>
      </p:sp>
      <p:sp>
        <p:nvSpPr>
          <p:cNvPr id="17203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LEANNE WIER</a:t>
            </a:r>
            <a:br>
              <a:rPr lang="en-US" smtClean="0">
                <a:solidFill>
                  <a:srgbClr val="804000"/>
                </a:solidFill>
              </a:rPr>
            </a:br>
            <a:r>
              <a:rPr lang="en-US" sz="1400" smtClean="0">
                <a:solidFill>
                  <a:srgbClr val="804000"/>
                </a:solidFill>
              </a:rPr>
              <a:t>Rose State College</a:t>
            </a:r>
            <a:endParaRPr lang="en-US" sz="1200" smtClean="0">
              <a:solidFill>
                <a:srgbClr val="000000"/>
              </a:solidFill>
            </a:endParaRPr>
          </a:p>
        </p:txBody>
      </p:sp>
      <p:pic>
        <p:nvPicPr>
          <p:cNvPr id="53250" name="Picture 2" descr="C:\Documents and Settings\nisod\My Documents\Marked\Wier_Leanne.JPG"/>
          <p:cNvPicPr>
            <a:picLocks noGrp="1" noChangeAspect="1" noChangeArrowheads="1"/>
          </p:cNvPicPr>
          <p:nvPr>
            <p:ph type="pic" idx="1"/>
          </p:nvPr>
        </p:nvPicPr>
        <p:blipFill>
          <a:blip r:embed="rId2" cstate="print"/>
          <a:srcRect t="1866" b="1866"/>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743200" y="1219200"/>
            <a:ext cx="35814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FRANK WILKINS</a:t>
            </a:r>
            <a:r>
              <a:rPr lang="en-US" sz="4000" smtClean="0">
                <a:solidFill>
                  <a:srgbClr val="804000"/>
                </a:solidFill>
              </a:rPr>
              <a:t/>
            </a:r>
            <a:br>
              <a:rPr lang="en-US" sz="4000" smtClean="0">
                <a:solidFill>
                  <a:srgbClr val="804000"/>
                </a:solidFill>
              </a:rPr>
            </a:br>
            <a:r>
              <a:rPr lang="en-US" sz="1400" smtClean="0">
                <a:solidFill>
                  <a:srgbClr val="804000"/>
                </a:solidFill>
              </a:rPr>
              <a:t>Texas State Technical College – Waco</a:t>
            </a:r>
            <a:endParaRPr lang="en-US" sz="1200" smtClean="0">
              <a:solidFill>
                <a:srgbClr val="000000"/>
              </a:solidFill>
            </a:endParaRPr>
          </a:p>
        </p:txBody>
      </p:sp>
      <p:pic>
        <p:nvPicPr>
          <p:cNvPr id="55300" name="Picture 4"/>
          <p:cNvPicPr>
            <a:picLocks noGrp="1" noChangeAspect="1" noChangeArrowheads="1"/>
          </p:cNvPicPr>
          <p:nvPr>
            <p:ph type="pic" idx="1"/>
          </p:nvPr>
        </p:nvPicPr>
        <p:blipFill>
          <a:blip r:embed="rId2" cstate="print"/>
          <a:srcRect t="3249" b="3249"/>
          <a:stretch>
            <a:fillRect/>
          </a:stretch>
        </p:blipFill>
        <p:spPr bwMode="auto">
          <a:xfrm>
            <a:off x="2362200" y="2209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1"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When I was diagnosed with cancer in the summer of 2006, my concern was not for myself, but my students.  Even though I was teaching 6 classes and acting as department chair I decided that chemotherapy would not stop me.   During the six months of treatment, I missed only one class because the treatment was scheduled during a class time.  My students were not only my motivator, they are one of the reasons I stand healthy today.</a:t>
            </a:r>
          </a:p>
        </p:txBody>
      </p:sp>
      <p:sp>
        <p:nvSpPr>
          <p:cNvPr id="174082"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ROBERT WILLHOITE</a:t>
            </a:r>
            <a:br>
              <a:rPr lang="en-US" sz="2400" smtClean="0">
                <a:solidFill>
                  <a:srgbClr val="804000"/>
                </a:solidFill>
              </a:rPr>
            </a:br>
            <a:r>
              <a:rPr lang="en-US" sz="1400" smtClean="0">
                <a:solidFill>
                  <a:srgbClr val="804000"/>
                </a:solidFill>
              </a:rPr>
              <a:t>San Jacinto College</a:t>
            </a:r>
            <a:endParaRPr lang="en-US" sz="1200" smtClean="0">
              <a:solidFill>
                <a:srgbClr val="000000"/>
              </a:solidFill>
            </a:endParaRPr>
          </a:p>
        </p:txBody>
      </p:sp>
    </p:spTree>
  </p:cSld>
  <p:clrMapOvr>
    <a:masterClrMapping/>
  </p:clrMapOvr>
  <p:transition spd="slow" advTm="7000">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5"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have the privilege of helping to bring in and retain quality employees who never lose sight of serving students.  I am excited when I see happy employees who enjoy their work and elated when I see successful students who reflect the benefits of our collective efforts.  Being a part of a team that effects change and enriches the lives of students is tremendously rewarding!</a:t>
            </a:r>
          </a:p>
        </p:txBody>
      </p:sp>
      <p:sp>
        <p:nvSpPr>
          <p:cNvPr id="17510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CHRISTINE WILLIAMS</a:t>
            </a:r>
            <a:br>
              <a:rPr lang="en-US" smtClean="0">
                <a:solidFill>
                  <a:srgbClr val="804000"/>
                </a:solidFill>
              </a:rPr>
            </a:br>
            <a:r>
              <a:rPr lang="en-US" sz="1400" smtClean="0">
                <a:solidFill>
                  <a:srgbClr val="804000"/>
                </a:solidFill>
              </a:rPr>
              <a:t>Davidson County Community College</a:t>
            </a:r>
            <a:endParaRPr lang="en-US" sz="1200" smtClean="0">
              <a:solidFill>
                <a:srgbClr val="000000"/>
              </a:solidFill>
            </a:endParaRPr>
          </a:p>
        </p:txBody>
      </p:sp>
      <p:pic>
        <p:nvPicPr>
          <p:cNvPr id="54274" name="Picture 2" descr="C:\Documents and Settings\nisod\My Documents\Marked\Williams_Christine.jpg"/>
          <p:cNvPicPr>
            <a:picLocks noGrp="1" noChangeAspect="1" noChangeArrowheads="1"/>
          </p:cNvPicPr>
          <p:nvPr>
            <p:ph type="pic" idx="1"/>
          </p:nvPr>
        </p:nvPicPr>
        <p:blipFill>
          <a:blip r:embed="rId2" cstate="print"/>
          <a:srcRect t="9641" b="9641"/>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Text Placeholder 3"/>
          <p:cNvSpPr>
            <a:spLocks noGrp="1"/>
          </p:cNvSpPr>
          <p:nvPr>
            <p:ph type="body" sz="half" idx="2"/>
          </p:nvPr>
        </p:nvSpPr>
        <p:spPr bwMode="auto">
          <a:xfrm>
            <a:off x="1828800" y="44196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As classroom innovators, we must be visionary, open to experimentation, adaptable, and collaborative.</a:t>
            </a:r>
          </a:p>
        </p:txBody>
      </p:sp>
      <p:sp>
        <p:nvSpPr>
          <p:cNvPr id="12083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VALORY THATCHER</a:t>
            </a:r>
            <a:br>
              <a:rPr lang="en-US" smtClean="0">
                <a:solidFill>
                  <a:srgbClr val="804000"/>
                </a:solidFill>
              </a:rPr>
            </a:br>
            <a:r>
              <a:rPr lang="en-US" sz="1400" smtClean="0">
                <a:solidFill>
                  <a:srgbClr val="804000"/>
                </a:solidFill>
              </a:rPr>
              <a:t>Mt. Hood Community College</a:t>
            </a:r>
            <a:endParaRPr lang="en-US" sz="1200" smtClean="0">
              <a:solidFill>
                <a:srgbClr val="000000"/>
              </a:solidFill>
            </a:endParaRPr>
          </a:p>
        </p:txBody>
      </p:sp>
      <p:pic>
        <p:nvPicPr>
          <p:cNvPr id="10242" name="Picture 2" descr="C:\Documents and Settings\nisod\My Documents\Marked\Thatcher_Valory.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29" name="Text Placeholder 3"/>
          <p:cNvSpPr>
            <a:spLocks noGrp="1"/>
          </p:cNvSpPr>
          <p:nvPr>
            <p:ph type="body" sz="half" idx="2"/>
          </p:nvPr>
        </p:nvSpPr>
        <p:spPr bwMode="auto">
          <a:xfrm>
            <a:off x="14478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goal is to teach students all that I know.</a:t>
            </a:r>
          </a:p>
        </p:txBody>
      </p:sp>
      <p:sp>
        <p:nvSpPr>
          <p:cNvPr id="176130"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SUSAN WILLIN-MULAY</a:t>
            </a:r>
            <a:br>
              <a:rPr lang="en-US" sz="2400" smtClean="0">
                <a:solidFill>
                  <a:srgbClr val="804000"/>
                </a:solidFill>
              </a:rPr>
            </a:br>
            <a:r>
              <a:rPr lang="en-US" sz="1400" smtClean="0">
                <a:solidFill>
                  <a:srgbClr val="804000"/>
                </a:solidFill>
              </a:rPr>
              <a:t>Sinclair Community College</a:t>
            </a:r>
            <a:endParaRPr lang="en-US" sz="1200" smtClean="0">
              <a:solidFill>
                <a:srgbClr val="000000"/>
              </a:solidFill>
            </a:endParaRPr>
          </a:p>
        </p:txBody>
      </p:sp>
    </p:spTree>
  </p:cSld>
  <p:clrMapOvr>
    <a:masterClrMapping/>
  </p:clrMapOvr>
  <p:transition spd="slow" advTm="7000">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667000" y="1219200"/>
            <a:ext cx="37338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LYNNANN WOJCIECHOWICZ</a:t>
            </a:r>
            <a:r>
              <a:rPr lang="en-US" sz="4000" smtClean="0">
                <a:solidFill>
                  <a:srgbClr val="804000"/>
                </a:solidFill>
              </a:rPr>
              <a:t/>
            </a:r>
            <a:br>
              <a:rPr lang="en-US" sz="4000" smtClean="0">
                <a:solidFill>
                  <a:srgbClr val="804000"/>
                </a:solidFill>
              </a:rPr>
            </a:br>
            <a:r>
              <a:rPr lang="en-US" sz="1400" smtClean="0">
                <a:solidFill>
                  <a:srgbClr val="804000"/>
                </a:solidFill>
              </a:rPr>
              <a:t>South Mountain Community College</a:t>
            </a:r>
            <a:endParaRPr lang="en-US" sz="1200" smtClean="0">
              <a:solidFill>
                <a:srgbClr val="000000"/>
              </a:solidFill>
            </a:endParaRPr>
          </a:p>
        </p:txBody>
      </p:sp>
      <p:pic>
        <p:nvPicPr>
          <p:cNvPr id="56322" name="Picture 2"/>
          <p:cNvPicPr>
            <a:picLocks noGrp="1" noChangeAspect="1" noChangeArrowheads="1"/>
          </p:cNvPicPr>
          <p:nvPr>
            <p:ph type="pic" idx="1"/>
          </p:nvPr>
        </p:nvPicPr>
        <p:blipFill>
          <a:blip r:embed="rId2" cstate="print"/>
          <a:srcRect t="1216" b="1216"/>
          <a:stretch>
            <a:fillRect/>
          </a:stretch>
        </p:blipFill>
        <p:spPr bwMode="auto">
          <a:xfrm>
            <a:off x="2362200" y="2209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7" name="Text Placeholder 3"/>
          <p:cNvSpPr>
            <a:spLocks noGrp="1"/>
          </p:cNvSpPr>
          <p:nvPr>
            <p:ph type="body" sz="half" idx="2"/>
          </p:nvPr>
        </p:nvSpPr>
        <p:spPr bwMode="auto">
          <a:xfrm>
            <a:off x="1828800" y="38100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Motivation is inspired by one of two driving forces—being inspired or being despaired.  My inspiration is driven from within, like a sea of water constantly changing; I believe to succeed in life I must be in constant growth with specifics like goal setting, fulfillment and contentment with what life gives me and enjoying the process.</a:t>
            </a:r>
          </a:p>
        </p:txBody>
      </p:sp>
      <p:sp>
        <p:nvSpPr>
          <p:cNvPr id="17817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DAVID WOLFMAN</a:t>
            </a:r>
            <a:br>
              <a:rPr lang="en-US" smtClean="0">
                <a:solidFill>
                  <a:srgbClr val="804000"/>
                </a:solidFill>
              </a:rPr>
            </a:br>
            <a:r>
              <a:rPr lang="en-US" sz="1400" smtClean="0">
                <a:solidFill>
                  <a:srgbClr val="804000"/>
                </a:solidFill>
              </a:rPr>
              <a:t>George Brown College</a:t>
            </a:r>
            <a:endParaRPr lang="en-US" sz="1200" smtClean="0">
              <a:solidFill>
                <a:srgbClr val="000000"/>
              </a:solidFill>
            </a:endParaRPr>
          </a:p>
        </p:txBody>
      </p:sp>
      <p:pic>
        <p:nvPicPr>
          <p:cNvPr id="57346" name="Picture 2" descr="C:\Documents and Settings\nisod\My Documents\Marked\Wolfman_David.jpg"/>
          <p:cNvPicPr>
            <a:picLocks noGrp="1" noChangeAspect="1" noChangeArrowheads="1"/>
          </p:cNvPicPr>
          <p:nvPr>
            <p:ph type="pic" idx="1"/>
          </p:nvPr>
        </p:nvPicPr>
        <p:blipFill>
          <a:blip r:embed="rId2" cstate="print"/>
          <a:srcRect t="1821" b="1821"/>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1" name="Text Placeholder 3"/>
          <p:cNvSpPr>
            <a:spLocks noGrp="1"/>
          </p:cNvSpPr>
          <p:nvPr>
            <p:ph type="body" sz="half" idx="2"/>
          </p:nvPr>
        </p:nvSpPr>
        <p:spPr bwMode="auto">
          <a:xfrm>
            <a:off x="1828800" y="4495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Teaching is doing and making things work.</a:t>
            </a:r>
          </a:p>
        </p:txBody>
      </p:sp>
      <p:sp>
        <p:nvSpPr>
          <p:cNvPr id="17920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MIKE WOODS</a:t>
            </a:r>
            <a:br>
              <a:rPr lang="en-US" smtClean="0">
                <a:solidFill>
                  <a:srgbClr val="804000"/>
                </a:solidFill>
              </a:rPr>
            </a:br>
            <a:r>
              <a:rPr lang="en-US" sz="1400" smtClean="0">
                <a:solidFill>
                  <a:srgbClr val="804000"/>
                </a:solidFill>
              </a:rPr>
              <a:t>DeKalb Technical College</a:t>
            </a:r>
            <a:endParaRPr lang="en-US" sz="1200" smtClean="0">
              <a:solidFill>
                <a:srgbClr val="000000"/>
              </a:solidFill>
            </a:endParaRPr>
          </a:p>
        </p:txBody>
      </p:sp>
      <p:pic>
        <p:nvPicPr>
          <p:cNvPr id="58370" name="Picture 2" descr="C:\Documents and Settings\nisod\My Documents\Marked\Woods_Mike.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JANE WU</a:t>
            </a:r>
            <a:r>
              <a:rPr lang="en-US" sz="4000" smtClean="0">
                <a:solidFill>
                  <a:srgbClr val="804000"/>
                </a:solidFill>
              </a:rPr>
              <a:t/>
            </a:r>
            <a:br>
              <a:rPr lang="en-US" sz="4000" smtClean="0">
                <a:solidFill>
                  <a:srgbClr val="804000"/>
                </a:solidFill>
              </a:rPr>
            </a:br>
            <a:r>
              <a:rPr lang="en-US" sz="1400" smtClean="0">
                <a:solidFill>
                  <a:srgbClr val="804000"/>
                </a:solidFill>
              </a:rPr>
              <a:t>College of DuPage</a:t>
            </a:r>
            <a:endParaRPr lang="en-US" sz="1200" smtClean="0">
              <a:solidFill>
                <a:srgbClr val="000000"/>
              </a:solidFill>
            </a:endParaRPr>
          </a:p>
        </p:txBody>
      </p:sp>
      <p:pic>
        <p:nvPicPr>
          <p:cNvPr id="59394" name="Picture 2"/>
          <p:cNvPicPr>
            <a:picLocks noGrp="1" noChangeAspect="1" noChangeArrowheads="1"/>
          </p:cNvPicPr>
          <p:nvPr>
            <p:ph type="pic" idx="1"/>
          </p:nvPr>
        </p:nvPicPr>
        <p:blipFill>
          <a:blip r:embed="rId2"/>
          <a:srcRect l="94" r="94"/>
          <a:stretch>
            <a:fillRect/>
          </a:stretch>
        </p:blipFill>
        <p:spPr bwMode="auto">
          <a:xfrm>
            <a:off x="2362200" y="2209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49" name="Text Placeholder 3"/>
          <p:cNvSpPr>
            <a:spLocks noGrp="1"/>
          </p:cNvSpPr>
          <p:nvPr>
            <p:ph type="body" sz="half" idx="2"/>
          </p:nvPr>
        </p:nvSpPr>
        <p:spPr bwMode="auto">
          <a:xfrm>
            <a:off x="1828800" y="3886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students are my inspiration and motivation to teach technology with passion. The reaction and expression of my students during class, the diploma at graduation, the </a:t>
            </a:r>
            <a:br>
              <a:rPr lang="en-US" sz="1800" smtClean="0"/>
            </a:br>
            <a:r>
              <a:rPr lang="en-US" sz="1800" smtClean="0"/>
              <a:t>continued education, and the job opportunities are what make me strive.</a:t>
            </a:r>
          </a:p>
        </p:txBody>
      </p:sp>
      <p:sp>
        <p:nvSpPr>
          <p:cNvPr id="18125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SHIRLEY YANOVICH</a:t>
            </a:r>
            <a:br>
              <a:rPr lang="en-US" smtClean="0">
                <a:solidFill>
                  <a:srgbClr val="804000"/>
                </a:solidFill>
              </a:rPr>
            </a:br>
            <a:r>
              <a:rPr lang="en-US" sz="1400" smtClean="0">
                <a:solidFill>
                  <a:srgbClr val="804000"/>
                </a:solidFill>
              </a:rPr>
              <a:t>Luzerne County Community College</a:t>
            </a:r>
            <a:endParaRPr lang="en-US" sz="1200" smtClean="0">
              <a:solidFill>
                <a:srgbClr val="000000"/>
              </a:solidFill>
            </a:endParaRPr>
          </a:p>
        </p:txBody>
      </p:sp>
      <p:pic>
        <p:nvPicPr>
          <p:cNvPr id="60418" name="Picture 2" descr="C:\Documents and Settings\nisod\My Documents\Marked\Yanovich_Shirley.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3"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most inspired by students who work hard to graduate from community college in spite of cultural differences, new environments and adjustment to college life but after graduating they continue to pursue higher education in U.S.  I’m also inspired by student leaders who are involved in extracurricular activities and manage to attain their education goals.</a:t>
            </a:r>
          </a:p>
        </p:txBody>
      </p:sp>
      <p:sp>
        <p:nvSpPr>
          <p:cNvPr id="18227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ASTER YEHDEGO</a:t>
            </a:r>
            <a:br>
              <a:rPr lang="en-US" smtClean="0">
                <a:solidFill>
                  <a:srgbClr val="804000"/>
                </a:solidFill>
              </a:rPr>
            </a:br>
            <a:r>
              <a:rPr lang="en-US" sz="1400" smtClean="0">
                <a:solidFill>
                  <a:srgbClr val="804000"/>
                </a:solidFill>
              </a:rPr>
              <a:t>College of Southern Nevada</a:t>
            </a:r>
            <a:endParaRPr lang="en-US" sz="1200" smtClean="0">
              <a:solidFill>
                <a:srgbClr val="000000"/>
              </a:solidFill>
            </a:endParaRPr>
          </a:p>
        </p:txBody>
      </p:sp>
      <p:pic>
        <p:nvPicPr>
          <p:cNvPr id="61442" name="Picture 2" descr="C:\Documents and Settings\nisod\My Documents\Marked\Yehdego_Aster.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7"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focus on experiential learning, stimulating as many senses as possible so students are focused, ask better questions, and desire to seek knowledge, rather than simply asking what they need to know for an exam.  Students need to comprehend what they take for granted while learning how scientists function.</a:t>
            </a:r>
          </a:p>
        </p:txBody>
      </p:sp>
      <p:sp>
        <p:nvSpPr>
          <p:cNvPr id="183298"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EUGENE YOUNG</a:t>
            </a:r>
            <a:br>
              <a:rPr lang="en-US" sz="2400" smtClean="0">
                <a:solidFill>
                  <a:srgbClr val="804000"/>
                </a:solidFill>
              </a:rPr>
            </a:br>
            <a:r>
              <a:rPr lang="en-US" sz="1400" smtClean="0">
                <a:solidFill>
                  <a:srgbClr val="804000"/>
                </a:solidFill>
              </a:rPr>
              <a:t>Northern Oklahoma College</a:t>
            </a:r>
            <a:endParaRPr lang="en-US" sz="1200" smtClean="0">
              <a:solidFill>
                <a:srgbClr val="000000"/>
              </a:solidFill>
            </a:endParaRPr>
          </a:p>
        </p:txBody>
      </p:sp>
    </p:spTree>
  </p:cSld>
  <p:clrMapOvr>
    <a:masterClrMapping/>
  </p:clrMapOvr>
  <p:transition spd="slow" advTm="7000">
    <p:fade/>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1" name="Text Placeholder 3"/>
          <p:cNvSpPr>
            <a:spLocks noGrp="1"/>
          </p:cNvSpPr>
          <p:nvPr>
            <p:ph type="body" sz="half" idx="2"/>
          </p:nvPr>
        </p:nvSpPr>
        <p:spPr bwMode="auto">
          <a:xfrm>
            <a:off x="1828800" y="41910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Regardless of my teaching techniques and presentation style, I feel that my classroom accomplishments are related directly to my sincere ‘eagerness to greet and spend time with’ my students.</a:t>
            </a:r>
          </a:p>
        </p:txBody>
      </p:sp>
      <p:sp>
        <p:nvSpPr>
          <p:cNvPr id="18432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PATTY ZACHARY</a:t>
            </a:r>
            <a:br>
              <a:rPr lang="en-US" smtClean="0">
                <a:solidFill>
                  <a:srgbClr val="804000"/>
                </a:solidFill>
              </a:rPr>
            </a:br>
            <a:r>
              <a:rPr lang="en-US" sz="1400" smtClean="0">
                <a:solidFill>
                  <a:srgbClr val="804000"/>
                </a:solidFill>
              </a:rPr>
              <a:t>Lone Star College – Tomball</a:t>
            </a:r>
            <a:endParaRPr lang="en-US" sz="1200" smtClean="0">
              <a:solidFill>
                <a:srgbClr val="000000"/>
              </a:solidFill>
            </a:endParaRPr>
          </a:p>
        </p:txBody>
      </p:sp>
      <p:pic>
        <p:nvPicPr>
          <p:cNvPr id="62466" name="Picture 2" descr="C:\Documents and Settings\nisod\My Documents\Marked\Zachary_Patty .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5"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motivated to give ‘something back’ to the profession of dental hygiene.  I have experienced enormous satisfaction professionally and personally, and hope that my students learn how to experience life-long enjoyment from their careers by my experience.</a:t>
            </a:r>
          </a:p>
        </p:txBody>
      </p:sp>
      <p:sp>
        <p:nvSpPr>
          <p:cNvPr id="185346"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SANDRA ZAGAR</a:t>
            </a:r>
            <a:br>
              <a:rPr lang="en-US" sz="2400" smtClean="0">
                <a:solidFill>
                  <a:srgbClr val="804000"/>
                </a:solidFill>
              </a:rPr>
            </a:br>
            <a:r>
              <a:rPr lang="en-US" sz="1400" smtClean="0">
                <a:solidFill>
                  <a:srgbClr val="804000"/>
                </a:solidFill>
              </a:rPr>
              <a:t>Harrisburg Area Community College</a:t>
            </a:r>
            <a:endParaRPr lang="en-US" sz="1200" smtClean="0">
              <a:solidFill>
                <a:srgbClr val="000000"/>
              </a:solidFill>
            </a:endParaRPr>
          </a:p>
        </p:txBody>
      </p:sp>
    </p:spTree>
  </p:cSld>
  <p:clrMapOvr>
    <a:masterClrMapping/>
  </p:clrMapOvr>
  <p:transition spd="slow" advTm="7000">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have always enjoyed teaching.  Student motivation to learn inspires me.  My approach is to engage students in learning. I strive to develop lecture/discussions, assignments, and interactive learning to encourage students to be able to achieve higher levels of cognitive learning for application and analysis.</a:t>
            </a:r>
          </a:p>
        </p:txBody>
      </p:sp>
      <p:sp>
        <p:nvSpPr>
          <p:cNvPr id="12185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GARY THOMAS</a:t>
            </a:r>
            <a:br>
              <a:rPr lang="en-US" smtClean="0">
                <a:solidFill>
                  <a:srgbClr val="804000"/>
                </a:solidFill>
              </a:rPr>
            </a:br>
            <a:r>
              <a:rPr lang="en-US" sz="1400" smtClean="0">
                <a:solidFill>
                  <a:srgbClr val="804000"/>
                </a:solidFill>
              </a:rPr>
              <a:t>Anne Arundel Community College</a:t>
            </a:r>
            <a:endParaRPr lang="en-US" sz="1200" smtClean="0">
              <a:solidFill>
                <a:srgbClr val="000000"/>
              </a:solidFill>
            </a:endParaRPr>
          </a:p>
        </p:txBody>
      </p:sp>
      <p:pic>
        <p:nvPicPr>
          <p:cNvPr id="11266" name="Picture 2"/>
          <p:cNvPicPr>
            <a:picLocks noGrp="1" noChangeAspect="1" noChangeArrowheads="1"/>
          </p:cNvPicPr>
          <p:nvPr>
            <p:ph type="pic" idx="1"/>
          </p:nvPr>
        </p:nvPicPr>
        <p:blipFill>
          <a:blip r:embed="rId2"/>
          <a:srcRect l="636" r="636"/>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69" name="Text Placeholder 3"/>
          <p:cNvSpPr>
            <a:spLocks noGrp="1"/>
          </p:cNvSpPr>
          <p:nvPr>
            <p:ph type="body" sz="half" idx="2"/>
          </p:nvPr>
        </p:nvSpPr>
        <p:spPr bwMode="auto">
          <a:xfrm>
            <a:off x="1371600" y="2057400"/>
            <a:ext cx="66294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Student questions, student progress, and student challenges keep me motivated.  A student came in the other day and remembered me from 25 years ago (OK, so that wasn't so motivating!) and told me how much she learned and how being in my class had been so helpful to her.  Other than the getting old part, that is motivating!</a:t>
            </a:r>
          </a:p>
        </p:txBody>
      </p:sp>
      <p:sp>
        <p:nvSpPr>
          <p:cNvPr id="186370" name="Rectangle 8"/>
          <p:cNvSpPr>
            <a:spLocks noGrp="1" noChangeArrowheads="1"/>
          </p:cNvSpPr>
          <p:nvPr>
            <p:ph type="title"/>
          </p:nvPr>
        </p:nvSpPr>
        <p:spPr bwMode="auto">
          <a:xfrm>
            <a:off x="2590800" y="1143000"/>
            <a:ext cx="38862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ANNE ZIOMKOWSKI</a:t>
            </a:r>
            <a:br>
              <a:rPr lang="en-US" sz="2400" smtClean="0">
                <a:solidFill>
                  <a:srgbClr val="804000"/>
                </a:solidFill>
              </a:rPr>
            </a:br>
            <a:r>
              <a:rPr lang="en-US" sz="1400" smtClean="0">
                <a:solidFill>
                  <a:srgbClr val="804000"/>
                </a:solidFill>
              </a:rPr>
              <a:t>Skagit Valley College</a:t>
            </a:r>
            <a:endParaRPr lang="en-US" sz="1200" smtClean="0">
              <a:solidFill>
                <a:srgbClr val="000000"/>
              </a:solidFill>
            </a:endParaRPr>
          </a:p>
        </p:txBody>
      </p:sp>
    </p:spTree>
  </p:cSld>
  <p:clrMapOvr>
    <a:masterClrMapping/>
  </p:clrMapOvr>
  <p:transition spd="slow" advTm="7000">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greatest joy of teaching is gaining knowledge. Life without learning would be dull indeed, and it is my opportunity as an instructor to share the world which can be opened through education to students who would otherwise limit their access to new opportunities through knowledge.</a:t>
            </a:r>
          </a:p>
        </p:txBody>
      </p:sp>
      <p:sp>
        <p:nvSpPr>
          <p:cNvPr id="122882"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KAY THOMAS</a:t>
            </a:r>
            <a:br>
              <a:rPr lang="en-US" smtClean="0">
                <a:solidFill>
                  <a:srgbClr val="804000"/>
                </a:solidFill>
              </a:rPr>
            </a:br>
            <a:r>
              <a:rPr lang="en-US" sz="1400" smtClean="0">
                <a:solidFill>
                  <a:srgbClr val="804000"/>
                </a:solidFill>
              </a:rPr>
              <a:t>Darton College</a:t>
            </a:r>
            <a:endParaRPr lang="en-US" sz="1200" smtClean="0">
              <a:solidFill>
                <a:srgbClr val="000000"/>
              </a:solidFill>
            </a:endParaRPr>
          </a:p>
        </p:txBody>
      </p:sp>
      <p:pic>
        <p:nvPicPr>
          <p:cNvPr id="12290" name="Picture 2" descr="C:\Documents and Settings\nisod\My Documents\Marked\Thomas_Kay.jpg"/>
          <p:cNvPicPr>
            <a:picLocks noGrp="1" noChangeAspect="1" noChangeArrowheads="1"/>
          </p:cNvPicPr>
          <p:nvPr>
            <p:ph type="pic" idx="1"/>
          </p:nvPr>
        </p:nvPicPr>
        <p:blipFill>
          <a:blip r:embed="rId2"/>
          <a:srcRect l="527" r="527"/>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Text Placeholder 3"/>
          <p:cNvSpPr>
            <a:spLocks noGrp="1"/>
          </p:cNvSpPr>
          <p:nvPr>
            <p:ph type="body" sz="half" idx="2"/>
          </p:nvPr>
        </p:nvSpPr>
        <p:spPr bwMode="auto">
          <a:xfrm>
            <a:off x="1828800" y="38100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get the dual benefit of seeing students grow into dedicated caring professionals, and I get to help our profession grow as well. But the best part of my job is to recruit many of my best former students to come work as clinical instructors and share what they have learned with a new class of students. It's a real thrill to see how they have grown.</a:t>
            </a:r>
          </a:p>
        </p:txBody>
      </p:sp>
      <p:sp>
        <p:nvSpPr>
          <p:cNvPr id="123906"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WILLIAM THOMAS</a:t>
            </a:r>
            <a:br>
              <a:rPr lang="en-US" smtClean="0">
                <a:solidFill>
                  <a:srgbClr val="804000"/>
                </a:solidFill>
              </a:rPr>
            </a:br>
            <a:r>
              <a:rPr lang="en-US" sz="1400" smtClean="0">
                <a:solidFill>
                  <a:srgbClr val="804000"/>
                </a:solidFill>
              </a:rPr>
              <a:t>Darton College</a:t>
            </a:r>
            <a:endParaRPr lang="en-US" sz="1200" smtClean="0">
              <a:solidFill>
                <a:srgbClr val="000000"/>
              </a:solidFill>
            </a:endParaRPr>
          </a:p>
        </p:txBody>
      </p:sp>
      <p:pic>
        <p:nvPicPr>
          <p:cNvPr id="13314" name="Picture 2" descr="C:\Documents and Settings\nisod\My Documents\Marked\Thomas_William.jpg"/>
          <p:cNvPicPr>
            <a:picLocks noGrp="1" noChangeAspect="1" noChangeArrowheads="1"/>
          </p:cNvPicPr>
          <p:nvPr>
            <p:ph type="pic" idx="1"/>
          </p:nvPr>
        </p:nvPicPr>
        <p:blipFill>
          <a:blip r:embed="rId2"/>
          <a:srcRect l="2914" r="291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3287</TotalTime>
  <Words>3200</Words>
  <Application>Microsoft PowerPoint</Application>
  <PresentationFormat>On-screen Show (4:3)</PresentationFormat>
  <Paragraphs>123</Paragraphs>
  <Slides>70</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70</vt:i4>
      </vt:variant>
    </vt:vector>
  </HeadingPairs>
  <TitlesOfParts>
    <vt:vector size="73" baseType="lpstr">
      <vt:lpstr>Arial</vt:lpstr>
      <vt:lpstr>ＭＳ Ｐゴシック</vt:lpstr>
      <vt:lpstr>Blank Presentation</vt:lpstr>
      <vt:lpstr>THOMAS TAKAYAMA McHenry County College</vt:lpstr>
      <vt:lpstr>LYNN TARZWELL Algonquin College</vt:lpstr>
      <vt:lpstr>T. J. TATE Southwestern Community College</vt:lpstr>
      <vt:lpstr>RACHAEL TECZA Elgin Community College</vt:lpstr>
      <vt:lpstr>DAVID TEGEDER Santa Fe Community College</vt:lpstr>
      <vt:lpstr>VALORY THATCHER Mt. Hood Community College</vt:lpstr>
      <vt:lpstr>GARY THOMAS Anne Arundel Community College</vt:lpstr>
      <vt:lpstr>KAY THOMAS Darton College</vt:lpstr>
      <vt:lpstr>WILLIAM THOMAS Darton College</vt:lpstr>
      <vt:lpstr>SARAH THOMASON Roane State Community College</vt:lpstr>
      <vt:lpstr>HARLAN THOMPSON Iowa Cental Community College</vt:lpstr>
      <vt:lpstr>LINDA TIEDT St. Louis Community College at Meramec</vt:lpstr>
      <vt:lpstr>SUSAN TIMM Elgin Community College</vt:lpstr>
      <vt:lpstr>JENNIFER TOWNSLEY South Mountain Community College</vt:lpstr>
      <vt:lpstr>EDWARD M. TREGLOWN Piedmont Community College</vt:lpstr>
      <vt:lpstr>TERESA TRIPLETT Southeastern Community College</vt:lpstr>
      <vt:lpstr>RICHARD TUCKER Baton Rouge Community College</vt:lpstr>
      <vt:lpstr>WILLIAM TUCKER Austin Community College</vt:lpstr>
      <vt:lpstr>MARY ANN TUERK Elgin Community College</vt:lpstr>
      <vt:lpstr>CURTIS TYNDALL Vance-Granville Community College</vt:lpstr>
      <vt:lpstr>ANNE VACCARO Edison Community College</vt:lpstr>
      <vt:lpstr>MARIA ELENA VALDES-CORBEIL The University of Texas at Brownsville</vt:lpstr>
      <vt:lpstr>MARILYN VALENTINO Lorain County Community College</vt:lpstr>
      <vt:lpstr>THOMAS VANCE Navarro College</vt:lpstr>
      <vt:lpstr>MARGARITO VASQUEZ Laredo Community College</vt:lpstr>
      <vt:lpstr>MARJIE VITTUM-JONES South Seattle Community College</vt:lpstr>
      <vt:lpstr>TERI VONHANDORF Gateway Community and Technical College</vt:lpstr>
      <vt:lpstr>REMON WAHBA Coastline Community College</vt:lpstr>
      <vt:lpstr>CALANDRA WALKER Tallahassee Community College</vt:lpstr>
      <vt:lpstr>THOMAS WALLER Tallahassee Community College</vt:lpstr>
      <vt:lpstr>ELLEN WALROTH San Antonio College</vt:lpstr>
      <vt:lpstr>JANICE WALTZ Harrisburg Area Community College</vt:lpstr>
      <vt:lpstr>DON WARD Guilford Technical Community College</vt:lpstr>
      <vt:lpstr>BJ WARD Warren County Community College</vt:lpstr>
      <vt:lpstr>NANCY WARREN Paul D. Camp Community College</vt:lpstr>
      <vt:lpstr>VICKIE WATKINS Vance-Granville Community College</vt:lpstr>
      <vt:lpstr>ARCHIE WATLEY Texas State Technical College – Waco</vt:lpstr>
      <vt:lpstr>ANITA WEAVER Manatee Community College</vt:lpstr>
      <vt:lpstr>JEFFREY WEAVER Baton Rouge Community College</vt:lpstr>
      <vt:lpstr>SHINOBU WEAVER Texas State Technical College – Marshall</vt:lpstr>
      <vt:lpstr>JANET WEBER McCook Community College</vt:lpstr>
      <vt:lpstr>KATHLEEN WEBER Northeast Iowa Community College</vt:lpstr>
      <vt:lpstr>CARL WECKERLE Macomb Community College</vt:lpstr>
      <vt:lpstr>KRISTY WEIBERG Northern Oklahoma College</vt:lpstr>
      <vt:lpstr>TONYA WELCH Guilford Technical Community College</vt:lpstr>
      <vt:lpstr>THOMAS WEST Reedley College</vt:lpstr>
      <vt:lpstr>ANNA WESTMAN Arkansas State University – Newport</vt:lpstr>
      <vt:lpstr>ROBERTA WESTON Austin Community College</vt:lpstr>
      <vt:lpstr>DONALD WHEELER JR. Louisiana Delta Community College</vt:lpstr>
      <vt:lpstr>DENNIS WHITE Lamar Institute of Technology</vt:lpstr>
      <vt:lpstr>DERRICK WHITE Tyler Junior College</vt:lpstr>
      <vt:lpstr>ERNIE WHITE Lenoir Community College</vt:lpstr>
      <vt:lpstr>PHILIP WHITE Vance-Granville Community College</vt:lpstr>
      <vt:lpstr>DIANE WHITLEY-BOGARD Austin Community College</vt:lpstr>
      <vt:lpstr>JIM WHITTLE Algonquin College</vt:lpstr>
      <vt:lpstr>LEANNE WIER Rose State College</vt:lpstr>
      <vt:lpstr>FRANK WILKINS Texas State Technical College – Waco</vt:lpstr>
      <vt:lpstr>ROBERT WILLHOITE San Jacinto College</vt:lpstr>
      <vt:lpstr>CHRISTINE WILLIAMS Davidson County Community College</vt:lpstr>
      <vt:lpstr>SUSAN WILLIN-MULAY Sinclair Community College</vt:lpstr>
      <vt:lpstr>LYNNANN WOJCIECHOWICZ South Mountain Community College</vt:lpstr>
      <vt:lpstr>DAVID WOLFMAN George Brown College</vt:lpstr>
      <vt:lpstr>MIKE WOODS DeKalb Technical College</vt:lpstr>
      <vt:lpstr>JANE WU College of DuPage</vt:lpstr>
      <vt:lpstr>SHIRLEY YANOVICH Luzerne County Community College</vt:lpstr>
      <vt:lpstr>ASTER YEHDEGO College of Southern Nevada</vt:lpstr>
      <vt:lpstr>EUGENE YOUNG Northern Oklahoma College</vt:lpstr>
      <vt:lpstr>PATTY ZACHARY Lone Star College – Tomball</vt:lpstr>
      <vt:lpstr>SANDRA ZAGAR Harrisburg Area Community College</vt:lpstr>
      <vt:lpstr>ANNE ZIOMKOWSKI Skagit Valley College</vt:lpstr>
    </vt:vector>
  </TitlesOfParts>
  <Company>The University of Texas at Austin</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Educatinal Administration</dc:creator>
  <cp:keywords/>
  <cp:lastModifiedBy>Educatinal Administration</cp:lastModifiedBy>
  <cp:revision>266</cp:revision>
  <dcterms:created xsi:type="dcterms:W3CDTF">2008-11-14T15:45:44Z</dcterms:created>
  <dcterms:modified xsi:type="dcterms:W3CDTF">2008-11-14T15:46:16Z</dcterms:modified>
</cp:coreProperties>
</file>