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notesSlides/notesSlide31.xml" ContentType="application/vnd.openxmlformats-officedocument.presentationml.notesSlide+xml"/>
  <Override PartName="/ppt/notesSlides/notesSlide74.xml" ContentType="application/vnd.openxmlformats-officedocument.presentationml.notesSlide+xml"/>
  <Override PartName="/ppt/slides/slide28.xml" ContentType="application/vnd.openxmlformats-officedocument.presentationml.slide+xml"/>
  <Override PartName="/ppt/slides/slide66.xml" ContentType="application/vnd.openxmlformats-officedocument.presentationml.slide+xml"/>
  <Override PartName="/ppt/notesSlides/notesSlide88.xml" ContentType="application/vnd.openxmlformats-officedocument.presentationml.notesSlide+xml"/>
  <Override PartName="/docProps/app.xml" ContentType="application/vnd.openxmlformats-officedocument.extended-properties+xml"/>
  <Override PartName="/ppt/notesSlides/notesSlide9.xml" ContentType="application/vnd.openxmlformats-officedocument.presentationml.notesSlide+xml"/>
  <Override PartName="/ppt/notesSlides/notesSlide73.xml" ContentType="application/vnd.openxmlformats-officedocument.presentationml.notesSlide+xml"/>
  <Override PartName="/ppt/notesSlides/notesSlide32.xml" ContentType="application/vnd.openxmlformats-officedocument.presentationml.notesSlide+xml"/>
  <Override PartName="/ppt/slides/slide11.xml" ContentType="application/vnd.openxmlformats-officedocument.presentationml.slide+xml"/>
  <Override PartName="/ppt/slides/slide47.xml" ContentType="application/vnd.openxmlformats-officedocument.presentationml.slide+xml"/>
  <Override PartName="/ppt/notesSlides/notesSlide52.xml" ContentType="application/vnd.openxmlformats-officedocument.presentationml.notesSlide+xml"/>
  <Override PartName="/ppt/slideLayouts/slideLayout3.xml" ContentType="application/vnd.openxmlformats-officedocument.presentationml.slideLayout+xml"/>
  <Override PartName="/ppt/slides/slide1.xml" ContentType="application/vnd.openxmlformats-officedocument.presentationml.slide+xml"/>
  <Override PartName="/ppt/slides/slide97.xml" ContentType="application/vnd.openxmlformats-officedocument.presentationml.slide+xml"/>
  <Override PartName="/ppt/tableStyles.xml" ContentType="application/vnd.openxmlformats-officedocument.presentationml.tableStyles+xml"/>
  <Override PartName="/ppt/notesSlides/notesSlide15.xml" ContentType="application/vnd.openxmlformats-officedocument.presentationml.notesSlide+xml"/>
  <Override PartName="/ppt/notesSlides/notesSlide71.xml" ContentType="application/vnd.openxmlformats-officedocument.presentationml.notesSlide+xml"/>
  <Override PartName="/ppt/slides/slide94.xml" ContentType="application/vnd.openxmlformats-officedocument.presentationml.slide+xml"/>
  <Override PartName="/ppt/slides/slide92.xml" ContentType="application/vnd.openxmlformats-officedocument.presentationml.slide+xml"/>
  <Override PartName="/ppt/handoutMasters/handoutMaster1.xml" ContentType="application/vnd.openxmlformats-officedocument.presentationml.handoutMaster+xml"/>
  <Override PartName="/ppt/notesSlides/notesSlide23.xml" ContentType="application/vnd.openxmlformats-officedocument.presentationml.notesSlide+xml"/>
  <Override PartName="/ppt/notesSlides/notesSlide42.xml" ContentType="application/vnd.openxmlformats-officedocument.presentationml.notesSlide+xml"/>
  <Override PartName="/ppt/notesSlides/notesSlide35.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notesSlides/notesSlide51.xml" ContentType="application/vnd.openxmlformats-officedocument.presentationml.notesSlide+xml"/>
  <Override PartName="/ppt/notesSlides/notesSlide13.xml" ContentType="application/vnd.openxmlformats-officedocument.presentationml.notesSlide+xml"/>
  <Override PartName="/ppt/slides/slide78.xml" ContentType="application/vnd.openxmlformats-officedocument.presentationml.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s/slide37.xml" ContentType="application/vnd.openxmlformats-officedocument.presentationml.slide+xml"/>
  <Override PartName="/ppt/notesSlides/notesSlide45.xml" ContentType="application/vnd.openxmlformats-officedocument.presentationml.notesSlide+xml"/>
  <Override PartName="/ppt/slides/slide10.xml" ContentType="application/vnd.openxmlformats-officedocument.presentationml.slide+xml"/>
  <Override PartName="/ppt/notesSlides/notesSlide48.xml" ContentType="application/vnd.openxmlformats-officedocument.presentationml.notesSlide+xml"/>
  <Override PartName="/ppt/slides/slide33.xml" ContentType="application/vnd.openxmlformats-officedocument.presentationml.slide+xml"/>
  <Override PartName="/ppt/notesSlides/notesSlide90.xml" ContentType="application/vnd.openxmlformats-officedocument.presentationml.notesSlide+xml"/>
  <Override PartName="/ppt/notesSlides/notesSlide84.xml" ContentType="application/vnd.openxmlformats-officedocument.presentationml.notesSlide+xml"/>
  <Override PartName="/ppt/slides/slide83.xml" ContentType="application/vnd.openxmlformats-officedocument.presentationml.slide+xml"/>
  <Override PartName="/ppt/notesSlides/notesSlide96.xml" ContentType="application/vnd.openxmlformats-officedocument.presentationml.notes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slides/slide53.xml" ContentType="application/vnd.openxmlformats-officedocument.presentationml.slide+xml"/>
  <Override PartName="/ppt/slides/slide76.xml" ContentType="application/vnd.openxmlformats-officedocument.presentationml.slide+xml"/>
  <Override PartName="/ppt/notesSlides/notesSlide24.xml" ContentType="application/vnd.openxmlformats-officedocument.presentationml.notesSlide+xml"/>
  <Override PartName="/ppt/notesSlides/notesSlide47.xml" ContentType="application/vnd.openxmlformats-officedocument.presentationml.notesSlide+xml"/>
  <Override PartName="/ppt/notesSlides/notesSlide98.xml" ContentType="application/vnd.openxmlformats-officedocument.presentationml.notesSlide+xml"/>
  <Override PartName="/ppt/slides/slide55.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notesSlides/notesSlide2.xml" ContentType="application/vnd.openxmlformats-officedocument.presentationml.notesSlide+xml"/>
  <Override PartName="/ppt/notesSlides/notesSlide53.xml" ContentType="application/vnd.openxmlformats-officedocument.presentationml.notesSlide+xml"/>
  <Override PartName="/ppt/notesSlides/notesSlide14.xml" ContentType="application/vnd.openxmlformats-officedocument.presentationml.notesSlide+xml"/>
  <Override PartName="/ppt/theme/theme2.xml" ContentType="application/vnd.openxmlformats-officedocument.theme+xml"/>
  <Override PartName="/ppt/notesSlides/notesSlide75.xml" ContentType="application/vnd.openxmlformats-officedocument.presentationml.notesSlide+xml"/>
  <Override PartName="/ppt/slides/slide2.xml" ContentType="application/vnd.openxmlformats-officedocument.presentationml.slide+xml"/>
  <Override PartName="/ppt/slides/slide80.xml" ContentType="application/vnd.openxmlformats-officedocument.presentationml.slide+xml"/>
  <Override PartName="/ppt/notesSlides/notesSlide25.xml" ContentType="application/vnd.openxmlformats-officedocument.presentationml.notesSlide+xml"/>
  <Override PartName="/ppt/notesSlides/notesSlide69.xml" ContentType="application/vnd.openxmlformats-officedocument.presentationml.notesSlide+xml"/>
  <Override PartName="/ppt/notesSlides/notesSlide40.xml" ContentType="application/vnd.openxmlformats-officedocument.presentationml.notesSlide+xml"/>
  <Override PartName="/ppt/notesSlides/notesSlide65.xml" ContentType="application/vnd.openxmlformats-officedocument.presentationml.notesSlide+xml"/>
  <Override PartName="/ppt/slides/slide45.xml" ContentType="application/vnd.openxmlformats-officedocument.presentationml.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Layouts/slideLayout10.xml" ContentType="application/vnd.openxmlformats-officedocument.presentationml.slideLayout+xml"/>
  <Override PartName="/ppt/slides/slide54.xml" ContentType="application/vnd.openxmlformats-officedocument.presentationml.slide+xml"/>
  <Override PartName="/ppt/notesSlides/notesSlide3.xml" ContentType="application/vnd.openxmlformats-officedocument.presentationml.notesSlide+xml"/>
  <Override PartName="/ppt/notesSlides/notesSlide36.xml" ContentType="application/vnd.openxmlformats-officedocument.presentationml.notesSlide+xml"/>
  <Override PartName="/ppt/slides/slide58.xml" ContentType="application/vnd.openxmlformats-officedocument.presentationml.slide+xml"/>
  <Default Extension="xml" ContentType="application/xml"/>
  <Override PartName="/ppt/slides/slide91.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s/slide86.xml" ContentType="application/vnd.openxmlformats-officedocument.presentationml.slide+xml"/>
  <Override PartName="/ppt/notesSlides/notesSlide63.xml" ContentType="application/vnd.openxmlformats-officedocument.presentationml.notesSlide+xml"/>
  <Override PartName="/ppt/slides/slide81.xml" ContentType="application/vnd.openxmlformats-officedocument.presentationml.slide+xml"/>
  <Override PartName="/ppt/slides/slide25.xml" ContentType="application/vnd.openxmlformats-officedocument.presentationml.slide+xml"/>
  <Override PartName="/ppt/notesSlides/notesSlide19.xml" ContentType="application/vnd.openxmlformats-officedocument.presentationml.notesSlide+xml"/>
  <Override PartName="/ppt/notesSlides/notesSlide93.xml" ContentType="application/vnd.openxmlformats-officedocument.presentationml.notesSlide+xml"/>
  <Override PartName="/ppt/slides/slide9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notesSlides/notesSlide50.xml" ContentType="application/vnd.openxmlformats-officedocument.presentationml.notesSlide+xml"/>
  <Override PartName="/ppt/notesSlides/notesSlide91.xml" ContentType="application/vnd.openxmlformats-officedocument.presentationml.notes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37.xml" ContentType="application/vnd.openxmlformats-officedocument.presentationml.notesSlide+xml"/>
  <Override PartName="/ppt/notesSlides/notesSlide60.xml" ContentType="application/vnd.openxmlformats-officedocument.presentationml.notesSlide+xml"/>
  <Override PartName="/ppt/slides/slide49.xml" ContentType="application/vnd.openxmlformats-officedocument.presentationml.slide+xml"/>
  <Override PartName="/ppt/slides/slide70.xml" ContentType="application/vnd.openxmlformats-officedocument.presentationml.slide+xml"/>
  <Override PartName="/ppt/slides/slide48.xml" ContentType="application/vnd.openxmlformats-officedocument.presentationml.slide+xml"/>
  <Override PartName="/ppt/notesSlides/notesSlide78.xml" ContentType="application/vnd.openxmlformats-officedocument.presentationml.notesSlide+xml"/>
  <Override PartName="/ppt/presentation.xml" ContentType="application/vnd.openxmlformats-officedocument.presentationml.presentation.main+xml"/>
  <Override PartName="/ppt/slides/slide77.xml" ContentType="application/vnd.openxmlformats-officedocument.presentationml.slide+xml"/>
  <Override PartName="/ppt/slides/slide79.xml" ContentType="application/vnd.openxmlformats-officedocument.presentationml.slide+xml"/>
  <Override PartName="/ppt/slides/slide95.xml" ContentType="application/vnd.openxmlformats-officedocument.presentationml.slide+xml"/>
  <Default Extension="jpeg" ContentType="image/jpeg"/>
  <Override PartName="/ppt/notesSlides/notesSlide95.xml" ContentType="application/vnd.openxmlformats-officedocument.presentationml.notesSlide+xml"/>
  <Override PartName="/ppt/notesSlides/notesSlide83.xml" ContentType="application/vnd.openxmlformats-officedocument.presentationml.notesSlide+xml"/>
  <Override PartName="/ppt/slides/slide3.xml" ContentType="application/vnd.openxmlformats-officedocument.presentationml.slide+xml"/>
  <Override PartName="/ppt/slideLayouts/slideLayout11.xml" ContentType="application/vnd.openxmlformats-officedocument.presentationml.slideLayout+xml"/>
  <Override PartName="/ppt/slides/slide96.xml" ContentType="application/vnd.openxmlformats-officedocument.presentationml.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slides/slide74.xml" ContentType="application/vnd.openxmlformats-officedocument.presentationml.slide+xml"/>
  <Override PartName="/ppt/slides/slide75.xml" ContentType="application/vnd.openxmlformats-officedocument.presentationml.slide+xml"/>
  <Override PartName="/ppt/notesSlides/notesSlide64.xml" ContentType="application/vnd.openxmlformats-officedocument.presentationml.notesSlide+xml"/>
  <Override PartName="/ppt/slides/slide15.xml" ContentType="application/vnd.openxmlformats-officedocument.presentationml.slide+xml"/>
  <Override PartName="/ppt/notesSlides/notesSlide49.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29.xml" ContentType="application/vnd.openxmlformats-officedocument.presentationml.slide+xml"/>
  <Override PartName="/ppt/notesSlides/notesSlide22.xml" ContentType="application/vnd.openxmlformats-officedocument.presentationml.notesSlide+xml"/>
  <Override PartName="/ppt/slides/slide22.xml" ContentType="application/vnd.openxmlformats-officedocument.presentationml.slide+xml"/>
  <Override PartName="/ppt/slides/slide85.xml" ContentType="application/vnd.openxmlformats-officedocument.presentationml.slide+xml"/>
  <Override PartName="/ppt/notesSlides/notesSlide11.xml" ContentType="application/vnd.openxmlformats-officedocument.presentationml.notesSlide+xml"/>
  <Override PartName="/ppt/notesSlides/notesSlide92.xml" ContentType="application/vnd.openxmlformats-officedocument.presentationml.notesSlide+xml"/>
  <Override PartName="/ppt/slides/slide30.xml" ContentType="application/vnd.openxmlformats-officedocument.presentationml.slide+xml"/>
  <Override PartName="/ppt/slides/slide36.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notesSlides/notesSlide61.xml" ContentType="application/vnd.openxmlformats-officedocument.presentationml.notesSlide+xml"/>
  <Override PartName="/ppt/notesSlides/notesSlide16.xml" ContentType="application/vnd.openxmlformats-officedocument.presentationml.notesSlide+xml"/>
  <Override PartName="/ppt/notesSlides/notesSlide56.xml" ContentType="application/vnd.openxmlformats-officedocument.presentationml.notesSlide+xml"/>
  <Override PartName="/ppt/slides/slide90.xml" ContentType="application/vnd.openxmlformats-officedocument.presentationml.slide+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slides/slide52.xml" ContentType="application/vnd.openxmlformats-officedocument.presentationml.slide+xml"/>
  <Override PartName="/ppt/slides/slide5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41.xml" ContentType="application/vnd.openxmlformats-officedocument.presentationml.notesSlide+xml"/>
  <Override PartName="/ppt/notesSlides/notesSlide66.xml" ContentType="application/vnd.openxmlformats-officedocument.presentationml.notesSlide+xml"/>
  <Override PartName="/ppt/slides/slide13.xml" ContentType="application/vnd.openxmlformats-officedocument.presentationml.slide+xml"/>
  <Override PartName="/ppt/notesSlides/notesSlide17.xml" ContentType="application/vnd.openxmlformats-officedocument.presentationml.notesSlide+xml"/>
  <Override PartName="/ppt/notesSlides/notesSlide86.xml" ContentType="application/vnd.openxmlformats-officedocument.presentationml.notesSlide+xml"/>
  <Override PartName="/ppt/slides/slide87.xml" ContentType="application/vnd.openxmlformats-officedocument.presentationml.slide+xml"/>
  <Override PartName="/ppt/notesSlides/notesSlide6.xml" ContentType="application/vnd.openxmlformats-officedocument.presentationml.notesSlide+xml"/>
  <Override PartName="/ppt/notesSlides/notesSlide87.xml" ContentType="application/vnd.openxmlformats-officedocument.presentationml.notesSlide+xml"/>
  <Override PartName="/ppt/notesSlides/notesSlide57.xml" ContentType="application/vnd.openxmlformats-officedocument.presentationml.notesSlide+xml"/>
  <Override PartName="/ppt/notesSlides/notesSlide99.xml" ContentType="application/vnd.openxmlformats-officedocument.presentationml.notes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s/slide89.xml" ContentType="application/vnd.openxmlformats-officedocument.presentationml.slide+xml"/>
  <Override PartName="/ppt/notesSlides/notesSlide97.xml" ContentType="application/vnd.openxmlformats-officedocument.presentationml.notesSlide+xml"/>
  <Override PartName="/ppt/slideLayouts/slideLayout6.xml" ContentType="application/vnd.openxmlformats-officedocument.presentationml.slideLayout+xml"/>
  <Override PartName="/ppt/notesSlides/notesSlide43.xml" ContentType="application/vnd.openxmlformats-officedocument.presentationml.notesSlide+xml"/>
  <Override PartName="/ppt/presProps.xml" ContentType="application/vnd.openxmlformats-officedocument.presentationml.presProps+xml"/>
  <Override PartName="/ppt/notesSlides/notesSlide18.xml" ContentType="application/vnd.openxmlformats-officedocument.presentationml.notesSlide+xml"/>
  <Override PartName="/ppt/notesSlides/notesSlide79.xml" ContentType="application/vnd.openxmlformats-officedocument.presentationml.notesSlide+xml"/>
  <Override PartName="/ppt/slides/slide27.xml" ContentType="application/vnd.openxmlformats-officedocument.presentationml.slide+xml"/>
  <Override PartName="/ppt/notesSlides/notesSlide94.xml" ContentType="application/vnd.openxmlformats-officedocument.presentationml.notesSlide+xml"/>
  <Override PartName="/ppt/notesSlides/notesSlide10.xml" ContentType="application/vnd.openxmlformats-officedocument.presentationml.notesSlide+xml"/>
  <Override PartName="/ppt/notesSlides/notesSlide39.xml" ContentType="application/vnd.openxmlformats-officedocument.presentationml.notesSlide+xml"/>
  <Override PartName="/ppt/notesSlides/notesSlide62.xml" ContentType="application/vnd.openxmlformats-officedocument.presentationml.notesSlide+xml"/>
  <Override PartName="/ppt/notesSlides/notesSlide55.xml" ContentType="application/vnd.openxmlformats-officedocument.presentationml.notesSlide+xml"/>
  <Override PartName="/ppt/notesSlides/notesSlide77.xml" ContentType="application/vnd.openxmlformats-officedocument.presentationml.notesSlide+xml"/>
  <Override PartName="/ppt/slides/slide67.xml" ContentType="application/vnd.openxmlformats-officedocument.presentationml.slide+xml"/>
  <Override PartName="/ppt/slides/slide12.xml" ContentType="application/vnd.openxmlformats-officedocument.presentationml.slide+xml"/>
  <Override PartName="/ppt/slides/slide46.xml" ContentType="application/vnd.openxmlformats-officedocument.presentationml.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slides/slide84.xml" ContentType="application/vnd.openxmlformats-officedocument.presentationml.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notesSlides/notesSlide34.xml" ContentType="application/vnd.openxmlformats-officedocument.presentationml.notesSlide+xml"/>
  <Override PartName="/ppt/slideLayouts/slideLayout5.xml" ContentType="application/vnd.openxmlformats-officedocument.presentationml.slideLayout+xml"/>
  <Override PartName="/ppt/slides/slide50.xml" ContentType="application/vnd.openxmlformats-officedocument.presentationml.slide+xml"/>
  <Override PartName="/ppt/slides/slide57.xml" ContentType="application/vnd.openxmlformats-officedocument.presentationml.slide+xml"/>
  <Override PartName="/ppt/notesSlides/notesSlide29.xml" ContentType="application/vnd.openxmlformats-officedocument.presentationml.notesSlide+xml"/>
  <Override PartName="/ppt/notesSlides/notesSlide7.xml" ContentType="application/vnd.openxmlformats-officedocument.presentationml.notesSlide+xml"/>
  <Override PartName="/ppt/slides/slide63.xml" ContentType="application/vnd.openxmlformats-officedocument.presentationml.slide+xml"/>
  <Override PartName="/ppt/slides/slide82.xml" ContentType="application/vnd.openxmlformats-officedocument.presentationml.slide+xml"/>
  <Override PartName="/ppt/slides/slide34.xml" ContentType="application/vnd.openxmlformats-officedocument.presentationml.slide+xml"/>
  <Override PartName="/ppt/notesSlides/notesSlide44.xml" ContentType="application/vnd.openxmlformats-officedocument.presentationml.notesSlide+xml"/>
  <Override PartName="/ppt/notesSlides/notesSlide12.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s/slide88.xml" ContentType="application/vnd.openxmlformats-officedocument.presentationml.slide+xml"/>
  <Override PartName="/ppt/theme/theme1.xml" ContentType="application/vnd.openxmlformats-officedocument.theme+xml"/>
  <Override PartName="/ppt/slides/slide99.xml" ContentType="application/vnd.openxmlformats-officedocument.presentationml.slide+xml"/>
  <Override PartName="/ppt/notesSlides/notesSlide59.xml" ContentType="application/vnd.openxmlformats-officedocument.presentationml.notes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s/slide64.xml" ContentType="application/vnd.openxmlformats-officedocument.presentationml.slide+xml"/>
  <Override PartName="/ppt/notesSlides/notesSlide33.xml" ContentType="application/vnd.openxmlformats-officedocument.presentationml.notesSlide+xml"/>
  <Override PartName="/ppt/notesSlides/notesSlide46.xml" ContentType="application/vnd.openxmlformats-officedocument.presentationml.notesSlide+xml"/>
  <Override PartName="/ppt/notesSlides/notesSlide89.xml" ContentType="application/vnd.openxmlformats-officedocument.presentationml.notesSlide+xml"/>
  <Override PartName="/ppt/slides/slide4.xml" ContentType="application/vnd.openxmlformats-officedocument.presentationml.slide+xml"/>
  <Override PartName="/ppt/notesSlides/notesSlide67.xml" ContentType="application/vnd.openxmlformats-officedocument.presentationml.notesSlide+xml"/>
  <Override PartName="/ppt/notesSlides/notesSlide72.xml" ContentType="application/vnd.openxmlformats-officedocument.presentationml.notesSlide+xml"/>
  <Override PartName="/ppt/notesSlides/notesSlide54.xml" ContentType="application/vnd.openxmlformats-officedocument.presentationml.notesSlide+xml"/>
  <Override PartName="/ppt/notesSlides/notesSlide81.xml" ContentType="application/vnd.openxmlformats-officedocument.presentationml.notesSlide+xml"/>
  <Override PartName="/ppt/slides/slide72.xml" ContentType="application/vnd.openxmlformats-officedocument.presentationml.slide+xml"/>
  <Override PartName="/ppt/slides/slide98.xml" ContentType="application/vnd.openxmlformats-officedocument.presentationml.slide+xml"/>
  <Override PartName="/ppt/notesSlides/notesSlide70.xml" ContentType="application/vnd.openxmlformats-officedocument.presentationml.notesSlide+xml"/>
  <Override PartName="/ppt/slides/slide8.xml" ContentType="application/vnd.openxmlformats-officedocument.presentationml.slide+xml"/>
  <Override PartName="/ppt/notesSlides/notesSlide82.xml" ContentType="application/vnd.openxmlformats-officedocument.presentationml.notesSlide+xml"/>
  <Override PartName="/ppt/notesSlides/notesSlide85.xml" ContentType="application/vnd.openxmlformats-officedocument.presentationml.notesSlide+xml"/>
  <Override PartName="/ppt/notesSlides/notesSlide68.xml" ContentType="application/vnd.openxmlformats-officedocument.presentationml.notesSlide+xml"/>
  <Override PartName="/ppt/slides/slide60.xml" ContentType="application/vnd.openxmlformats-officedocument.presentationml.slide+xml"/>
  <Override PartName="/ppt/slides/slide24.xml" ContentType="application/vnd.openxmlformats-officedocument.presentationml.slide+xml"/>
  <Override PartName="/ppt/notesSlides/notesSlide30.xml" ContentType="application/vnd.openxmlformats-officedocument.presentationml.notesSlide+xml"/>
  <Override PartName="/ppt/slides/slide71.xml" ContentType="application/vnd.openxmlformats-officedocument.presentationml.slide+xml"/>
  <Override PartName="/ppt/slides/slide6.xml" ContentType="application/vnd.openxmlformats-officedocument.presentationml.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p:sldMasterIdLst>
    <p:sldMasterId id="2147483648" r:id="rId1"/>
  </p:sldMasterIdLst>
  <p:notesMasterIdLst>
    <p:notesMasterId r:id="rId101"/>
  </p:notesMasterIdLst>
  <p:handoutMasterIdLst>
    <p:handoutMasterId r:id="rId102"/>
  </p:handoutMasterIdLst>
  <p:sldIdLst>
    <p:sldId id="612" r:id="rId2"/>
    <p:sldId id="611" r:id="rId3"/>
    <p:sldId id="613" r:id="rId4"/>
    <p:sldId id="614" r:id="rId5"/>
    <p:sldId id="616" r:id="rId6"/>
    <p:sldId id="615" r:id="rId7"/>
    <p:sldId id="617" r:id="rId8"/>
    <p:sldId id="618" r:id="rId9"/>
    <p:sldId id="619" r:id="rId10"/>
    <p:sldId id="622" r:id="rId11"/>
    <p:sldId id="620" r:id="rId12"/>
    <p:sldId id="621" r:id="rId13"/>
    <p:sldId id="623" r:id="rId14"/>
    <p:sldId id="625" r:id="rId15"/>
    <p:sldId id="624" r:id="rId16"/>
    <p:sldId id="626" r:id="rId17"/>
    <p:sldId id="627" r:id="rId18"/>
    <p:sldId id="628" r:id="rId19"/>
    <p:sldId id="629" r:id="rId20"/>
    <p:sldId id="630" r:id="rId21"/>
    <p:sldId id="631" r:id="rId22"/>
    <p:sldId id="634" r:id="rId23"/>
    <p:sldId id="635" r:id="rId24"/>
    <p:sldId id="636" r:id="rId25"/>
    <p:sldId id="639" r:id="rId26"/>
    <p:sldId id="638" r:id="rId27"/>
    <p:sldId id="637" r:id="rId28"/>
    <p:sldId id="640" r:id="rId29"/>
    <p:sldId id="641" r:id="rId30"/>
    <p:sldId id="643" r:id="rId31"/>
    <p:sldId id="642" r:id="rId32"/>
    <p:sldId id="644" r:id="rId33"/>
    <p:sldId id="645" r:id="rId34"/>
    <p:sldId id="646" r:id="rId35"/>
    <p:sldId id="647" r:id="rId36"/>
    <p:sldId id="648" r:id="rId37"/>
    <p:sldId id="649" r:id="rId38"/>
    <p:sldId id="650" r:id="rId39"/>
    <p:sldId id="651" r:id="rId40"/>
    <p:sldId id="652" r:id="rId41"/>
    <p:sldId id="653" r:id="rId42"/>
    <p:sldId id="655" r:id="rId43"/>
    <p:sldId id="654" r:id="rId44"/>
    <p:sldId id="656" r:id="rId45"/>
    <p:sldId id="657" r:id="rId46"/>
    <p:sldId id="658" r:id="rId47"/>
    <p:sldId id="660" r:id="rId48"/>
    <p:sldId id="661" r:id="rId49"/>
    <p:sldId id="659" r:id="rId50"/>
    <p:sldId id="663" r:id="rId51"/>
    <p:sldId id="662" r:id="rId52"/>
    <p:sldId id="664" r:id="rId53"/>
    <p:sldId id="665" r:id="rId54"/>
    <p:sldId id="667" r:id="rId55"/>
    <p:sldId id="668" r:id="rId56"/>
    <p:sldId id="669" r:id="rId57"/>
    <p:sldId id="670" r:id="rId58"/>
    <p:sldId id="671" r:id="rId59"/>
    <p:sldId id="672" r:id="rId60"/>
    <p:sldId id="673" r:id="rId61"/>
    <p:sldId id="675" r:id="rId62"/>
    <p:sldId id="674" r:id="rId63"/>
    <p:sldId id="677" r:id="rId64"/>
    <p:sldId id="676" r:id="rId65"/>
    <p:sldId id="678" r:id="rId66"/>
    <p:sldId id="679" r:id="rId67"/>
    <p:sldId id="680" r:id="rId68"/>
    <p:sldId id="681" r:id="rId69"/>
    <p:sldId id="682" r:id="rId70"/>
    <p:sldId id="683" r:id="rId71"/>
    <p:sldId id="684" r:id="rId72"/>
    <p:sldId id="686" r:id="rId73"/>
    <p:sldId id="685" r:id="rId74"/>
    <p:sldId id="687" r:id="rId75"/>
    <p:sldId id="688" r:id="rId76"/>
    <p:sldId id="689" r:id="rId77"/>
    <p:sldId id="690" r:id="rId78"/>
    <p:sldId id="691" r:id="rId79"/>
    <p:sldId id="693" r:id="rId80"/>
    <p:sldId id="692" r:id="rId81"/>
    <p:sldId id="694" r:id="rId82"/>
    <p:sldId id="695" r:id="rId83"/>
    <p:sldId id="785" r:id="rId84"/>
    <p:sldId id="697" r:id="rId85"/>
    <p:sldId id="698" r:id="rId86"/>
    <p:sldId id="699" r:id="rId87"/>
    <p:sldId id="700" r:id="rId88"/>
    <p:sldId id="701" r:id="rId89"/>
    <p:sldId id="702" r:id="rId90"/>
    <p:sldId id="703" r:id="rId91"/>
    <p:sldId id="704" r:id="rId92"/>
    <p:sldId id="705" r:id="rId93"/>
    <p:sldId id="706" r:id="rId94"/>
    <p:sldId id="708" r:id="rId95"/>
    <p:sldId id="709" r:id="rId96"/>
    <p:sldId id="710" r:id="rId97"/>
    <p:sldId id="711" r:id="rId98"/>
    <p:sldId id="712" r:id="rId99"/>
    <p:sldId id="713" r:id="rId10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109" charset="0"/>
        <a:ea typeface="ＭＳ Ｐゴシック" pitchFamily="-109" charset="-128"/>
        <a:cs typeface="ＭＳ Ｐゴシック" pitchFamily="-109" charset="-128"/>
      </a:defRPr>
    </a:lvl1pPr>
    <a:lvl2pPr marL="457200" algn="l" rtl="0" fontAlgn="base">
      <a:spcBef>
        <a:spcPct val="0"/>
      </a:spcBef>
      <a:spcAft>
        <a:spcPct val="0"/>
      </a:spcAft>
      <a:defRPr sz="2400" kern="1200">
        <a:solidFill>
          <a:schemeClr val="tx1"/>
        </a:solidFill>
        <a:latin typeface="Arial" pitchFamily="-109" charset="0"/>
        <a:ea typeface="ＭＳ Ｐゴシック" pitchFamily="-109" charset="-128"/>
        <a:cs typeface="ＭＳ Ｐゴシック" pitchFamily="-109" charset="-128"/>
      </a:defRPr>
    </a:lvl2pPr>
    <a:lvl3pPr marL="914400" algn="l" rtl="0" fontAlgn="base">
      <a:spcBef>
        <a:spcPct val="0"/>
      </a:spcBef>
      <a:spcAft>
        <a:spcPct val="0"/>
      </a:spcAft>
      <a:defRPr sz="2400" kern="1200">
        <a:solidFill>
          <a:schemeClr val="tx1"/>
        </a:solidFill>
        <a:latin typeface="Arial" pitchFamily="-109" charset="0"/>
        <a:ea typeface="ＭＳ Ｐゴシック" pitchFamily="-109" charset="-128"/>
        <a:cs typeface="ＭＳ Ｐゴシック" pitchFamily="-109" charset="-128"/>
      </a:defRPr>
    </a:lvl3pPr>
    <a:lvl4pPr marL="1371600" algn="l" rtl="0" fontAlgn="base">
      <a:spcBef>
        <a:spcPct val="0"/>
      </a:spcBef>
      <a:spcAft>
        <a:spcPct val="0"/>
      </a:spcAft>
      <a:defRPr sz="2400" kern="1200">
        <a:solidFill>
          <a:schemeClr val="tx1"/>
        </a:solidFill>
        <a:latin typeface="Arial" pitchFamily="-109" charset="0"/>
        <a:ea typeface="ＭＳ Ｐゴシック" pitchFamily="-109" charset="-128"/>
        <a:cs typeface="ＭＳ Ｐゴシック" pitchFamily="-109" charset="-128"/>
      </a:defRPr>
    </a:lvl4pPr>
    <a:lvl5pPr marL="1828800" algn="l" rtl="0" fontAlgn="base">
      <a:spcBef>
        <a:spcPct val="0"/>
      </a:spcBef>
      <a:spcAft>
        <a:spcPct val="0"/>
      </a:spcAft>
      <a:defRPr sz="2400" kern="1200">
        <a:solidFill>
          <a:schemeClr val="tx1"/>
        </a:solidFill>
        <a:latin typeface="Arial" pitchFamily="-109" charset="0"/>
        <a:ea typeface="ＭＳ Ｐゴシック" pitchFamily="-109" charset="-128"/>
        <a:cs typeface="ＭＳ Ｐゴシック" pitchFamily="-109" charset="-128"/>
      </a:defRPr>
    </a:lvl5pPr>
    <a:lvl6pPr marL="2286000" algn="l" defTabSz="457200" rtl="0" eaLnBrk="1" latinLnBrk="0" hangingPunct="1">
      <a:defRPr sz="2400" kern="1200">
        <a:solidFill>
          <a:schemeClr val="tx1"/>
        </a:solidFill>
        <a:latin typeface="Arial" pitchFamily="-109" charset="0"/>
        <a:ea typeface="ＭＳ Ｐゴシック" pitchFamily="-109" charset="-128"/>
        <a:cs typeface="ＭＳ Ｐゴシック" pitchFamily="-109" charset="-128"/>
      </a:defRPr>
    </a:lvl6pPr>
    <a:lvl7pPr marL="2743200" algn="l" defTabSz="457200" rtl="0" eaLnBrk="1" latinLnBrk="0" hangingPunct="1">
      <a:defRPr sz="2400" kern="1200">
        <a:solidFill>
          <a:schemeClr val="tx1"/>
        </a:solidFill>
        <a:latin typeface="Arial" pitchFamily="-109" charset="0"/>
        <a:ea typeface="ＭＳ Ｐゴシック" pitchFamily="-109" charset="-128"/>
        <a:cs typeface="ＭＳ Ｐゴシック" pitchFamily="-109" charset="-128"/>
      </a:defRPr>
    </a:lvl7pPr>
    <a:lvl8pPr marL="3200400" algn="l" defTabSz="457200" rtl="0" eaLnBrk="1" latinLnBrk="0" hangingPunct="1">
      <a:defRPr sz="2400" kern="1200">
        <a:solidFill>
          <a:schemeClr val="tx1"/>
        </a:solidFill>
        <a:latin typeface="Arial" pitchFamily="-109" charset="0"/>
        <a:ea typeface="ＭＳ Ｐゴシック" pitchFamily="-109" charset="-128"/>
        <a:cs typeface="ＭＳ Ｐゴシック" pitchFamily="-109" charset="-128"/>
      </a:defRPr>
    </a:lvl8pPr>
    <a:lvl9pPr marL="3657600" algn="l" defTabSz="457200" rtl="0" eaLnBrk="1" latinLnBrk="0" hangingPunct="1">
      <a:defRPr sz="2400" kern="1200">
        <a:solidFill>
          <a:schemeClr val="tx1"/>
        </a:solidFill>
        <a:latin typeface="Arial" pitchFamily="-109" charset="0"/>
        <a:ea typeface="ＭＳ Ｐゴシック" pitchFamily="-109" charset="-128"/>
        <a:cs typeface="ＭＳ Ｐゴシック" pitchFamily="-109"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webPr allowPng="1" organizeInFolders="0" useLongFilenames="0" imgSz="1024x768" encoding="macintosh"/>
  <p:showPr loop="1" showNarration="1">
    <p:present/>
    <p:sldAll/>
    <p:penClr>
      <a:srgbClr val="FF0000"/>
    </p:penClr>
  </p:showPr>
  <p:clrMru>
    <a:srgbClr val="804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8171" autoAdjust="0"/>
    <p:restoredTop sz="90929"/>
  </p:normalViewPr>
  <p:slideViewPr>
    <p:cSldViewPr>
      <p:cViewPr varScale="1">
        <p:scale>
          <a:sx n="150" d="100"/>
          <a:sy n="150" d="100"/>
        </p:scale>
        <p:origin x="-1752"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70" Type="http://schemas.openxmlformats.org/officeDocument/2006/relationships/slide" Target="slides/slide69.xml"/><Relationship Id="rId94" Type="http://schemas.openxmlformats.org/officeDocument/2006/relationships/slide" Target="slides/slide93.xml"/><Relationship Id="rId7" Type="http://schemas.openxmlformats.org/officeDocument/2006/relationships/slide" Target="slides/slide6.xml"/><Relationship Id="rId74" Type="http://schemas.openxmlformats.org/officeDocument/2006/relationships/slide" Target="slides/slide73.xml"/><Relationship Id="rId102" Type="http://schemas.openxmlformats.org/officeDocument/2006/relationships/handoutMaster" Target="handoutMasters/handoutMaster1.xml"/><Relationship Id="rId25" Type="http://schemas.openxmlformats.org/officeDocument/2006/relationships/slide" Target="slides/slide24.xml"/><Relationship Id="rId106" Type="http://schemas.openxmlformats.org/officeDocument/2006/relationships/theme" Target="theme/theme1.xml"/><Relationship Id="rId96" Type="http://schemas.openxmlformats.org/officeDocument/2006/relationships/slide" Target="slides/slide95.xml"/><Relationship Id="rId10" Type="http://schemas.openxmlformats.org/officeDocument/2006/relationships/slide" Target="slides/slide9.xml"/><Relationship Id="rId50" Type="http://schemas.openxmlformats.org/officeDocument/2006/relationships/slide" Target="slides/slide49.xml"/><Relationship Id="rId17" Type="http://schemas.openxmlformats.org/officeDocument/2006/relationships/slide" Target="slides/slide16.xml"/><Relationship Id="rId107" Type="http://schemas.openxmlformats.org/officeDocument/2006/relationships/tableStyles" Target="tableStyles.xml"/><Relationship Id="rId71" Type="http://schemas.openxmlformats.org/officeDocument/2006/relationships/slide" Target="slides/slide70.xml"/><Relationship Id="rId4" Type="http://schemas.openxmlformats.org/officeDocument/2006/relationships/slide" Target="slides/slide3.xml"/><Relationship Id="rId28" Type="http://schemas.openxmlformats.org/officeDocument/2006/relationships/slide" Target="slides/slide27.xml"/><Relationship Id="rId89" Type="http://schemas.openxmlformats.org/officeDocument/2006/relationships/slide" Target="slides/slide88.xml"/><Relationship Id="rId88" Type="http://schemas.openxmlformats.org/officeDocument/2006/relationships/slide" Target="slides/slide87.xml"/><Relationship Id="rId82" Type="http://schemas.openxmlformats.org/officeDocument/2006/relationships/slide" Target="slides/slide81.xml"/><Relationship Id="rId69" Type="http://schemas.openxmlformats.org/officeDocument/2006/relationships/slide" Target="slides/slide6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72" Type="http://schemas.openxmlformats.org/officeDocument/2006/relationships/slide" Target="slides/slide71.xml"/><Relationship Id="rId35" Type="http://schemas.openxmlformats.org/officeDocument/2006/relationships/slide" Target="slides/slide34.xml"/><Relationship Id="rId75" Type="http://schemas.openxmlformats.org/officeDocument/2006/relationships/slide" Target="slides/slide74.xml"/><Relationship Id="rId80" Type="http://schemas.openxmlformats.org/officeDocument/2006/relationships/slide" Target="slides/slide79.xml"/><Relationship Id="rId31" Type="http://schemas.openxmlformats.org/officeDocument/2006/relationships/slide" Target="slides/slide30.xml"/><Relationship Id="rId62" Type="http://schemas.openxmlformats.org/officeDocument/2006/relationships/slide" Target="slides/slide61.xml"/><Relationship Id="rId79" Type="http://schemas.openxmlformats.org/officeDocument/2006/relationships/slide" Target="slides/slide78.xml"/><Relationship Id="rId97" Type="http://schemas.openxmlformats.org/officeDocument/2006/relationships/slide" Target="slides/slide96.xml"/><Relationship Id="rId98" Type="http://schemas.openxmlformats.org/officeDocument/2006/relationships/slide" Target="slides/slide97.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32" Type="http://schemas.openxmlformats.org/officeDocument/2006/relationships/slide" Target="slides/slide31.xml"/><Relationship Id="rId13" Type="http://schemas.openxmlformats.org/officeDocument/2006/relationships/slide" Target="slides/slide12.xml"/><Relationship Id="rId52" Type="http://schemas.openxmlformats.org/officeDocument/2006/relationships/slide" Target="slides/slide51.xml"/><Relationship Id="rId54" Type="http://schemas.openxmlformats.org/officeDocument/2006/relationships/slide" Target="slides/slide53.xml"/><Relationship Id="rId101" Type="http://schemas.openxmlformats.org/officeDocument/2006/relationships/notesMaster" Target="notesMasters/notesMaster1.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slide" Target="slides/slide83.xml"/><Relationship Id="rId30" Type="http://schemas.openxmlformats.org/officeDocument/2006/relationships/slide" Target="slides/slide29.xml"/><Relationship Id="rId29" Type="http://schemas.openxmlformats.org/officeDocument/2006/relationships/slide" Target="slides/slide28.xml"/><Relationship Id="rId83" Type="http://schemas.openxmlformats.org/officeDocument/2006/relationships/slide" Target="slides/slide82.xml"/><Relationship Id="rId41" Type="http://schemas.openxmlformats.org/officeDocument/2006/relationships/slide" Target="slides/slide40.xml"/><Relationship Id="rId5" Type="http://schemas.openxmlformats.org/officeDocument/2006/relationships/slide" Target="slides/slide4.xml"/><Relationship Id="rId22" Type="http://schemas.openxmlformats.org/officeDocument/2006/relationships/slide" Target="slides/slide21.xml"/><Relationship Id="rId95" Type="http://schemas.openxmlformats.org/officeDocument/2006/relationships/slide" Target="slides/slide94.xml"/><Relationship Id="rId39" Type="http://schemas.openxmlformats.org/officeDocument/2006/relationships/slide" Target="slides/slide38.xml"/><Relationship Id="rId43" Type="http://schemas.openxmlformats.org/officeDocument/2006/relationships/slide" Target="slides/slide42.xml"/><Relationship Id="rId104" Type="http://schemas.openxmlformats.org/officeDocument/2006/relationships/presProps" Target="presProps.xml"/><Relationship Id="rId90" Type="http://schemas.openxmlformats.org/officeDocument/2006/relationships/slide" Target="slides/slide89.xml"/><Relationship Id="rId77" Type="http://schemas.openxmlformats.org/officeDocument/2006/relationships/slide" Target="slides/slide76.xml"/><Relationship Id="rId63" Type="http://schemas.openxmlformats.org/officeDocument/2006/relationships/slide" Target="slides/slide62.xml"/><Relationship Id="rId85" Type="http://schemas.openxmlformats.org/officeDocument/2006/relationships/slide" Target="slides/slide84.xml"/><Relationship Id="rId105" Type="http://schemas.openxmlformats.org/officeDocument/2006/relationships/viewProps" Target="viewProps.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99" Type="http://schemas.openxmlformats.org/officeDocument/2006/relationships/slide" Target="slides/slide98.xml"/><Relationship Id="rId14" Type="http://schemas.openxmlformats.org/officeDocument/2006/relationships/slide" Target="slides/slide13.xml"/><Relationship Id="rId103" Type="http://schemas.openxmlformats.org/officeDocument/2006/relationships/printerSettings" Target="printerSettings/printerSettings1.bin"/><Relationship Id="rId92" Type="http://schemas.openxmlformats.org/officeDocument/2006/relationships/slide" Target="slides/slide91.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87" Type="http://schemas.openxmlformats.org/officeDocument/2006/relationships/slide" Target="slides/slide86.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57" Type="http://schemas.openxmlformats.org/officeDocument/2006/relationships/slide" Target="slides/slide56.xml"/><Relationship Id="rId46" Type="http://schemas.openxmlformats.org/officeDocument/2006/relationships/slide" Target="slides/slide45.xml"/><Relationship Id="rId86" Type="http://schemas.openxmlformats.org/officeDocument/2006/relationships/slide" Target="slides/slide85.xml"/><Relationship Id="rId59" Type="http://schemas.openxmlformats.org/officeDocument/2006/relationships/slide" Target="slides/slide58.xml"/><Relationship Id="rId51" Type="http://schemas.openxmlformats.org/officeDocument/2006/relationships/slide" Target="slides/slide50.xml"/><Relationship Id="rId66" Type="http://schemas.openxmlformats.org/officeDocument/2006/relationships/slide" Target="slides/slide65.xml"/><Relationship Id="rId55" Type="http://schemas.openxmlformats.org/officeDocument/2006/relationships/slide" Target="slides/slide54.xml"/><Relationship Id="rId34" Type="http://schemas.openxmlformats.org/officeDocument/2006/relationships/slide" Target="slides/slide33.xml"/><Relationship Id="rId81" Type="http://schemas.openxmlformats.org/officeDocument/2006/relationships/slide" Target="slides/slide80.xml"/><Relationship Id="rId40" Type="http://schemas.openxmlformats.org/officeDocument/2006/relationships/slide" Target="slides/slide39.xml"/><Relationship Id="rId36" Type="http://schemas.openxmlformats.org/officeDocument/2006/relationships/slide" Target="slides/slide35.xml"/><Relationship Id="rId76" Type="http://schemas.openxmlformats.org/officeDocument/2006/relationships/slide" Target="slides/slide75.xml"/><Relationship Id="rId8" Type="http://schemas.openxmlformats.org/officeDocument/2006/relationships/slide" Target="slides/slide7.xml"/><Relationship Id="rId65" Type="http://schemas.openxmlformats.org/officeDocument/2006/relationships/slide" Target="slides/slide64.xml"/><Relationship Id="rId67" Type="http://schemas.openxmlformats.org/officeDocument/2006/relationships/slide" Target="slides/slide66.xml"/><Relationship Id="rId37" Type="http://schemas.openxmlformats.org/officeDocument/2006/relationships/slide" Target="slides/slide36.xml"/><Relationship Id="rId12" Type="http://schemas.openxmlformats.org/officeDocument/2006/relationships/slide" Target="slides/slide11.xml"/><Relationship Id="rId3" Type="http://schemas.openxmlformats.org/officeDocument/2006/relationships/slide" Target="slides/slide2.xml"/><Relationship Id="rId26" Type="http://schemas.openxmlformats.org/officeDocument/2006/relationships/slide" Target="slides/slide25.xml"/><Relationship Id="rId100" Type="http://schemas.openxmlformats.org/officeDocument/2006/relationships/slide" Target="slides/slide99.xml"/><Relationship Id="rId11" Type="http://schemas.openxmlformats.org/officeDocument/2006/relationships/slide" Target="slides/slide10.xml"/><Relationship Id="rId68" Type="http://schemas.openxmlformats.org/officeDocument/2006/relationships/slide" Target="slides/slide67.xml"/><Relationship Id="rId16" Type="http://schemas.openxmlformats.org/officeDocument/2006/relationships/slide" Target="slides/slide15.xml"/><Relationship Id="rId33" Type="http://schemas.openxmlformats.org/officeDocument/2006/relationships/slide" Target="slides/slide32.xml"/><Relationship Id="rId91" Type="http://schemas.openxmlformats.org/officeDocument/2006/relationships/slide" Target="slides/slide90.xml"/><Relationship Id="rId93" Type="http://schemas.openxmlformats.org/officeDocument/2006/relationships/slide" Target="slides/slide92.xml"/><Relationship Id="rId78" Type="http://schemas.openxmlformats.org/officeDocument/2006/relationships/slide" Target="slides/slide77.xml"/><Relationship Id="rId15" Type="http://schemas.openxmlformats.org/officeDocument/2006/relationships/slide" Target="slides/slide14.xml"/><Relationship Id="rId21" Type="http://schemas.openxmlformats.org/officeDocument/2006/relationships/slide" Target="slides/slide2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88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8877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fld id="{AB41F76D-CD55-2D48-9589-9065346FA2D8}" type="datetime1">
              <a:rPr lang="en-US"/>
              <a:pPr/>
              <a:t>11/14/08</a:t>
            </a:fld>
            <a:endParaRPr lang="en-US"/>
          </a:p>
        </p:txBody>
      </p:sp>
      <p:sp>
        <p:nvSpPr>
          <p:cNvPr id="28877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8877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4E1A1934-2BB6-6B40-A353-E39656CBA8E3}"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vl1pPr>
          </a:lstStyle>
          <a:p>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vl1pPr>
          </a:lstStyle>
          <a:p>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vl1pPr>
          </a:lstStyle>
          <a:p>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vl1pPr>
          </a:lstStyle>
          <a:p>
            <a:fld id="{248FBF6F-7E2D-1A47-B96E-7308F6660FA4}"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32" charset="-128"/>
        <a:cs typeface="ＭＳ Ｐゴシック" pitchFamily="-109"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32"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32"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32"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3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p:spPr>
        <p:txBody>
          <a:bodyPr/>
          <a:lstStyle/>
          <a:p>
            <a:endParaRPr lang="en-US">
              <a:latin typeface="Arial" pitchFamily="-109" charset="0"/>
              <a:ea typeface="ＭＳ Ｐゴシック" pitchFamily="-109"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slow" advTm="7000">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advTm="7000">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advTm="7000">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advTm="7000">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slow" advTm="7000">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advTm="7000">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advTm="7000">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transition spd="slow" advTm="7000">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spd="slow" advTm="7000">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advTm="7000">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advTm="7000">
    <p:fade/>
  </p:transition>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jpe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1026" name="Picture 12" descr="EA_slide_background"/>
          <p:cNvPicPr>
            <a:picLocks noChangeAspect="1" noChangeArrowheads="1"/>
          </p:cNvPicPr>
          <p:nvPr userDrawn="1"/>
        </p:nvPicPr>
        <p:blipFill>
          <a:blip r:embed="rId13"/>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ransition spd="slow" advTm="7000">
    <p:fade/>
  </p:transition>
  <p:txStyles>
    <p:titleStyle>
      <a:lvl1pPr algn="ctr" rtl="0" eaLnBrk="0" fontAlgn="base" hangingPunct="0">
        <a:spcBef>
          <a:spcPct val="0"/>
        </a:spcBef>
        <a:spcAft>
          <a:spcPct val="0"/>
        </a:spcAft>
        <a:defRPr sz="4400">
          <a:solidFill>
            <a:schemeClr val="tx2"/>
          </a:solidFill>
          <a:latin typeface="+mj-lt"/>
          <a:ea typeface="+mj-ea"/>
          <a:cs typeface="ＭＳ Ｐゴシック" pitchFamily="-109" charset="-128"/>
        </a:defRPr>
      </a:lvl1pPr>
      <a:lvl2pPr algn="ctr" rtl="0" eaLnBrk="0" fontAlgn="base" hangingPunct="0">
        <a:spcBef>
          <a:spcPct val="0"/>
        </a:spcBef>
        <a:spcAft>
          <a:spcPct val="0"/>
        </a:spcAft>
        <a:defRPr sz="4400">
          <a:solidFill>
            <a:schemeClr val="tx2"/>
          </a:solidFill>
          <a:latin typeface="Arial" charset="0"/>
          <a:ea typeface="ＭＳ Ｐゴシック" pitchFamily="32"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32"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32"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32" charset="-128"/>
          <a:cs typeface="ＭＳ Ｐゴシック" pitchFamily="-109" charset="-128"/>
        </a:defRPr>
      </a:lvl5pPr>
      <a:lvl6pPr marL="457200" algn="ctr" rtl="0" fontAlgn="base">
        <a:spcBef>
          <a:spcPct val="0"/>
        </a:spcBef>
        <a:spcAft>
          <a:spcPct val="0"/>
        </a:spcAft>
        <a:defRPr sz="4400">
          <a:solidFill>
            <a:schemeClr val="tx2"/>
          </a:solidFill>
          <a:latin typeface="Arial" charset="0"/>
          <a:ea typeface="ＭＳ Ｐゴシック" pitchFamily="32" charset="-128"/>
        </a:defRPr>
      </a:lvl6pPr>
      <a:lvl7pPr marL="914400" algn="ctr" rtl="0" fontAlgn="base">
        <a:spcBef>
          <a:spcPct val="0"/>
        </a:spcBef>
        <a:spcAft>
          <a:spcPct val="0"/>
        </a:spcAft>
        <a:defRPr sz="4400">
          <a:solidFill>
            <a:schemeClr val="tx2"/>
          </a:solidFill>
          <a:latin typeface="Arial" charset="0"/>
          <a:ea typeface="ＭＳ Ｐゴシック" pitchFamily="32" charset="-128"/>
        </a:defRPr>
      </a:lvl7pPr>
      <a:lvl8pPr marL="1371600" algn="ctr" rtl="0" fontAlgn="base">
        <a:spcBef>
          <a:spcPct val="0"/>
        </a:spcBef>
        <a:spcAft>
          <a:spcPct val="0"/>
        </a:spcAft>
        <a:defRPr sz="4400">
          <a:solidFill>
            <a:schemeClr val="tx2"/>
          </a:solidFill>
          <a:latin typeface="Arial" charset="0"/>
          <a:ea typeface="ＭＳ Ｐゴシック" pitchFamily="32" charset="-128"/>
        </a:defRPr>
      </a:lvl8pPr>
      <a:lvl9pPr marL="1828800" algn="ctr" rtl="0" fontAlgn="base">
        <a:spcBef>
          <a:spcPct val="0"/>
        </a:spcBef>
        <a:spcAft>
          <a:spcPct val="0"/>
        </a:spcAft>
        <a:defRPr sz="4400">
          <a:solidFill>
            <a:schemeClr val="tx2"/>
          </a:solidFill>
          <a:latin typeface="Arial" charset="0"/>
          <a:ea typeface="ＭＳ Ｐゴシック" pitchFamily="3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2.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11.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12.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image" Target="../media/image13.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14.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15.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16.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17.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image" Target="../media/image18.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19.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3.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20.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3" Type="http://schemas.openxmlformats.org/officeDocument/2006/relationships/image" Target="../media/image21.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22.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3" Type="http://schemas.openxmlformats.org/officeDocument/2006/relationships/image" Target="../media/image23.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3" Type="http://schemas.openxmlformats.org/officeDocument/2006/relationships/image" Target="../media/image24.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3" Type="http://schemas.openxmlformats.org/officeDocument/2006/relationships/image" Target="../media/image25.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3" Type="http://schemas.openxmlformats.org/officeDocument/2006/relationships/image" Target="../media/image26.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4.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3" Type="http://schemas.openxmlformats.org/officeDocument/2006/relationships/image" Target="../media/image27.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3" Type="http://schemas.openxmlformats.org/officeDocument/2006/relationships/image" Target="../media/image28.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3" Type="http://schemas.openxmlformats.org/officeDocument/2006/relationships/image" Target="../media/image29.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3" Type="http://schemas.openxmlformats.org/officeDocument/2006/relationships/image" Target="../media/image30.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3" Type="http://schemas.openxmlformats.org/officeDocument/2006/relationships/image" Target="../media/image31.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3" Type="http://schemas.openxmlformats.org/officeDocument/2006/relationships/image" Target="../media/image32.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3" Type="http://schemas.openxmlformats.org/officeDocument/2006/relationships/image" Target="../media/image33.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3" Type="http://schemas.openxmlformats.org/officeDocument/2006/relationships/image" Target="../media/image34.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3" Type="http://schemas.openxmlformats.org/officeDocument/2006/relationships/image" Target="../media/image35.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5.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3" Type="http://schemas.openxmlformats.org/officeDocument/2006/relationships/image" Target="../media/image36.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3" Type="http://schemas.openxmlformats.org/officeDocument/2006/relationships/image" Target="../media/image37.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3" Type="http://schemas.openxmlformats.org/officeDocument/2006/relationships/image" Target="../media/image38.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3" Type="http://schemas.openxmlformats.org/officeDocument/2006/relationships/image" Target="../media/image39.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3" Type="http://schemas.openxmlformats.org/officeDocument/2006/relationships/image" Target="../media/image40.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3" Type="http://schemas.openxmlformats.org/officeDocument/2006/relationships/image" Target="../media/image41.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3" Type="http://schemas.openxmlformats.org/officeDocument/2006/relationships/image" Target="../media/image42.jpe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3" Type="http://schemas.openxmlformats.org/officeDocument/2006/relationships/image" Target="../media/image43.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3" Type="http://schemas.openxmlformats.org/officeDocument/2006/relationships/image" Target="../media/image44.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6.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3" Type="http://schemas.openxmlformats.org/officeDocument/2006/relationships/image" Target="../media/image45.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3" Type="http://schemas.openxmlformats.org/officeDocument/2006/relationships/image" Target="../media/image46.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3" Type="http://schemas.openxmlformats.org/officeDocument/2006/relationships/image" Target="../media/image47.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3" Type="http://schemas.openxmlformats.org/officeDocument/2006/relationships/image" Target="../media/image48.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3" Type="http://schemas.openxmlformats.org/officeDocument/2006/relationships/image" Target="../media/image49.jpe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3" Type="http://schemas.openxmlformats.org/officeDocument/2006/relationships/image" Target="../media/image50.jpe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3" Type="http://schemas.openxmlformats.org/officeDocument/2006/relationships/image" Target="../media/image51.jpe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3" Type="http://schemas.openxmlformats.org/officeDocument/2006/relationships/image" Target="../media/image52.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3" Type="http://schemas.openxmlformats.org/officeDocument/2006/relationships/image" Target="../media/image53.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7.jpe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3" Type="http://schemas.openxmlformats.org/officeDocument/2006/relationships/image" Target="../media/image54.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3" Type="http://schemas.openxmlformats.org/officeDocument/2006/relationships/image" Target="../media/image55.jpe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3" Type="http://schemas.openxmlformats.org/officeDocument/2006/relationships/image" Target="../media/image56.jpe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3" Type="http://schemas.openxmlformats.org/officeDocument/2006/relationships/image" Target="../media/image57.jpe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3" Type="http://schemas.openxmlformats.org/officeDocument/2006/relationships/image" Target="../media/image58.jpe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3" Type="http://schemas.openxmlformats.org/officeDocument/2006/relationships/image" Target="../media/image59.jpe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3" Type="http://schemas.openxmlformats.org/officeDocument/2006/relationships/image" Target="../media/image60.jpe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3" Type="http://schemas.openxmlformats.org/officeDocument/2006/relationships/image" Target="../media/image61.jpe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3" Type="http://schemas.openxmlformats.org/officeDocument/2006/relationships/image" Target="../media/image62.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8.jpe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3" Type="http://schemas.openxmlformats.org/officeDocument/2006/relationships/image" Target="../media/image63.jpe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3" Type="http://schemas.openxmlformats.org/officeDocument/2006/relationships/image" Target="../media/image64.jpe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3" Type="http://schemas.openxmlformats.org/officeDocument/2006/relationships/image" Target="../media/image65.jpe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3" Type="http://schemas.openxmlformats.org/officeDocument/2006/relationships/image" Target="../media/image66.jpe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3" Type="http://schemas.openxmlformats.org/officeDocument/2006/relationships/image" Target="../media/image67.jpe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3" Type="http://schemas.openxmlformats.org/officeDocument/2006/relationships/image" Target="../media/image68.jpe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3" Type="http://schemas.openxmlformats.org/officeDocument/2006/relationships/image" Target="../media/image69.jpe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3" Type="http://schemas.openxmlformats.org/officeDocument/2006/relationships/image" Target="../media/image70.jpe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9.jpe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3" Type="http://schemas.openxmlformats.org/officeDocument/2006/relationships/image" Target="../media/image71.jpe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3" Type="http://schemas.openxmlformats.org/officeDocument/2006/relationships/image" Target="../media/image72.jpe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3" Type="http://schemas.openxmlformats.org/officeDocument/2006/relationships/image" Target="../media/image73.jpe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3" Type="http://schemas.openxmlformats.org/officeDocument/2006/relationships/image" Target="../media/image74.jpe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3" Type="http://schemas.openxmlformats.org/officeDocument/2006/relationships/image" Target="../media/image75.jpe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3" Type="http://schemas.openxmlformats.org/officeDocument/2006/relationships/image" Target="../media/image76.jpe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3" Type="http://schemas.openxmlformats.org/officeDocument/2006/relationships/image" Target="../media/image77.jpe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3" Type="http://schemas.openxmlformats.org/officeDocument/2006/relationships/image" Target="../media/image78.jpe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3" Type="http://schemas.openxmlformats.org/officeDocument/2006/relationships/image" Target="../media/image79.jpe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3" Type="http://schemas.openxmlformats.org/officeDocument/2006/relationships/image" Target="../media/image80.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10.jpe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3" Type="http://schemas.openxmlformats.org/officeDocument/2006/relationships/image" Target="../media/image81.jpe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3" Type="http://schemas.openxmlformats.org/officeDocument/2006/relationships/image" Target="../media/image82.jpeg"/><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3" Type="http://schemas.openxmlformats.org/officeDocument/2006/relationships/image" Target="../media/image83.jpe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3" Type="http://schemas.openxmlformats.org/officeDocument/2006/relationships/image" Target="../media/image84.jpe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3" Type="http://schemas.openxmlformats.org/officeDocument/2006/relationships/image" Target="../media/image85.jpe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743200" y="1219200"/>
            <a:ext cx="3581400" cy="615950"/>
          </a:xfrm>
          <a:ln>
            <a:miter lim="800000"/>
            <a:headEnd/>
            <a:tailEnd/>
          </a:ln>
          <a:effectLst>
            <a:outerShdw blurRad="76200" dir="18900000" sy="23000" kx="-1200000" algn="bl" rotWithShape="0">
              <a:prstClr val="black">
                <a:alpha val="20000"/>
              </a:prstClr>
            </a:outerShdw>
          </a:effectLst>
        </p:spPr>
        <p:txBody>
          <a:bodyPr vert="horz" wrap="square" lIns="91440" tIns="45720" rIns="91440" bIns="45720" numCol="1" anchorCtr="0" compatLnSpc="1">
            <a:prstTxWarp prst="textNoShape">
              <a:avLst/>
            </a:prstTxWarp>
            <a:spAutoFit/>
          </a:bodyPr>
          <a:lstStyle/>
          <a:p>
            <a:pPr algn="ctr" eaLnBrk="1" hangingPunct="1"/>
            <a:r>
              <a:rPr lang="en-US" smtClean="0">
                <a:solidFill>
                  <a:srgbClr val="804000"/>
                </a:solidFill>
              </a:rPr>
              <a:t>JANE NAPIER</a:t>
            </a:r>
            <a:r>
              <a:rPr lang="en-US" sz="4000" smtClean="0">
                <a:solidFill>
                  <a:srgbClr val="804000"/>
                </a:solidFill>
              </a:rPr>
              <a:t/>
            </a:r>
            <a:br>
              <a:rPr lang="en-US" sz="4000" smtClean="0">
                <a:solidFill>
                  <a:srgbClr val="804000"/>
                </a:solidFill>
              </a:rPr>
            </a:br>
            <a:r>
              <a:rPr lang="en-US" sz="1400" smtClean="0">
                <a:solidFill>
                  <a:srgbClr val="804000"/>
                </a:solidFill>
              </a:rPr>
              <a:t>Midlands Technical Community College</a:t>
            </a:r>
            <a:endParaRPr lang="en-US" sz="1200" smtClean="0">
              <a:solidFill>
                <a:srgbClr val="000000"/>
              </a:solidFill>
            </a:endParaRPr>
          </a:p>
        </p:txBody>
      </p:sp>
      <p:pic>
        <p:nvPicPr>
          <p:cNvPr id="52226" name="Picture 2" descr="C:\Documents and Settings\nisod\My Documents\Marked\Napier_Jane.JPG"/>
          <p:cNvPicPr>
            <a:picLocks noGrp="1" noChangeAspect="1" noChangeArrowheads="1"/>
          </p:cNvPicPr>
          <p:nvPr>
            <p:ph type="pic" idx="1"/>
          </p:nvPr>
        </p:nvPicPr>
        <p:blipFill>
          <a:blip r:embed="rId3" cstate="print"/>
          <a:srcRect t="1692" b="1692"/>
          <a:stretch>
            <a:fillRect/>
          </a:stretch>
        </p:blipFill>
        <p:spPr bwMode="auto">
          <a:xfrm>
            <a:off x="2362200" y="2209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3" name="Text Placeholder 3"/>
          <p:cNvSpPr>
            <a:spLocks noGrp="1"/>
          </p:cNvSpPr>
          <p:nvPr>
            <p:ph type="body" sz="half" idx="2"/>
          </p:nvPr>
        </p:nvSpPr>
        <p:spPr bwMode="auto">
          <a:xfrm>
            <a:off x="13716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What motivates me the most in my teaching is attending graduation and meeting the families of the graduates.  Many of my students are the first of their family to attend post secondary school. Their families are so proud of them when they get their diploma!  This energizes me to return to the classroom and use every instructional technique I can find to support the students to be successful.</a:t>
            </a:r>
          </a:p>
        </p:txBody>
      </p:sp>
      <p:sp>
        <p:nvSpPr>
          <p:cNvPr id="23554"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smtClean="0">
                <a:solidFill>
                  <a:srgbClr val="804000"/>
                </a:solidFill>
              </a:rPr>
              <a:t>JO ANNE NUGENT</a:t>
            </a:r>
            <a:br>
              <a:rPr lang="en-US" sz="2400" smtClean="0">
                <a:solidFill>
                  <a:srgbClr val="804000"/>
                </a:solidFill>
              </a:rPr>
            </a:br>
            <a:r>
              <a:rPr lang="en-US" sz="1400" smtClean="0">
                <a:solidFill>
                  <a:srgbClr val="804000"/>
                </a:solidFill>
              </a:rPr>
              <a:t>Humber College</a:t>
            </a:r>
            <a:endParaRPr lang="en-US" sz="1200" smtClean="0">
              <a:solidFill>
                <a:srgbClr val="000000"/>
              </a:solidFill>
            </a:endParaRPr>
          </a:p>
        </p:txBody>
      </p:sp>
    </p:spTree>
  </p:cSld>
  <p:clrMapOvr>
    <a:masterClrMapping/>
  </p:clrMapOvr>
  <p:transition spd="slow" advTm="7000">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7" name="Text Placeholder 3"/>
          <p:cNvSpPr>
            <a:spLocks noGrp="1"/>
          </p:cNvSpPr>
          <p:nvPr>
            <p:ph type="body" sz="half" idx="2"/>
          </p:nvPr>
        </p:nvSpPr>
        <p:spPr bwMode="auto">
          <a:xfrm>
            <a:off x="1828800" y="45720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Teaching with passion and love is always a fulfilling journey.</a:t>
            </a:r>
          </a:p>
        </p:txBody>
      </p:sp>
      <p:sp>
        <p:nvSpPr>
          <p:cNvPr id="24578" name="Rectangle 8"/>
          <p:cNvSpPr>
            <a:spLocks noGrp="1" noChangeArrowheads="1"/>
          </p:cNvSpPr>
          <p:nvPr>
            <p:ph type="title"/>
          </p:nvPr>
        </p:nvSpPr>
        <p:spPr bwMode="auto">
          <a:xfrm>
            <a:off x="5029200" y="1752600"/>
            <a:ext cx="3962400" cy="60960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NELSON NUNEZ-RODRIGUEZ</a:t>
            </a:r>
            <a:r>
              <a:rPr lang="en-US" sz="4000" smtClean="0">
                <a:solidFill>
                  <a:srgbClr val="804000"/>
                </a:solidFill>
              </a:rPr>
              <a:t/>
            </a:r>
            <a:br>
              <a:rPr lang="en-US" sz="4000" smtClean="0">
                <a:solidFill>
                  <a:srgbClr val="804000"/>
                </a:solidFill>
              </a:rPr>
            </a:br>
            <a:r>
              <a:rPr lang="en-US" sz="1400" smtClean="0">
                <a:solidFill>
                  <a:srgbClr val="804000"/>
                </a:solidFill>
              </a:rPr>
              <a:t>Hostos Community College</a:t>
            </a:r>
            <a:endParaRPr lang="en-US" sz="1200" smtClean="0">
              <a:solidFill>
                <a:srgbClr val="000000"/>
              </a:solidFill>
            </a:endParaRPr>
          </a:p>
        </p:txBody>
      </p:sp>
      <p:pic>
        <p:nvPicPr>
          <p:cNvPr id="60418" name="Picture 2" descr="C:\Documents and Settings\nisod\My Documents\Marked\Nunez-Rodriguez_Nelson.JPG"/>
          <p:cNvPicPr>
            <a:picLocks noGrp="1" noChangeAspect="1" noChangeArrowheads="1"/>
          </p:cNvPicPr>
          <p:nvPr>
            <p:ph type="pic" idx="1"/>
          </p:nvPr>
        </p:nvPicPr>
        <p:blipFill>
          <a:blip r:embed="rId3" cstate="print"/>
          <a:srcRect t="7328" b="7328"/>
          <a:stretch>
            <a:fillRect/>
          </a:stretch>
        </p:blipFill>
        <p:spPr bwMode="auto">
          <a:xfrm>
            <a:off x="304800" y="5334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1" name="Text Placeholder 3"/>
          <p:cNvSpPr>
            <a:spLocks noGrp="1"/>
          </p:cNvSpPr>
          <p:nvPr>
            <p:ph type="body" sz="half" idx="2"/>
          </p:nvPr>
        </p:nvSpPr>
        <p:spPr bwMode="auto">
          <a:xfrm>
            <a:off x="1828800" y="38862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I am truly honored to work with such an outstanding group of students at South Texas College. I have found a passion in assisting them build a solid academic foundation to achieve academic excellence. It is very rewarding to know you are empowering their lives and changing their futures.</a:t>
            </a:r>
          </a:p>
        </p:txBody>
      </p:sp>
      <p:sp>
        <p:nvSpPr>
          <p:cNvPr id="2560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MARIE OLIVAREZ</a:t>
            </a:r>
            <a:r>
              <a:rPr lang="en-US" sz="4000" smtClean="0">
                <a:solidFill>
                  <a:srgbClr val="804000"/>
                </a:solidFill>
              </a:rPr>
              <a:t/>
            </a:r>
            <a:br>
              <a:rPr lang="en-US" sz="4000" smtClean="0">
                <a:solidFill>
                  <a:srgbClr val="804000"/>
                </a:solidFill>
              </a:rPr>
            </a:br>
            <a:r>
              <a:rPr lang="en-US" sz="1400" smtClean="0">
                <a:solidFill>
                  <a:srgbClr val="804000"/>
                </a:solidFill>
              </a:rPr>
              <a:t>South Texas College</a:t>
            </a:r>
            <a:endParaRPr lang="en-US" sz="1200" smtClean="0">
              <a:solidFill>
                <a:srgbClr val="000000"/>
              </a:solidFill>
            </a:endParaRPr>
          </a:p>
        </p:txBody>
      </p:sp>
      <p:pic>
        <p:nvPicPr>
          <p:cNvPr id="61442" name="Picture 2" descr="C:\Documents and Settings\nisod\My Documents\Marked\Olivarez_Marie.JPG"/>
          <p:cNvPicPr>
            <a:picLocks noGrp="1" noChangeAspect="1" noChangeArrowheads="1"/>
          </p:cNvPicPr>
          <p:nvPr>
            <p:ph type="pic" idx="1"/>
          </p:nvPr>
        </p:nvPicPr>
        <p:blipFill>
          <a:blip r:embed="rId3" cstate="print"/>
          <a:srcRect t="7328" b="7328"/>
          <a:stretch>
            <a:fillRect/>
          </a:stretch>
        </p:blipFill>
        <p:spPr bwMode="auto">
          <a:xfrm>
            <a:off x="304800" y="5334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5" name="Text Placeholder 3"/>
          <p:cNvSpPr>
            <a:spLocks noGrp="1"/>
          </p:cNvSpPr>
          <p:nvPr>
            <p:ph type="body" sz="half" idx="2"/>
          </p:nvPr>
        </p:nvSpPr>
        <p:spPr bwMode="auto">
          <a:xfrm>
            <a:off x="1828800" y="4343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I’m privileged to bring alive the traditions of a centuries-old trade and develop students’ lifelong respect for the knowledge and traditions of the baker.  Baking is skill, science, and art.</a:t>
            </a:r>
          </a:p>
        </p:txBody>
      </p:sp>
      <p:sp>
        <p:nvSpPr>
          <p:cNvPr id="2662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VIRGINIA OLSON</a:t>
            </a:r>
            <a:r>
              <a:rPr lang="en-US" sz="4000" smtClean="0">
                <a:solidFill>
                  <a:srgbClr val="804000"/>
                </a:solidFill>
              </a:rPr>
              <a:t/>
            </a:r>
            <a:br>
              <a:rPr lang="en-US" sz="4000" smtClean="0">
                <a:solidFill>
                  <a:srgbClr val="804000"/>
                </a:solidFill>
              </a:rPr>
            </a:br>
            <a:r>
              <a:rPr lang="en-US" sz="1400" smtClean="0">
                <a:solidFill>
                  <a:srgbClr val="804000"/>
                </a:solidFill>
              </a:rPr>
              <a:t>Anne Arundel Community College</a:t>
            </a:r>
            <a:endParaRPr lang="en-US" sz="1200" smtClean="0">
              <a:solidFill>
                <a:srgbClr val="000000"/>
              </a:solidFill>
            </a:endParaRPr>
          </a:p>
        </p:txBody>
      </p:sp>
      <p:pic>
        <p:nvPicPr>
          <p:cNvPr id="62466" name="Picture 2" descr="C:\Documents and Settings\nisod\My Documents\Marked\Olson_Virginia.jpg"/>
          <p:cNvPicPr>
            <a:picLocks noGrp="1" noChangeAspect="1" noChangeArrowheads="1"/>
          </p:cNvPicPr>
          <p:nvPr>
            <p:ph type="pic" idx="1"/>
          </p:nvPr>
        </p:nvPicPr>
        <p:blipFill>
          <a:blip r:embed="rId3"/>
          <a:srcRect t="1994" b="1994"/>
          <a:stretch>
            <a:fillRect/>
          </a:stretch>
        </p:blipFill>
        <p:spPr bwMode="auto">
          <a:xfrm>
            <a:off x="304800" y="5334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895600" y="1219200"/>
            <a:ext cx="3276600" cy="615950"/>
          </a:xfrm>
          <a:ln>
            <a:miter lim="800000"/>
            <a:headEnd/>
            <a:tailEnd/>
          </a:ln>
          <a:effectLst>
            <a:outerShdw blurRad="76200" dir="18900000" sy="23000" kx="-1200000" algn="bl" rotWithShape="0">
              <a:prstClr val="black">
                <a:alpha val="20000"/>
              </a:prstClr>
            </a:outerShdw>
          </a:effectLst>
        </p:spPr>
        <p:txBody>
          <a:bodyPr vert="horz" wrap="square" lIns="91440" tIns="45720" rIns="91440" bIns="45720" numCol="1" anchorCtr="0" compatLnSpc="1">
            <a:prstTxWarp prst="textNoShape">
              <a:avLst/>
            </a:prstTxWarp>
            <a:spAutoFit/>
          </a:bodyPr>
          <a:lstStyle/>
          <a:p>
            <a:pPr algn="ctr" eaLnBrk="1" hangingPunct="1"/>
            <a:r>
              <a:rPr lang="en-US" smtClean="0">
                <a:solidFill>
                  <a:srgbClr val="804000"/>
                </a:solidFill>
              </a:rPr>
              <a:t>FEMI ONABAJO</a:t>
            </a:r>
            <a:r>
              <a:rPr lang="en-US" sz="4000" smtClean="0">
                <a:solidFill>
                  <a:srgbClr val="804000"/>
                </a:solidFill>
              </a:rPr>
              <a:t/>
            </a:r>
            <a:br>
              <a:rPr lang="en-US" sz="4000" smtClean="0">
                <a:solidFill>
                  <a:srgbClr val="804000"/>
                </a:solidFill>
              </a:rPr>
            </a:br>
            <a:r>
              <a:rPr lang="en-US" sz="1400" smtClean="0">
                <a:solidFill>
                  <a:srgbClr val="804000"/>
                </a:solidFill>
              </a:rPr>
              <a:t>Austin Community College</a:t>
            </a:r>
            <a:endParaRPr lang="en-US" sz="1200" smtClean="0">
              <a:solidFill>
                <a:srgbClr val="000000"/>
              </a:solidFill>
            </a:endParaRPr>
          </a:p>
        </p:txBody>
      </p:sp>
      <p:pic>
        <p:nvPicPr>
          <p:cNvPr id="64514" name="Picture 2" descr="C:\Documents and Settings\nisod\My Documents\Marked\Onabajo_Femi.JPG"/>
          <p:cNvPicPr>
            <a:picLocks noGrp="1" noChangeAspect="1" noChangeArrowheads="1"/>
          </p:cNvPicPr>
          <p:nvPr>
            <p:ph type="pic" idx="1"/>
          </p:nvPr>
        </p:nvPicPr>
        <p:blipFill>
          <a:blip r:embed="rId3" cstate="print"/>
          <a:srcRect t="7328" b="7328"/>
          <a:stretch>
            <a:fillRect/>
          </a:stretch>
        </p:blipFill>
        <p:spPr bwMode="auto">
          <a:xfrm>
            <a:off x="2362200" y="2209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3" name="Text Placeholder 3"/>
          <p:cNvSpPr>
            <a:spLocks noGrp="1"/>
          </p:cNvSpPr>
          <p:nvPr>
            <p:ph type="body" sz="half" idx="2"/>
          </p:nvPr>
        </p:nvSpPr>
        <p:spPr bwMode="auto">
          <a:xfrm>
            <a:off x="1828800" y="3352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I begin with the goal of inspiring my students to make a lifestyle change, much in the same way a physical education instructor hopes that their students will continue to exercise after the course is completed.  It is my fervent wish that my students be transformed into informed, caring, and active citizens once they leave my classroom. Sparking this civic transformation in my students while enhancing their skills and confidence brings great energy and joy to my teaching experience.</a:t>
            </a:r>
          </a:p>
        </p:txBody>
      </p:sp>
      <p:sp>
        <p:nvSpPr>
          <p:cNvPr id="2867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TAMRA ORTGIES-YOUNG</a:t>
            </a:r>
            <a:r>
              <a:rPr lang="en-US" sz="4000" smtClean="0">
                <a:solidFill>
                  <a:srgbClr val="804000"/>
                </a:solidFill>
              </a:rPr>
              <a:t/>
            </a:r>
            <a:br>
              <a:rPr lang="en-US" sz="4000" smtClean="0">
                <a:solidFill>
                  <a:srgbClr val="804000"/>
                </a:solidFill>
              </a:rPr>
            </a:br>
            <a:r>
              <a:rPr lang="en-US" sz="1400" smtClean="0">
                <a:solidFill>
                  <a:srgbClr val="804000"/>
                </a:solidFill>
              </a:rPr>
              <a:t>Georgia Perimeter College</a:t>
            </a:r>
            <a:endParaRPr lang="en-US" sz="1200" smtClean="0">
              <a:solidFill>
                <a:srgbClr val="000000"/>
              </a:solidFill>
            </a:endParaRPr>
          </a:p>
        </p:txBody>
      </p:sp>
      <p:pic>
        <p:nvPicPr>
          <p:cNvPr id="63490" name="Picture 2" descr="C:\Documents and Settings\nisod\My Documents\Marked\Young_Tamra.jpg"/>
          <p:cNvPicPr>
            <a:picLocks noGrp="1" noChangeAspect="1" noChangeArrowheads="1"/>
          </p:cNvPicPr>
          <p:nvPr>
            <p:ph type="pic" idx="1"/>
          </p:nvPr>
        </p:nvPicPr>
        <p:blipFill>
          <a:blip r:embed="rId3"/>
          <a:srcRect t="7195" b="7195"/>
          <a:stretch>
            <a:fillRect/>
          </a:stretch>
        </p:blipFill>
        <p:spPr bwMode="auto">
          <a:xfrm>
            <a:off x="304800" y="5334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7" name="Text Placeholder 3"/>
          <p:cNvSpPr>
            <a:spLocks noGrp="1"/>
          </p:cNvSpPr>
          <p:nvPr>
            <p:ph type="body" sz="half" idx="2"/>
          </p:nvPr>
        </p:nvSpPr>
        <p:spPr bwMode="auto">
          <a:xfrm>
            <a:off x="1828800" y="4114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Students come here to make their future better.  My motivation comes from helping create a positive learning environment and providing quality teaching for our students, ensuring that brighter future.</a:t>
            </a:r>
          </a:p>
        </p:txBody>
      </p:sp>
      <p:sp>
        <p:nvSpPr>
          <p:cNvPr id="2969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DIANE OSBAHR</a:t>
            </a:r>
            <a:r>
              <a:rPr lang="en-US" sz="4000" smtClean="0">
                <a:solidFill>
                  <a:srgbClr val="804000"/>
                </a:solidFill>
              </a:rPr>
              <a:t/>
            </a:r>
            <a:br>
              <a:rPr lang="en-US" sz="4000" smtClean="0">
                <a:solidFill>
                  <a:srgbClr val="804000"/>
                </a:solidFill>
              </a:rPr>
            </a:br>
            <a:r>
              <a:rPr lang="en-US" sz="1400" smtClean="0">
                <a:solidFill>
                  <a:srgbClr val="804000"/>
                </a:solidFill>
              </a:rPr>
              <a:t>Iowa Western Community College</a:t>
            </a:r>
            <a:endParaRPr lang="en-US" sz="1200" smtClean="0">
              <a:solidFill>
                <a:srgbClr val="000000"/>
              </a:solidFill>
            </a:endParaRPr>
          </a:p>
        </p:txBody>
      </p:sp>
      <p:pic>
        <p:nvPicPr>
          <p:cNvPr id="65538" name="Picture 2" descr="C:\Documents and Settings\nisod\My Documents\Marked\Osbahr_Diane.jpg"/>
          <p:cNvPicPr>
            <a:picLocks noGrp="1" noChangeAspect="1" noChangeArrowheads="1"/>
          </p:cNvPicPr>
          <p:nvPr>
            <p:ph type="pic" idx="1"/>
          </p:nvPr>
        </p:nvPicPr>
        <p:blipFill>
          <a:blip r:embed="rId3" cstate="print"/>
          <a:srcRect t="1994" b="1994"/>
          <a:stretch>
            <a:fillRect/>
          </a:stretch>
        </p:blipFill>
        <p:spPr bwMode="auto">
          <a:xfrm>
            <a:off x="304800" y="5334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1" name="Text Placeholder 3"/>
          <p:cNvSpPr>
            <a:spLocks noGrp="1"/>
          </p:cNvSpPr>
          <p:nvPr>
            <p:ph type="body" sz="half" idx="2"/>
          </p:nvPr>
        </p:nvSpPr>
        <p:spPr bwMode="auto">
          <a:xfrm>
            <a:off x="1828800" y="44196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Listen to your students, listen to your colleagues, and learn from others.</a:t>
            </a:r>
          </a:p>
        </p:txBody>
      </p:sp>
      <p:sp>
        <p:nvSpPr>
          <p:cNvPr id="3072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SUSAN OSBORNE</a:t>
            </a:r>
            <a:r>
              <a:rPr lang="en-US" sz="4000" smtClean="0">
                <a:solidFill>
                  <a:srgbClr val="804000"/>
                </a:solidFill>
              </a:rPr>
              <a:t/>
            </a:r>
            <a:br>
              <a:rPr lang="en-US" sz="4000" smtClean="0">
                <a:solidFill>
                  <a:srgbClr val="804000"/>
                </a:solidFill>
              </a:rPr>
            </a:br>
            <a:r>
              <a:rPr lang="en-US" sz="1400" smtClean="0">
                <a:solidFill>
                  <a:srgbClr val="804000"/>
                </a:solidFill>
              </a:rPr>
              <a:t>Dyersburg State Community College</a:t>
            </a:r>
            <a:endParaRPr lang="en-US" sz="1200" smtClean="0">
              <a:solidFill>
                <a:srgbClr val="000000"/>
              </a:solidFill>
            </a:endParaRPr>
          </a:p>
        </p:txBody>
      </p:sp>
      <p:pic>
        <p:nvPicPr>
          <p:cNvPr id="66562" name="Picture 2" descr="C:\Documents and Settings\nisod\My Documents\Marked\Osborne_Susan.jpg"/>
          <p:cNvPicPr>
            <a:picLocks noGrp="1" noChangeAspect="1" noChangeArrowheads="1"/>
          </p:cNvPicPr>
          <p:nvPr>
            <p:ph type="pic" idx="1"/>
          </p:nvPr>
        </p:nvPicPr>
        <p:blipFill>
          <a:blip r:embed="rId3"/>
          <a:srcRect l="3131" r="3131"/>
          <a:stretch>
            <a:fillRect/>
          </a:stretch>
        </p:blipFill>
        <p:spPr bwMode="auto">
          <a:xfrm>
            <a:off x="304800" y="5334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5" name="Text Placeholder 3"/>
          <p:cNvSpPr>
            <a:spLocks noGrp="1"/>
          </p:cNvSpPr>
          <p:nvPr>
            <p:ph type="body" sz="half" idx="2"/>
          </p:nvPr>
        </p:nvSpPr>
        <p:spPr bwMode="auto">
          <a:xfrm>
            <a:off x="1828800" y="3733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I am honored to help so many people that are hoping to make a better life for themselves and their family.  Many are under incredible pressure to balance school, family, and work.  All I can do is make the ‘school’ part as low impact as possible,   ‘Get to the point’, and do it in a fashion that reaches the most people in the fewest words.</a:t>
            </a:r>
          </a:p>
        </p:txBody>
      </p:sp>
      <p:sp>
        <p:nvSpPr>
          <p:cNvPr id="3174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KEITH OVERBAUGH</a:t>
            </a:r>
            <a:r>
              <a:rPr lang="en-US" sz="4000" smtClean="0">
                <a:solidFill>
                  <a:srgbClr val="804000"/>
                </a:solidFill>
              </a:rPr>
              <a:t/>
            </a:r>
            <a:br>
              <a:rPr lang="en-US" sz="4000" smtClean="0">
                <a:solidFill>
                  <a:srgbClr val="804000"/>
                </a:solidFill>
              </a:rPr>
            </a:br>
            <a:r>
              <a:rPr lang="en-US" sz="1400" smtClean="0">
                <a:solidFill>
                  <a:srgbClr val="804000"/>
                </a:solidFill>
              </a:rPr>
              <a:t>Northwestern Michigan College</a:t>
            </a:r>
            <a:endParaRPr lang="en-US" sz="1200" smtClean="0">
              <a:solidFill>
                <a:srgbClr val="000000"/>
              </a:solidFill>
            </a:endParaRPr>
          </a:p>
        </p:txBody>
      </p:sp>
      <p:pic>
        <p:nvPicPr>
          <p:cNvPr id="67586" name="Picture 2" descr="C:\Documents and Settings\nisod\My Documents\Marked\Overbaugh_Keith.JPG"/>
          <p:cNvPicPr>
            <a:picLocks noGrp="1" noChangeAspect="1" noChangeArrowheads="1"/>
          </p:cNvPicPr>
          <p:nvPr>
            <p:ph type="pic" idx="1"/>
          </p:nvPr>
        </p:nvPicPr>
        <p:blipFill>
          <a:blip r:embed="rId3"/>
          <a:srcRect t="1994" b="1994"/>
          <a:stretch>
            <a:fillRect/>
          </a:stretch>
        </p:blipFill>
        <p:spPr bwMode="auto">
          <a:xfrm>
            <a:off x="304800" y="5334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Text Placeholder 3"/>
          <p:cNvSpPr>
            <a:spLocks noGrp="1"/>
          </p:cNvSpPr>
          <p:nvPr>
            <p:ph type="body" sz="half" idx="2"/>
          </p:nvPr>
        </p:nvSpPr>
        <p:spPr bwMode="auto">
          <a:xfrm>
            <a:off x="1828800" y="40386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It is wonderfully gratifying to know that I make a significant contribution towards a brighter future for disadvantaged students by bringing them to a level of competence and confidence so that they can succeed in obtaining a college degree.</a:t>
            </a:r>
          </a:p>
        </p:txBody>
      </p:sp>
      <p:sp>
        <p:nvSpPr>
          <p:cNvPr id="3277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JAMES OVERBY</a:t>
            </a:r>
            <a:br>
              <a:rPr lang="en-US" smtClean="0">
                <a:solidFill>
                  <a:srgbClr val="804000"/>
                </a:solidFill>
              </a:rPr>
            </a:br>
            <a:r>
              <a:rPr lang="en-US" sz="1400" smtClean="0">
                <a:solidFill>
                  <a:srgbClr val="804000"/>
                </a:solidFill>
              </a:rPr>
              <a:t>Southside Virginia Community College</a:t>
            </a:r>
            <a:endParaRPr lang="en-US" sz="1200" smtClean="0">
              <a:solidFill>
                <a:srgbClr val="000000"/>
              </a:solidFill>
            </a:endParaRPr>
          </a:p>
        </p:txBody>
      </p:sp>
      <p:pic>
        <p:nvPicPr>
          <p:cNvPr id="68610" name="Picture 2" descr="C:\Documents and Settings\nisod\My Documents\Marked\Overby_James.jpg"/>
          <p:cNvPicPr>
            <a:picLocks noGrp="1" noChangeAspect="1" noChangeArrowheads="1"/>
          </p:cNvPicPr>
          <p:nvPr>
            <p:ph type="pic" idx="1"/>
          </p:nvPr>
        </p:nvPicPr>
        <p:blipFill>
          <a:blip r:embed="rId3" cstate="print"/>
          <a:srcRect t="7328" b="7328"/>
          <a:stretch>
            <a:fillRect/>
          </a:stretch>
        </p:blipFill>
        <p:spPr bwMode="auto">
          <a:xfrm>
            <a:off x="304800" y="5334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1" name="Text Placeholder 3"/>
          <p:cNvSpPr>
            <a:spLocks noGrp="1"/>
          </p:cNvSpPr>
          <p:nvPr>
            <p:ph type="body" sz="half" idx="2"/>
          </p:nvPr>
        </p:nvSpPr>
        <p:spPr bwMode="auto">
          <a:xfrm>
            <a:off x="1828800" y="4114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Sharing my experience enables me to help my students find their passion as well as grow through education and real-world experience.  In turn, my success is rooted in and measured by their success.</a:t>
            </a:r>
          </a:p>
        </p:txBody>
      </p:sp>
      <p:sp>
        <p:nvSpPr>
          <p:cNvPr id="1536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KARLA NARDI</a:t>
            </a:r>
            <a:r>
              <a:rPr lang="en-US" sz="4000" smtClean="0">
                <a:solidFill>
                  <a:srgbClr val="804000"/>
                </a:solidFill>
              </a:rPr>
              <a:t/>
            </a:r>
            <a:br>
              <a:rPr lang="en-US" sz="4000" smtClean="0">
                <a:solidFill>
                  <a:srgbClr val="804000"/>
                </a:solidFill>
              </a:rPr>
            </a:br>
            <a:r>
              <a:rPr lang="en-US" sz="1400" smtClean="0">
                <a:solidFill>
                  <a:srgbClr val="804000"/>
                </a:solidFill>
              </a:rPr>
              <a:t>National Park Community College</a:t>
            </a:r>
            <a:endParaRPr lang="en-US" sz="1200" smtClean="0">
              <a:solidFill>
                <a:srgbClr val="000000"/>
              </a:solidFill>
            </a:endParaRPr>
          </a:p>
        </p:txBody>
      </p:sp>
      <p:pic>
        <p:nvPicPr>
          <p:cNvPr id="51203" name="Picture 3"/>
          <p:cNvPicPr>
            <a:picLocks noGrp="1" noChangeAspect="1" noChangeArrowheads="1"/>
          </p:cNvPicPr>
          <p:nvPr>
            <p:ph type="pic" idx="1"/>
          </p:nvPr>
        </p:nvPicPr>
        <p:blipFill>
          <a:blip r:embed="rId3"/>
          <a:srcRect t="1232" b="1232"/>
          <a:stretch>
            <a:fillRect/>
          </a:stretch>
        </p:blipFill>
        <p:spPr bwMode="auto">
          <a:xfrm>
            <a:off x="304800" y="533400"/>
            <a:ext cx="4419600" cy="2828925"/>
          </a:xfrm>
          <a:prstGeom prst="roundRect">
            <a:avLst/>
          </a:prstGeom>
          <a:ln>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Text Placeholder 3"/>
          <p:cNvSpPr>
            <a:spLocks noGrp="1"/>
          </p:cNvSpPr>
          <p:nvPr>
            <p:ph type="body" sz="half" idx="2"/>
          </p:nvPr>
        </p:nvSpPr>
        <p:spPr bwMode="auto">
          <a:xfrm>
            <a:off x="1828800" y="40386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I provide a safe and positive learning environment. I give them clear assignments with fair deadlines. I am their teacher; not their friend. Firm but fair with a smile. I try to use humor whenever possible.</a:t>
            </a:r>
          </a:p>
        </p:txBody>
      </p:sp>
      <p:sp>
        <p:nvSpPr>
          <p:cNvPr id="33794" name="Rectangle 8"/>
          <p:cNvSpPr>
            <a:spLocks noGrp="1" noChangeArrowheads="1"/>
          </p:cNvSpPr>
          <p:nvPr>
            <p:ph type="title"/>
          </p:nvPr>
        </p:nvSpPr>
        <p:spPr bwMode="auto">
          <a:xfrm>
            <a:off x="5029200" y="1746250"/>
            <a:ext cx="3962400" cy="8318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MARK PADDISON</a:t>
            </a:r>
            <a:br>
              <a:rPr lang="en-US" smtClean="0">
                <a:solidFill>
                  <a:srgbClr val="804000"/>
                </a:solidFill>
              </a:rPr>
            </a:br>
            <a:r>
              <a:rPr lang="en-US" sz="1400" smtClean="0">
                <a:solidFill>
                  <a:srgbClr val="804000"/>
                </a:solidFill>
              </a:rPr>
              <a:t>Humber Institute of Technology and Advanced Learning</a:t>
            </a:r>
            <a:endParaRPr lang="en-US" sz="1200" smtClean="0">
              <a:solidFill>
                <a:srgbClr val="000000"/>
              </a:solidFill>
            </a:endParaRPr>
          </a:p>
        </p:txBody>
      </p:sp>
      <p:pic>
        <p:nvPicPr>
          <p:cNvPr id="69634" name="Picture 2" descr="C:\Documents and Settings\nisod\My Documents\Marked\Paddison_Mark.jpg"/>
          <p:cNvPicPr>
            <a:picLocks noGrp="1" noChangeAspect="1" noChangeArrowheads="1"/>
          </p:cNvPicPr>
          <p:nvPr>
            <p:ph type="pic" idx="1"/>
          </p:nvPr>
        </p:nvPicPr>
        <p:blipFill>
          <a:blip r:embed="rId3" cstate="print"/>
          <a:srcRect t="7328" b="7328"/>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7" name="Text Placeholder 3"/>
          <p:cNvSpPr>
            <a:spLocks noGrp="1"/>
          </p:cNvSpPr>
          <p:nvPr>
            <p:ph type="body" sz="half" idx="2"/>
          </p:nvPr>
        </p:nvSpPr>
        <p:spPr bwMode="auto">
          <a:xfrm>
            <a:off x="1828800" y="3733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I derive great pleasure in serving as a mentor and helping others grow and prosper under my tutelage.  This involves stressing and exemplifying the importance of high standards, while supporting the team concept and celebrating team successes or providing encouragement for a student who is studying for a GED exam.</a:t>
            </a:r>
          </a:p>
        </p:txBody>
      </p:sp>
      <p:sp>
        <p:nvSpPr>
          <p:cNvPr id="3481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VERA PALMER</a:t>
            </a:r>
            <a:br>
              <a:rPr lang="en-US" smtClean="0">
                <a:solidFill>
                  <a:srgbClr val="804000"/>
                </a:solidFill>
              </a:rPr>
            </a:br>
            <a:r>
              <a:rPr lang="en-US" sz="1400" smtClean="0">
                <a:solidFill>
                  <a:srgbClr val="804000"/>
                </a:solidFill>
              </a:rPr>
              <a:t>Halifax Community College</a:t>
            </a:r>
            <a:endParaRPr lang="en-US" sz="1200" smtClean="0">
              <a:solidFill>
                <a:srgbClr val="000000"/>
              </a:solidFill>
            </a:endParaRPr>
          </a:p>
        </p:txBody>
      </p:sp>
      <p:pic>
        <p:nvPicPr>
          <p:cNvPr id="71682" name="Picture 2" descr="C:\Documents and Settings\nisod\My Documents\Marked\Palmer_Vera.JPG"/>
          <p:cNvPicPr>
            <a:picLocks noGrp="1" noChangeAspect="1" noChangeArrowheads="1"/>
          </p:cNvPicPr>
          <p:nvPr>
            <p:ph type="pic" idx="1"/>
          </p:nvPr>
        </p:nvPicPr>
        <p:blipFill>
          <a:blip r:embed="rId3"/>
          <a:srcRect t="4844" b="4844"/>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Text Placeholder 3"/>
          <p:cNvSpPr>
            <a:spLocks noGrp="1"/>
          </p:cNvSpPr>
          <p:nvPr>
            <p:ph type="body" sz="half" idx="2"/>
          </p:nvPr>
        </p:nvSpPr>
        <p:spPr bwMode="auto">
          <a:xfrm>
            <a:off x="13716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Being the daughter of a music teacher and a Native storyteller, I was destined to teach.  My basic mathematics students motivate me the most, especially those who believe that Native people’s survival today, comes through education.  My teaching methods are varied, adapting to new students each term.</a:t>
            </a:r>
          </a:p>
        </p:txBody>
      </p:sp>
      <p:sp>
        <p:nvSpPr>
          <p:cNvPr id="35842"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smtClean="0">
                <a:solidFill>
                  <a:srgbClr val="804000"/>
                </a:solidFill>
              </a:rPr>
              <a:t>SUE PARTON</a:t>
            </a:r>
            <a:br>
              <a:rPr lang="en-US" sz="2400" smtClean="0">
                <a:solidFill>
                  <a:srgbClr val="804000"/>
                </a:solidFill>
              </a:rPr>
            </a:br>
            <a:r>
              <a:rPr lang="en-US" sz="1400" smtClean="0">
                <a:solidFill>
                  <a:srgbClr val="804000"/>
                </a:solidFill>
              </a:rPr>
              <a:t>Southwestern Indian Polytechnic Institute</a:t>
            </a:r>
            <a:endParaRPr lang="en-US" sz="1200" smtClean="0">
              <a:solidFill>
                <a:srgbClr val="000000"/>
              </a:solidFill>
            </a:endParaRPr>
          </a:p>
        </p:txBody>
      </p:sp>
    </p:spTree>
  </p:cSld>
  <p:clrMapOvr>
    <a:masterClrMapping/>
  </p:clrMapOvr>
  <p:transition spd="slow" advTm="7000">
    <p:fade/>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5" name="Text Placeholder 3"/>
          <p:cNvSpPr>
            <a:spLocks noGrp="1"/>
          </p:cNvSpPr>
          <p:nvPr>
            <p:ph type="body" sz="half" idx="2"/>
          </p:nvPr>
        </p:nvSpPr>
        <p:spPr bwMode="auto">
          <a:xfrm>
            <a:off x="1828800" y="3581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I challenge myself never to be satisfied with my knowledge and abilities. I am constantly seeking and expanding my knowledge of teaching strategies, adult learning theory, and best practices to increase my effectiveness. I believe that every person has strengths and abilities and as an instructor it is my job to find these in my students and use them to help them be successful inside and outside the classroom.</a:t>
            </a:r>
          </a:p>
        </p:txBody>
      </p:sp>
      <p:sp>
        <p:nvSpPr>
          <p:cNvPr id="3686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KATIE PAULSON</a:t>
            </a:r>
            <a:br>
              <a:rPr lang="en-US" smtClean="0">
                <a:solidFill>
                  <a:srgbClr val="804000"/>
                </a:solidFill>
              </a:rPr>
            </a:br>
            <a:r>
              <a:rPr lang="en-US" sz="1400" smtClean="0">
                <a:solidFill>
                  <a:srgbClr val="804000"/>
                </a:solidFill>
              </a:rPr>
              <a:t>Southwestern Oregon Community College</a:t>
            </a:r>
            <a:endParaRPr lang="en-US" sz="1200" smtClean="0">
              <a:solidFill>
                <a:srgbClr val="000000"/>
              </a:solidFill>
            </a:endParaRPr>
          </a:p>
        </p:txBody>
      </p:sp>
      <p:pic>
        <p:nvPicPr>
          <p:cNvPr id="72706" name="Picture 2" descr="C:\Documents and Settings\nisod\My Documents\Marked\Paulson_Katie.JPG"/>
          <p:cNvPicPr>
            <a:picLocks noGrp="1" noChangeAspect="1" noChangeArrowheads="1"/>
          </p:cNvPicPr>
          <p:nvPr>
            <p:ph type="pic" idx="1"/>
          </p:nvPr>
        </p:nvPicPr>
        <p:blipFill>
          <a:blip r:embed="rId3"/>
          <a:srcRect t="2031" b="2031"/>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89" name="Text Placeholder 3"/>
          <p:cNvSpPr>
            <a:spLocks noGrp="1"/>
          </p:cNvSpPr>
          <p:nvPr>
            <p:ph type="body" sz="half" idx="2"/>
          </p:nvPr>
        </p:nvSpPr>
        <p:spPr bwMode="auto">
          <a:xfrm>
            <a:off x="1828800" y="40386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Each semester, I reread a letter to a young teacher (me) from her aunt, a master teacher.  The letter is dated August 21, 1979.  Aunt Estelle counseled: ‘The primary purpose of education is not to make a good living . . . it is to make a good life.’</a:t>
            </a:r>
          </a:p>
        </p:txBody>
      </p:sp>
      <p:sp>
        <p:nvSpPr>
          <p:cNvPr id="3789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RUTH PENQUE</a:t>
            </a:r>
            <a:br>
              <a:rPr lang="en-US" smtClean="0">
                <a:solidFill>
                  <a:srgbClr val="804000"/>
                </a:solidFill>
              </a:rPr>
            </a:br>
            <a:r>
              <a:rPr lang="en-US" sz="1400" smtClean="0">
                <a:solidFill>
                  <a:srgbClr val="804000"/>
                </a:solidFill>
              </a:rPr>
              <a:t>Navarro College</a:t>
            </a:r>
            <a:endParaRPr lang="en-US" sz="1200" smtClean="0">
              <a:solidFill>
                <a:srgbClr val="000000"/>
              </a:solidFill>
            </a:endParaRPr>
          </a:p>
        </p:txBody>
      </p:sp>
      <p:pic>
        <p:nvPicPr>
          <p:cNvPr id="73730" name="Picture 2" descr="C:\Documents and Settings\nisod\My Documents\Marked\Penque_Ruth.JPG"/>
          <p:cNvPicPr>
            <a:picLocks noGrp="1" noChangeAspect="1" noChangeArrowheads="1"/>
          </p:cNvPicPr>
          <p:nvPr>
            <p:ph type="pic" idx="1"/>
          </p:nvPr>
        </p:nvPicPr>
        <p:blipFill>
          <a:blip r:embed="rId3" cstate="print"/>
          <a:srcRect t="1866" b="1866"/>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3" name="Text Placeholder 3"/>
          <p:cNvSpPr>
            <a:spLocks noGrp="1"/>
          </p:cNvSpPr>
          <p:nvPr>
            <p:ph type="body" sz="half" idx="2"/>
          </p:nvPr>
        </p:nvSpPr>
        <p:spPr bwMode="auto">
          <a:xfrm>
            <a:off x="13716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My personal excitement and humor capture students’ attention and illustrate application.</a:t>
            </a:r>
          </a:p>
        </p:txBody>
      </p:sp>
      <p:sp>
        <p:nvSpPr>
          <p:cNvPr id="38914"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smtClean="0">
                <a:solidFill>
                  <a:srgbClr val="804000"/>
                </a:solidFill>
              </a:rPr>
              <a:t>B. DEAN PERSHALL</a:t>
            </a:r>
            <a:br>
              <a:rPr lang="en-US" sz="2400" smtClean="0">
                <a:solidFill>
                  <a:srgbClr val="804000"/>
                </a:solidFill>
              </a:rPr>
            </a:br>
            <a:r>
              <a:rPr lang="en-US" sz="1400" smtClean="0">
                <a:solidFill>
                  <a:srgbClr val="804000"/>
                </a:solidFill>
              </a:rPr>
              <a:t>Southwestern Indian Polytechnic Institute</a:t>
            </a:r>
            <a:endParaRPr lang="en-US" sz="1200" smtClean="0">
              <a:solidFill>
                <a:srgbClr val="000000"/>
              </a:solidFill>
            </a:endParaRPr>
          </a:p>
        </p:txBody>
      </p:sp>
    </p:spTree>
  </p:cSld>
  <p:clrMapOvr>
    <a:masterClrMapping/>
  </p:clrMapOvr>
  <p:transition spd="slow" advTm="7000">
    <p:fad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7" name="Text Placeholder 3"/>
          <p:cNvSpPr>
            <a:spLocks noGrp="1"/>
          </p:cNvSpPr>
          <p:nvPr>
            <p:ph type="body" sz="half" idx="2"/>
          </p:nvPr>
        </p:nvSpPr>
        <p:spPr bwMode="auto">
          <a:xfrm>
            <a:off x="13716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I teach students who have hopes and dreams for their futures. What better profession could there be?</a:t>
            </a:r>
          </a:p>
        </p:txBody>
      </p:sp>
      <p:sp>
        <p:nvSpPr>
          <p:cNvPr id="39938"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smtClean="0">
                <a:solidFill>
                  <a:srgbClr val="804000"/>
                </a:solidFill>
              </a:rPr>
              <a:t>PATRICIA PFEIFFER</a:t>
            </a:r>
            <a:br>
              <a:rPr lang="en-US" sz="2400" smtClean="0">
                <a:solidFill>
                  <a:srgbClr val="804000"/>
                </a:solidFill>
              </a:rPr>
            </a:br>
            <a:r>
              <a:rPr lang="en-US" sz="1400" smtClean="0">
                <a:solidFill>
                  <a:srgbClr val="804000"/>
                </a:solidFill>
              </a:rPr>
              <a:t>Wayne Community College</a:t>
            </a:r>
            <a:endParaRPr lang="en-US" sz="1200" smtClean="0">
              <a:solidFill>
                <a:srgbClr val="000000"/>
              </a:solidFill>
            </a:endParaRPr>
          </a:p>
        </p:txBody>
      </p:sp>
    </p:spTree>
  </p:cSld>
  <p:clrMapOvr>
    <a:masterClrMapping/>
  </p:clrMapOvr>
  <p:transition spd="slow" advTm="7000">
    <p:fade/>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1" name="Text Placeholder 3"/>
          <p:cNvSpPr>
            <a:spLocks noGrp="1"/>
          </p:cNvSpPr>
          <p:nvPr>
            <p:ph type="body" sz="half" idx="2"/>
          </p:nvPr>
        </p:nvSpPr>
        <p:spPr bwMode="auto">
          <a:xfrm>
            <a:off x="1828800" y="3733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A faculty member in a community college should serve the students, the college, and the community by innovating in the classroom and winning the students over to the joys of learning; serve the college with energy and distinction; and work to provide a top-notch, affordable education for community members.</a:t>
            </a:r>
          </a:p>
        </p:txBody>
      </p:sp>
      <p:sp>
        <p:nvSpPr>
          <p:cNvPr id="4096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VAN PIERCY</a:t>
            </a:r>
            <a:br>
              <a:rPr lang="en-US" smtClean="0">
                <a:solidFill>
                  <a:srgbClr val="804000"/>
                </a:solidFill>
              </a:rPr>
            </a:br>
            <a:r>
              <a:rPr lang="en-US" sz="1400" smtClean="0">
                <a:solidFill>
                  <a:srgbClr val="804000"/>
                </a:solidFill>
              </a:rPr>
              <a:t>Lone Star College – Tomball</a:t>
            </a:r>
            <a:endParaRPr lang="en-US" sz="1200" smtClean="0">
              <a:solidFill>
                <a:srgbClr val="000000"/>
              </a:solidFill>
            </a:endParaRPr>
          </a:p>
        </p:txBody>
      </p:sp>
      <p:pic>
        <p:nvPicPr>
          <p:cNvPr id="74754" name="Picture 2"/>
          <p:cNvPicPr>
            <a:picLocks noGrp="1" noChangeAspect="1" noChangeArrowheads="1"/>
          </p:cNvPicPr>
          <p:nvPr>
            <p:ph type="pic" idx="1"/>
          </p:nvPr>
        </p:nvPicPr>
        <p:blipFill>
          <a:blip r:embed="rId3" cstate="print"/>
          <a:srcRect t="1509" b="1509"/>
          <a:stretch>
            <a:fillRect/>
          </a:stretch>
        </p:blipFill>
        <p:spPr bwMode="auto">
          <a:xfrm>
            <a:off x="304800" y="685800"/>
            <a:ext cx="4419600" cy="2828925"/>
          </a:xfrm>
          <a:prstGeom prst="roundRect">
            <a:avLst/>
          </a:prstGeom>
          <a:ln>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5" name="Text Placeholder 3"/>
          <p:cNvSpPr>
            <a:spLocks noGrp="1"/>
          </p:cNvSpPr>
          <p:nvPr>
            <p:ph type="body" sz="half" idx="2"/>
          </p:nvPr>
        </p:nvSpPr>
        <p:spPr bwMode="auto">
          <a:xfrm>
            <a:off x="1828800" y="40386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Collaborate with students, help them find their own awareness and power, see them discover more choices in all aspects of their lives, use passion to spark student curiosity and internal motivation to discover, try, and grow.</a:t>
            </a:r>
          </a:p>
        </p:txBody>
      </p:sp>
      <p:sp>
        <p:nvSpPr>
          <p:cNvPr id="4198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SOPHIA PIERROUTSAKOS</a:t>
            </a:r>
            <a:br>
              <a:rPr lang="en-US" smtClean="0">
                <a:solidFill>
                  <a:srgbClr val="804000"/>
                </a:solidFill>
              </a:rPr>
            </a:br>
            <a:r>
              <a:rPr lang="en-US" sz="1400" smtClean="0">
                <a:solidFill>
                  <a:srgbClr val="804000"/>
                </a:solidFill>
              </a:rPr>
              <a:t>St. Louis Community College at Meramec</a:t>
            </a:r>
            <a:endParaRPr lang="en-US" sz="1200" smtClean="0">
              <a:solidFill>
                <a:srgbClr val="000000"/>
              </a:solidFill>
            </a:endParaRPr>
          </a:p>
        </p:txBody>
      </p:sp>
      <p:pic>
        <p:nvPicPr>
          <p:cNvPr id="75778" name="Picture 2" descr="C:\Documents and Settings\nisod\My Documents\Marked\Pierroutsakos_Sophia.jpg"/>
          <p:cNvPicPr>
            <a:picLocks noGrp="1" noChangeAspect="1" noChangeArrowheads="1"/>
          </p:cNvPicPr>
          <p:nvPr>
            <p:ph type="pic" idx="1"/>
          </p:nvPr>
        </p:nvPicPr>
        <p:blipFill>
          <a:blip r:embed="rId3"/>
          <a:srcRect t="1994" b="1994"/>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09" name="Text Placeholder 3"/>
          <p:cNvSpPr>
            <a:spLocks noGrp="1"/>
          </p:cNvSpPr>
          <p:nvPr>
            <p:ph type="body" sz="half" idx="2"/>
          </p:nvPr>
        </p:nvSpPr>
        <p:spPr bwMode="auto">
          <a:xfrm>
            <a:off x="1828800" y="38862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I have a job where I want to come to work every day. The real challenge is to make the students want to come to class every day! My approach is to create an atmosphere with high expectations and academic standards, where students can still have fun learning and feel comfortable asking questions.</a:t>
            </a:r>
          </a:p>
        </p:txBody>
      </p:sp>
      <p:sp>
        <p:nvSpPr>
          <p:cNvPr id="4301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RACHEL PLAKSA</a:t>
            </a:r>
            <a:br>
              <a:rPr lang="en-US" smtClean="0">
                <a:solidFill>
                  <a:srgbClr val="804000"/>
                </a:solidFill>
              </a:rPr>
            </a:br>
            <a:r>
              <a:rPr lang="en-US" sz="1400" smtClean="0">
                <a:solidFill>
                  <a:srgbClr val="804000"/>
                </a:solidFill>
              </a:rPr>
              <a:t>Lehigh Carbon Community College</a:t>
            </a:r>
            <a:endParaRPr lang="en-US" sz="1200" smtClean="0">
              <a:solidFill>
                <a:srgbClr val="000000"/>
              </a:solidFill>
            </a:endParaRPr>
          </a:p>
        </p:txBody>
      </p:sp>
      <p:pic>
        <p:nvPicPr>
          <p:cNvPr id="76802" name="Picture 2" descr="C:\Documents and Settings\nisod\My Documents\Marked\Plaksa_Rachel.jpg"/>
          <p:cNvPicPr>
            <a:picLocks noGrp="1" noChangeAspect="1" noChangeArrowheads="1"/>
          </p:cNvPicPr>
          <p:nvPr>
            <p:ph type="pic" idx="1"/>
          </p:nvPr>
        </p:nvPicPr>
        <p:blipFill>
          <a:blip r:embed="rId3" cstate="print"/>
          <a:srcRect t="7328" b="7328"/>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5" name="Text Placeholder 3"/>
          <p:cNvSpPr>
            <a:spLocks noGrp="1"/>
          </p:cNvSpPr>
          <p:nvPr>
            <p:ph type="body" sz="half" idx="2"/>
          </p:nvPr>
        </p:nvSpPr>
        <p:spPr bwMode="auto">
          <a:xfrm>
            <a:off x="1828800" y="3733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Innovation is the strategy that helps me to achieve success.  I continually seek opportunities to develop, implement, and improve programs to help students.  I am inspired by the faculty and staff who helped me in college; their example and the opportunity to help others motivate my work in student development.</a:t>
            </a:r>
          </a:p>
        </p:txBody>
      </p:sp>
      <p:sp>
        <p:nvSpPr>
          <p:cNvPr id="1638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BRANDY NAUGHTON</a:t>
            </a:r>
            <a:r>
              <a:rPr lang="en-US" sz="4000" smtClean="0">
                <a:solidFill>
                  <a:srgbClr val="804000"/>
                </a:solidFill>
              </a:rPr>
              <a:t/>
            </a:r>
            <a:br>
              <a:rPr lang="en-US" sz="4000" smtClean="0">
                <a:solidFill>
                  <a:srgbClr val="804000"/>
                </a:solidFill>
              </a:rPr>
            </a:br>
            <a:r>
              <a:rPr lang="en-US" sz="1400" smtClean="0">
                <a:solidFill>
                  <a:srgbClr val="804000"/>
                </a:solidFill>
              </a:rPr>
              <a:t>Harford Community College</a:t>
            </a:r>
            <a:endParaRPr lang="en-US" sz="1200" smtClean="0">
              <a:solidFill>
                <a:srgbClr val="000000"/>
              </a:solidFill>
            </a:endParaRPr>
          </a:p>
        </p:txBody>
      </p:sp>
      <p:pic>
        <p:nvPicPr>
          <p:cNvPr id="53250" name="Picture 2" descr="C:\Documents and Settings\nisod\My Documents\Marked\Naughton_Brandy.jpg"/>
          <p:cNvPicPr>
            <a:picLocks noGrp="1" noChangeAspect="1" noChangeArrowheads="1"/>
          </p:cNvPicPr>
          <p:nvPr>
            <p:ph type="pic" idx="1"/>
          </p:nvPr>
        </p:nvPicPr>
        <p:blipFill>
          <a:blip r:embed="rId3" cstate="print"/>
          <a:srcRect t="1866" b="1866"/>
          <a:stretch>
            <a:fillRect/>
          </a:stretch>
        </p:blipFill>
        <p:spPr bwMode="auto">
          <a:xfrm>
            <a:off x="304800" y="5334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895600" y="1219200"/>
            <a:ext cx="3276600" cy="615950"/>
          </a:xfrm>
          <a:ln>
            <a:miter lim="800000"/>
            <a:headEnd/>
            <a:tailEnd/>
          </a:ln>
          <a:effectLst>
            <a:outerShdw blurRad="76200" dir="18900000" sy="23000" kx="-1200000" algn="bl" rotWithShape="0">
              <a:prstClr val="black">
                <a:alpha val="20000"/>
              </a:prstClr>
            </a:outerShdw>
          </a:effectLst>
        </p:spPr>
        <p:txBody>
          <a:bodyPr vert="horz" wrap="square" lIns="91440" tIns="45720" rIns="91440" bIns="45720" numCol="1" anchorCtr="0" compatLnSpc="1">
            <a:prstTxWarp prst="textNoShape">
              <a:avLst/>
            </a:prstTxWarp>
            <a:spAutoFit/>
          </a:bodyPr>
          <a:lstStyle/>
          <a:p>
            <a:pPr algn="ctr" eaLnBrk="1" hangingPunct="1"/>
            <a:r>
              <a:rPr lang="en-US" smtClean="0">
                <a:solidFill>
                  <a:srgbClr val="804000"/>
                </a:solidFill>
              </a:rPr>
              <a:t>LYDIA POWELL</a:t>
            </a:r>
            <a:r>
              <a:rPr lang="en-US" sz="4000" smtClean="0">
                <a:solidFill>
                  <a:srgbClr val="804000"/>
                </a:solidFill>
              </a:rPr>
              <a:t/>
            </a:r>
            <a:br>
              <a:rPr lang="en-US" sz="4000" smtClean="0">
                <a:solidFill>
                  <a:srgbClr val="804000"/>
                </a:solidFill>
              </a:rPr>
            </a:br>
            <a:r>
              <a:rPr lang="en-US" sz="1400" smtClean="0">
                <a:solidFill>
                  <a:srgbClr val="804000"/>
                </a:solidFill>
              </a:rPr>
              <a:t>Vance-Granville Community College</a:t>
            </a:r>
            <a:endParaRPr lang="en-US" sz="1200" smtClean="0">
              <a:solidFill>
                <a:srgbClr val="000000"/>
              </a:solidFill>
            </a:endParaRPr>
          </a:p>
        </p:txBody>
      </p:sp>
      <p:pic>
        <p:nvPicPr>
          <p:cNvPr id="78850" name="Picture 2" descr="C:\Documents and Settings\nisod\My Documents\Marked\Powell_Lydia.jpg"/>
          <p:cNvPicPr>
            <a:picLocks noGrp="1" noChangeAspect="1" noChangeArrowheads="1"/>
          </p:cNvPicPr>
          <p:nvPr>
            <p:ph type="pic" idx="1"/>
          </p:nvPr>
        </p:nvPicPr>
        <p:blipFill>
          <a:blip r:embed="rId3"/>
          <a:srcRect t="2232" b="2232"/>
          <a:stretch>
            <a:fillRect/>
          </a:stretch>
        </p:blipFill>
        <p:spPr bwMode="auto">
          <a:xfrm>
            <a:off x="2362200" y="2209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7" name="Text Placeholder 3"/>
          <p:cNvSpPr>
            <a:spLocks noGrp="1"/>
          </p:cNvSpPr>
          <p:nvPr>
            <p:ph type="body" sz="half" idx="2"/>
          </p:nvPr>
        </p:nvSpPr>
        <p:spPr bwMode="auto">
          <a:xfrm>
            <a:off x="1828800" y="38862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I have a job where I want to come to work every day. The real challenge is to make the students want to come to class every day! My approach is to create an atmosphere with high expectations and academic standards, where students can still have fun learning and feel comfortable asking questions.</a:t>
            </a:r>
          </a:p>
        </p:txBody>
      </p:sp>
      <p:sp>
        <p:nvSpPr>
          <p:cNvPr id="45058" name="Rectangle 8"/>
          <p:cNvSpPr>
            <a:spLocks noGrp="1" noChangeArrowheads="1"/>
          </p:cNvSpPr>
          <p:nvPr>
            <p:ph type="title"/>
          </p:nvPr>
        </p:nvSpPr>
        <p:spPr bwMode="auto">
          <a:xfrm>
            <a:off x="5029200" y="1746250"/>
            <a:ext cx="3962400" cy="8318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JAMES PREER</a:t>
            </a:r>
            <a:br>
              <a:rPr lang="en-US" smtClean="0">
                <a:solidFill>
                  <a:srgbClr val="804000"/>
                </a:solidFill>
              </a:rPr>
            </a:br>
            <a:r>
              <a:rPr lang="en-US" sz="1400" smtClean="0">
                <a:solidFill>
                  <a:srgbClr val="804000"/>
                </a:solidFill>
              </a:rPr>
              <a:t>Ivy Tech Community College – </a:t>
            </a:r>
            <a:br>
              <a:rPr lang="en-US" sz="1400" smtClean="0">
                <a:solidFill>
                  <a:srgbClr val="804000"/>
                </a:solidFill>
              </a:rPr>
            </a:br>
            <a:r>
              <a:rPr lang="en-US" sz="1400" smtClean="0">
                <a:solidFill>
                  <a:srgbClr val="804000"/>
                </a:solidFill>
              </a:rPr>
              <a:t>Central Indiana</a:t>
            </a:r>
            <a:endParaRPr lang="en-US" sz="1200" smtClean="0">
              <a:solidFill>
                <a:srgbClr val="000000"/>
              </a:solidFill>
            </a:endParaRPr>
          </a:p>
        </p:txBody>
      </p:sp>
      <p:pic>
        <p:nvPicPr>
          <p:cNvPr id="77826" name="Picture 2" descr="C:\Documents and Settings\nisod\My Documents\Marked\Preer_James.jpg"/>
          <p:cNvPicPr>
            <a:picLocks noGrp="1" noChangeAspect="1" noChangeArrowheads="1"/>
          </p:cNvPicPr>
          <p:nvPr>
            <p:ph type="pic" idx="1"/>
          </p:nvPr>
        </p:nvPicPr>
        <p:blipFill>
          <a:blip r:embed="rId3"/>
          <a:srcRect t="1994" b="1994"/>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1" name="Text Placeholder 3"/>
          <p:cNvSpPr>
            <a:spLocks noGrp="1"/>
          </p:cNvSpPr>
          <p:nvPr>
            <p:ph type="body" sz="half" idx="2"/>
          </p:nvPr>
        </p:nvSpPr>
        <p:spPr bwMode="auto">
          <a:xfrm>
            <a:off x="1828800" y="38862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Enthusiasm is contagious, and I am passing it on to my students! In addition to projecting my voice and making exaggerated gestures, I season my lectures with funny jokes, emotional stories, and outrageous examples. Students get excited about the class and consequently enjoy learning.</a:t>
            </a:r>
          </a:p>
        </p:txBody>
      </p:sp>
      <p:sp>
        <p:nvSpPr>
          <p:cNvPr id="4608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NAIMA PRINCE</a:t>
            </a:r>
            <a:br>
              <a:rPr lang="en-US" smtClean="0">
                <a:solidFill>
                  <a:srgbClr val="804000"/>
                </a:solidFill>
              </a:rPr>
            </a:br>
            <a:r>
              <a:rPr lang="en-US" sz="1400" smtClean="0">
                <a:solidFill>
                  <a:srgbClr val="804000"/>
                </a:solidFill>
              </a:rPr>
              <a:t>Santa Fe Community College</a:t>
            </a:r>
            <a:endParaRPr lang="en-US" sz="1200" smtClean="0">
              <a:solidFill>
                <a:srgbClr val="000000"/>
              </a:solidFill>
            </a:endParaRPr>
          </a:p>
        </p:txBody>
      </p:sp>
      <p:pic>
        <p:nvPicPr>
          <p:cNvPr id="79874" name="Picture 2" descr="C:\Documents and Settings\nisod\My Documents\Marked\Prince_Naima.JPG"/>
          <p:cNvPicPr>
            <a:picLocks noGrp="1" noChangeAspect="1" noChangeArrowheads="1"/>
          </p:cNvPicPr>
          <p:nvPr>
            <p:ph type="pic" idx="1"/>
          </p:nvPr>
        </p:nvPicPr>
        <p:blipFill>
          <a:blip r:embed="rId3"/>
          <a:srcRect t="7328" b="7328"/>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5" name="Text Placeholder 3"/>
          <p:cNvSpPr>
            <a:spLocks noGrp="1"/>
          </p:cNvSpPr>
          <p:nvPr>
            <p:ph type="body" sz="half" idx="2"/>
          </p:nvPr>
        </p:nvSpPr>
        <p:spPr bwMode="auto">
          <a:xfrm>
            <a:off x="1828800" y="38862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As a teacher in the field of health and recreation, I have been given the unique opportunity to empower students to reach their potential, in the classroom and in everyday life activities.  My goal is to provide students the knowledge and tools needed to live a healthy lifestyle now and throughout their lifetime.</a:t>
            </a:r>
          </a:p>
        </p:txBody>
      </p:sp>
      <p:sp>
        <p:nvSpPr>
          <p:cNvPr id="4710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KIM QUERI</a:t>
            </a:r>
            <a:br>
              <a:rPr lang="en-US" smtClean="0">
                <a:solidFill>
                  <a:srgbClr val="804000"/>
                </a:solidFill>
              </a:rPr>
            </a:br>
            <a:r>
              <a:rPr lang="en-US" sz="1400" smtClean="0">
                <a:solidFill>
                  <a:srgbClr val="804000"/>
                </a:solidFill>
              </a:rPr>
              <a:t>Rose State College</a:t>
            </a:r>
            <a:endParaRPr lang="en-US" sz="1200" smtClean="0">
              <a:solidFill>
                <a:srgbClr val="000000"/>
              </a:solidFill>
            </a:endParaRPr>
          </a:p>
        </p:txBody>
      </p:sp>
      <p:pic>
        <p:nvPicPr>
          <p:cNvPr id="80898" name="Picture 2" descr="C:\Documents and Settings\nisod\My Documents\Marked\Queri_Kim.JPG"/>
          <p:cNvPicPr>
            <a:picLocks noGrp="1" noChangeAspect="1" noChangeArrowheads="1"/>
          </p:cNvPicPr>
          <p:nvPr>
            <p:ph type="pic" idx="1"/>
          </p:nvPr>
        </p:nvPicPr>
        <p:blipFill>
          <a:blip r:embed="rId3" cstate="print"/>
          <a:srcRect t="1866" b="1866"/>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29" name="Text Placeholder 3"/>
          <p:cNvSpPr>
            <a:spLocks noGrp="1"/>
          </p:cNvSpPr>
          <p:nvPr>
            <p:ph type="body" sz="half" idx="2"/>
          </p:nvPr>
        </p:nvSpPr>
        <p:spPr bwMode="auto">
          <a:xfrm>
            <a:off x="1828800" y="3733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What inspires and motivates me?  The ESL students—their dreams, hopes and passions—and, in a small way, helping to fulfill their potential. I find motivation in building connections between the classroom and the ‘real’ world and am fortunate to work in a supportive environment that encourages creativity and new ideas. </a:t>
            </a:r>
          </a:p>
        </p:txBody>
      </p:sp>
      <p:sp>
        <p:nvSpPr>
          <p:cNvPr id="4813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SHANA RABLAH</a:t>
            </a:r>
            <a:br>
              <a:rPr lang="en-US" smtClean="0">
                <a:solidFill>
                  <a:srgbClr val="804000"/>
                </a:solidFill>
              </a:rPr>
            </a:br>
            <a:r>
              <a:rPr lang="en-US" sz="1400" smtClean="0">
                <a:solidFill>
                  <a:srgbClr val="804000"/>
                </a:solidFill>
              </a:rPr>
              <a:t>Selkirk College</a:t>
            </a:r>
            <a:endParaRPr lang="en-US" sz="1200" smtClean="0">
              <a:solidFill>
                <a:srgbClr val="000000"/>
              </a:solidFill>
            </a:endParaRPr>
          </a:p>
        </p:txBody>
      </p:sp>
      <p:pic>
        <p:nvPicPr>
          <p:cNvPr id="81922" name="Picture 2" descr="C:\Documents and Settings\nisod\My Documents\Marked\Rablah_Shana.jpg"/>
          <p:cNvPicPr>
            <a:picLocks noGrp="1" noChangeAspect="1" noChangeArrowheads="1"/>
          </p:cNvPicPr>
          <p:nvPr>
            <p:ph type="pic" idx="1"/>
          </p:nvPr>
        </p:nvPicPr>
        <p:blipFill>
          <a:blip r:embed="rId3"/>
          <a:srcRect t="7461" b="7461"/>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3" name="Text Placeholder 3"/>
          <p:cNvSpPr>
            <a:spLocks noGrp="1"/>
          </p:cNvSpPr>
          <p:nvPr>
            <p:ph type="body" sz="half" idx="2"/>
          </p:nvPr>
        </p:nvSpPr>
        <p:spPr bwMode="auto">
          <a:xfrm>
            <a:off x="1828800" y="3733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I am inspired by my students’ enthusiasm towards becoming classroom teachers.  High expectations, cooperation, dedication, and a willingness to learn are strategies that enable me to be successful.  I convey these guiding principles to my students and take pride in their assimilation.  Learning is the best part of teaching. </a:t>
            </a:r>
          </a:p>
        </p:txBody>
      </p:sp>
      <p:sp>
        <p:nvSpPr>
          <p:cNvPr id="49154" name="Rectangle 8"/>
          <p:cNvSpPr>
            <a:spLocks noGrp="1" noChangeArrowheads="1"/>
          </p:cNvSpPr>
          <p:nvPr>
            <p:ph type="title"/>
          </p:nvPr>
        </p:nvSpPr>
        <p:spPr bwMode="auto">
          <a:xfrm>
            <a:off x="5029200" y="1752600"/>
            <a:ext cx="3962400" cy="60960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DEBORAH RAFFIN</a:t>
            </a:r>
            <a:br>
              <a:rPr lang="en-US" smtClean="0">
                <a:solidFill>
                  <a:srgbClr val="804000"/>
                </a:solidFill>
              </a:rPr>
            </a:br>
            <a:r>
              <a:rPr lang="en-US" sz="1400" smtClean="0">
                <a:solidFill>
                  <a:srgbClr val="804000"/>
                </a:solidFill>
              </a:rPr>
              <a:t>Estrella Mountain Community College</a:t>
            </a:r>
            <a:endParaRPr lang="en-US" sz="1200" smtClean="0">
              <a:solidFill>
                <a:srgbClr val="000000"/>
              </a:solidFill>
            </a:endParaRPr>
          </a:p>
        </p:txBody>
      </p:sp>
      <p:pic>
        <p:nvPicPr>
          <p:cNvPr id="82946" name="Picture 2" descr="C:\Documents and Settings\nisod\My Documents\Marked\Raffin_Deborah.JPG"/>
          <p:cNvPicPr>
            <a:picLocks noGrp="1" noChangeAspect="1" noChangeArrowheads="1"/>
          </p:cNvPicPr>
          <p:nvPr>
            <p:ph type="pic" idx="1"/>
          </p:nvPr>
        </p:nvPicPr>
        <p:blipFill>
          <a:blip r:embed="rId3"/>
          <a:srcRect t="1994" b="1994"/>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7" name="Text Placeholder 3"/>
          <p:cNvSpPr>
            <a:spLocks noGrp="1"/>
          </p:cNvSpPr>
          <p:nvPr>
            <p:ph type="body" sz="half" idx="2"/>
          </p:nvPr>
        </p:nvSpPr>
        <p:spPr bwMode="auto">
          <a:xfrm>
            <a:off x="1828800" y="3733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I am inspired by my students who have gone out into the industry and come back to the college for a visit. Their stories and enthusiasm are wonderful, and the fact that our program has made a difference in their lives is so rewarding. My strategy is simple, I am disciplined, I am strict but fair, and I want to see a student succeed. My words of wisdom: Make it right. </a:t>
            </a:r>
          </a:p>
        </p:txBody>
      </p:sp>
      <p:sp>
        <p:nvSpPr>
          <p:cNvPr id="5017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MARIO RAMSAY</a:t>
            </a:r>
            <a:br>
              <a:rPr lang="en-US" smtClean="0">
                <a:solidFill>
                  <a:srgbClr val="804000"/>
                </a:solidFill>
              </a:rPr>
            </a:br>
            <a:r>
              <a:rPr lang="en-US" sz="1400" smtClean="0">
                <a:solidFill>
                  <a:srgbClr val="804000"/>
                </a:solidFill>
              </a:rPr>
              <a:t>Algonquin College</a:t>
            </a:r>
            <a:endParaRPr lang="en-US" sz="1200" smtClean="0">
              <a:solidFill>
                <a:srgbClr val="000000"/>
              </a:solidFill>
            </a:endParaRPr>
          </a:p>
        </p:txBody>
      </p:sp>
      <p:pic>
        <p:nvPicPr>
          <p:cNvPr id="83970" name="Picture 2" descr="C:\Documents and Settings\nisod\My Documents\Marked\Ramsay_Mario.jpg"/>
          <p:cNvPicPr>
            <a:picLocks noGrp="1" noChangeAspect="1" noChangeArrowheads="1"/>
          </p:cNvPicPr>
          <p:nvPr>
            <p:ph type="pic" idx="1"/>
          </p:nvPr>
        </p:nvPicPr>
        <p:blipFill>
          <a:blip r:embed="rId3" cstate="print"/>
          <a:srcRect t="9441" b="9441"/>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1" name="Text Placeholder 3"/>
          <p:cNvSpPr>
            <a:spLocks noGrp="1"/>
          </p:cNvSpPr>
          <p:nvPr>
            <p:ph type="body" sz="half" idx="2"/>
          </p:nvPr>
        </p:nvSpPr>
        <p:spPr bwMode="auto">
          <a:xfrm>
            <a:off x="1828800" y="40386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A great teacher is part scholar, part cheerleader, and part friend. I love the energy that is generated by students learning new ideas.  Every time I enter the classroom it is a privilege; it is an opportunity to transform a life and ignite a passion for learning. </a:t>
            </a:r>
          </a:p>
        </p:txBody>
      </p:sp>
      <p:sp>
        <p:nvSpPr>
          <p:cNvPr id="5120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MICHELLE RANDALL</a:t>
            </a:r>
            <a:br>
              <a:rPr lang="en-US" smtClean="0">
                <a:solidFill>
                  <a:srgbClr val="804000"/>
                </a:solidFill>
              </a:rPr>
            </a:br>
            <a:r>
              <a:rPr lang="en-US" sz="1400" smtClean="0">
                <a:solidFill>
                  <a:srgbClr val="804000"/>
                </a:solidFill>
              </a:rPr>
              <a:t>Schoolcraft College</a:t>
            </a:r>
            <a:endParaRPr lang="en-US" sz="1200" smtClean="0">
              <a:solidFill>
                <a:srgbClr val="000000"/>
              </a:solidFill>
            </a:endParaRPr>
          </a:p>
        </p:txBody>
      </p:sp>
      <p:pic>
        <p:nvPicPr>
          <p:cNvPr id="84994" name="Picture 2" descr="C:\Documents and Settings\nisod\My Documents\Marked\Randall_Michelle.JPG"/>
          <p:cNvPicPr>
            <a:picLocks noGrp="1" noChangeAspect="1" noChangeArrowheads="1"/>
          </p:cNvPicPr>
          <p:nvPr>
            <p:ph type="pic" idx="1"/>
          </p:nvPr>
        </p:nvPicPr>
        <p:blipFill>
          <a:blip r:embed="rId3" cstate="print"/>
          <a:srcRect t="1821" b="1821"/>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5" name="Text Placeholder 3"/>
          <p:cNvSpPr>
            <a:spLocks noGrp="1"/>
          </p:cNvSpPr>
          <p:nvPr>
            <p:ph type="body" sz="half" idx="2"/>
          </p:nvPr>
        </p:nvSpPr>
        <p:spPr bwMode="auto">
          <a:xfrm>
            <a:off x="1828800" y="40386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The students I work with and the struggles that many of them have to overcome are what inspire and motivate me to be the best teacher possible.  As teachers, we have to remember that we were once students and we all face challenges. </a:t>
            </a:r>
          </a:p>
        </p:txBody>
      </p:sp>
      <p:sp>
        <p:nvSpPr>
          <p:cNvPr id="5222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JANET RANGEL</a:t>
            </a:r>
            <a:br>
              <a:rPr lang="en-US" smtClean="0">
                <a:solidFill>
                  <a:srgbClr val="804000"/>
                </a:solidFill>
              </a:rPr>
            </a:br>
            <a:r>
              <a:rPr lang="en-US" sz="1400" smtClean="0">
                <a:solidFill>
                  <a:srgbClr val="804000"/>
                </a:solidFill>
              </a:rPr>
              <a:t>Palo Alto College</a:t>
            </a:r>
            <a:endParaRPr lang="en-US" sz="1200" smtClean="0">
              <a:solidFill>
                <a:srgbClr val="000000"/>
              </a:solidFill>
            </a:endParaRPr>
          </a:p>
        </p:txBody>
      </p:sp>
      <p:pic>
        <p:nvPicPr>
          <p:cNvPr id="86018" name="Picture 2" descr="C:\Documents and Settings\nisod\My Documents\Marked\Rangel_Janet.jpg"/>
          <p:cNvPicPr>
            <a:picLocks noGrp="1" noChangeAspect="1" noChangeArrowheads="1"/>
          </p:cNvPicPr>
          <p:nvPr>
            <p:ph type="pic" idx="1"/>
          </p:nvPr>
        </p:nvPicPr>
        <p:blipFill>
          <a:blip r:embed="rId3" cstate="print"/>
          <a:srcRect t="5174" b="5174"/>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49" name="Text Placeholder 3"/>
          <p:cNvSpPr>
            <a:spLocks noGrp="1"/>
          </p:cNvSpPr>
          <p:nvPr>
            <p:ph type="body" sz="half" idx="2"/>
          </p:nvPr>
        </p:nvSpPr>
        <p:spPr bwMode="auto">
          <a:xfrm>
            <a:off x="13716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Mother Teresa shaped my teaching and learning philosophy; she said:  ‘There is no greater happiness than to give yourself to others.’ I am to serve, nurture, and give all I have so that students can be successful and in a position to make that difference in the lives that they will serve.</a:t>
            </a:r>
          </a:p>
        </p:txBody>
      </p:sp>
      <p:sp>
        <p:nvSpPr>
          <p:cNvPr id="53250"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smtClean="0">
                <a:solidFill>
                  <a:srgbClr val="804000"/>
                </a:solidFill>
              </a:rPr>
              <a:t>MARY RAWLS</a:t>
            </a:r>
            <a:br>
              <a:rPr lang="en-US" sz="2400" smtClean="0">
                <a:solidFill>
                  <a:srgbClr val="804000"/>
                </a:solidFill>
              </a:rPr>
            </a:br>
            <a:r>
              <a:rPr lang="en-US" sz="1400" smtClean="0">
                <a:solidFill>
                  <a:srgbClr val="804000"/>
                </a:solidFill>
              </a:rPr>
              <a:t>Midlands Technical College</a:t>
            </a:r>
            <a:endParaRPr lang="en-US" sz="1200" smtClean="0">
              <a:solidFill>
                <a:srgbClr val="000000"/>
              </a:solidFill>
            </a:endParaRPr>
          </a:p>
        </p:txBody>
      </p:sp>
    </p:spTree>
  </p:cSld>
  <p:clrMapOvr>
    <a:masterClrMapping/>
  </p:clrMapOvr>
  <p:transition spd="slow" advTm="7000">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Text Placeholder 3"/>
          <p:cNvSpPr>
            <a:spLocks noGrp="1"/>
          </p:cNvSpPr>
          <p:nvPr>
            <p:ph type="body" sz="half" idx="2"/>
          </p:nvPr>
        </p:nvSpPr>
        <p:spPr bwMode="auto">
          <a:xfrm>
            <a:off x="1828800" y="42672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‘Teach so that students can learn’ are words that ring out as I develop the curriculum, create the syllabus, plan the classroom activities, or prepare an online class.</a:t>
            </a:r>
          </a:p>
        </p:txBody>
      </p:sp>
      <p:sp>
        <p:nvSpPr>
          <p:cNvPr id="17410" name="Rectangle 8"/>
          <p:cNvSpPr>
            <a:spLocks noGrp="1" noChangeArrowheads="1"/>
          </p:cNvSpPr>
          <p:nvPr>
            <p:ph type="title"/>
          </p:nvPr>
        </p:nvSpPr>
        <p:spPr bwMode="auto">
          <a:xfrm>
            <a:off x="5029200" y="1752600"/>
            <a:ext cx="3962400" cy="60960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CORA NEWCOMB</a:t>
            </a:r>
            <a:r>
              <a:rPr lang="en-US" sz="4000" smtClean="0">
                <a:solidFill>
                  <a:srgbClr val="804000"/>
                </a:solidFill>
              </a:rPr>
              <a:t/>
            </a:r>
            <a:br>
              <a:rPr lang="en-US" sz="4000" smtClean="0">
                <a:solidFill>
                  <a:srgbClr val="804000"/>
                </a:solidFill>
              </a:rPr>
            </a:br>
            <a:r>
              <a:rPr lang="en-US" sz="1400" smtClean="0">
                <a:solidFill>
                  <a:srgbClr val="804000"/>
                </a:solidFill>
              </a:rPr>
              <a:t>Technical College of the Lowcountry</a:t>
            </a:r>
            <a:endParaRPr lang="en-US" sz="1200" smtClean="0">
              <a:solidFill>
                <a:srgbClr val="000000"/>
              </a:solidFill>
            </a:endParaRPr>
          </a:p>
        </p:txBody>
      </p:sp>
      <p:pic>
        <p:nvPicPr>
          <p:cNvPr id="54274" name="Picture 2" descr="C:\Documents and Settings\nisod\My Documents\Marked\Newcomb_Cora.jpg"/>
          <p:cNvPicPr>
            <a:picLocks noGrp="1" noChangeAspect="1" noChangeArrowheads="1"/>
          </p:cNvPicPr>
          <p:nvPr>
            <p:ph type="pic" idx="1"/>
          </p:nvPr>
        </p:nvPicPr>
        <p:blipFill>
          <a:blip r:embed="rId3"/>
          <a:srcRect t="1658" b="1658"/>
          <a:stretch>
            <a:fillRect/>
          </a:stretch>
        </p:blipFill>
        <p:spPr bwMode="auto">
          <a:xfrm>
            <a:off x="304800" y="5334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3" name="Text Placeholder 3"/>
          <p:cNvSpPr>
            <a:spLocks noGrp="1"/>
          </p:cNvSpPr>
          <p:nvPr>
            <p:ph type="body" sz="half" idx="2"/>
          </p:nvPr>
        </p:nvSpPr>
        <p:spPr bwMode="auto">
          <a:xfrm>
            <a:off x="1828800" y="3352800"/>
            <a:ext cx="73152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My students display and demonstrate a high level of commitment to higher education.  I believe all students enter higher education with diverse ‘gifts’ and desire to explore new opportunities.  At times students must overcome personal blocks but they keep me motivated through their strong incentive to succeed. A strategy the helps my success is ‘faith’.  My faith helps me to posses and maintains a positive attitude towards all students.  It also helps me to always be genuine in dealing with others. </a:t>
            </a:r>
          </a:p>
        </p:txBody>
      </p:sp>
      <p:sp>
        <p:nvSpPr>
          <p:cNvPr id="5427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PAMELA RAY</a:t>
            </a:r>
            <a:br>
              <a:rPr lang="en-US" smtClean="0">
                <a:solidFill>
                  <a:srgbClr val="804000"/>
                </a:solidFill>
              </a:rPr>
            </a:br>
            <a:r>
              <a:rPr lang="en-US" sz="1400" smtClean="0">
                <a:solidFill>
                  <a:srgbClr val="804000"/>
                </a:solidFill>
              </a:rPr>
              <a:t>St. Phillip’s College</a:t>
            </a:r>
            <a:endParaRPr lang="en-US" sz="1200" smtClean="0">
              <a:solidFill>
                <a:srgbClr val="000000"/>
              </a:solidFill>
            </a:endParaRPr>
          </a:p>
        </p:txBody>
      </p:sp>
      <p:pic>
        <p:nvPicPr>
          <p:cNvPr id="87042" name="Picture 2" descr="C:\Documents and Settings\nisod\My Documents\Marked\Ray_Pam.jpg"/>
          <p:cNvPicPr>
            <a:picLocks noGrp="1" noChangeAspect="1" noChangeArrowheads="1"/>
          </p:cNvPicPr>
          <p:nvPr>
            <p:ph type="pic" idx="1"/>
          </p:nvPr>
        </p:nvPicPr>
        <p:blipFill>
          <a:blip r:embed="rId3" cstate="print"/>
          <a:srcRect t="1994" b="1994"/>
          <a:stretch>
            <a:fillRect/>
          </a:stretch>
        </p:blipFill>
        <p:spPr bwMode="auto">
          <a:xfrm>
            <a:off x="304800" y="5334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7" name="Text Placeholder 3"/>
          <p:cNvSpPr>
            <a:spLocks noGrp="1"/>
          </p:cNvSpPr>
          <p:nvPr>
            <p:ph type="body" sz="half" idx="2"/>
          </p:nvPr>
        </p:nvSpPr>
        <p:spPr bwMode="auto">
          <a:xfrm>
            <a:off x="1828800" y="4114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All students deserve a teacher who is passionate about his/her subject, engages students in their own learning, understands educational pedagogy, and loves people.  I hope to be such a teacher. </a:t>
            </a:r>
          </a:p>
        </p:txBody>
      </p:sp>
      <p:sp>
        <p:nvSpPr>
          <p:cNvPr id="55298" name="Rectangle 8"/>
          <p:cNvSpPr>
            <a:spLocks noGrp="1" noChangeArrowheads="1"/>
          </p:cNvSpPr>
          <p:nvPr>
            <p:ph type="title"/>
          </p:nvPr>
        </p:nvSpPr>
        <p:spPr bwMode="auto">
          <a:xfrm>
            <a:off x="5029200" y="1746250"/>
            <a:ext cx="3962400" cy="8318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LUCIE REFSLAND</a:t>
            </a:r>
            <a:br>
              <a:rPr lang="en-US" smtClean="0">
                <a:solidFill>
                  <a:srgbClr val="804000"/>
                </a:solidFill>
              </a:rPr>
            </a:br>
            <a:r>
              <a:rPr lang="en-US" sz="1400" smtClean="0">
                <a:solidFill>
                  <a:srgbClr val="804000"/>
                </a:solidFill>
              </a:rPr>
              <a:t>New River Community and</a:t>
            </a:r>
            <a:br>
              <a:rPr lang="en-US" sz="1400" smtClean="0">
                <a:solidFill>
                  <a:srgbClr val="804000"/>
                </a:solidFill>
              </a:rPr>
            </a:br>
            <a:r>
              <a:rPr lang="en-US" sz="1400" smtClean="0">
                <a:solidFill>
                  <a:srgbClr val="804000"/>
                </a:solidFill>
              </a:rPr>
              <a:t>Technical College</a:t>
            </a:r>
            <a:endParaRPr lang="en-US" sz="1200" smtClean="0">
              <a:solidFill>
                <a:srgbClr val="000000"/>
              </a:solidFill>
            </a:endParaRPr>
          </a:p>
        </p:txBody>
      </p:sp>
      <p:pic>
        <p:nvPicPr>
          <p:cNvPr id="88066" name="Picture 2"/>
          <p:cNvPicPr>
            <a:picLocks noGrp="1" noChangeAspect="1" noChangeArrowheads="1"/>
          </p:cNvPicPr>
          <p:nvPr>
            <p:ph type="pic" idx="1"/>
          </p:nvPr>
        </p:nvPicPr>
        <p:blipFill>
          <a:blip r:embed="rId3"/>
          <a:srcRect t="5295" b="5295"/>
          <a:stretch>
            <a:fillRect/>
          </a:stretch>
        </p:blipFill>
        <p:spPr bwMode="auto">
          <a:xfrm>
            <a:off x="304800" y="685800"/>
            <a:ext cx="4419600" cy="2828925"/>
          </a:xfrm>
          <a:prstGeom prst="roundRect">
            <a:avLst/>
          </a:prstGeom>
          <a:ln>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895600" y="1219200"/>
            <a:ext cx="3276600" cy="615950"/>
          </a:xfrm>
          <a:ln>
            <a:miter lim="800000"/>
            <a:headEnd/>
            <a:tailEnd/>
          </a:ln>
          <a:effectLst>
            <a:outerShdw blurRad="76200" dir="18900000" sy="23000" kx="-1200000" algn="bl" rotWithShape="0">
              <a:prstClr val="black">
                <a:alpha val="20000"/>
              </a:prstClr>
            </a:outerShdw>
          </a:effectLst>
        </p:spPr>
        <p:txBody>
          <a:bodyPr vert="horz" wrap="square" lIns="91440" tIns="45720" rIns="91440" bIns="45720" numCol="1" anchorCtr="0" compatLnSpc="1">
            <a:prstTxWarp prst="textNoShape">
              <a:avLst/>
            </a:prstTxWarp>
            <a:spAutoFit/>
          </a:bodyPr>
          <a:lstStyle/>
          <a:p>
            <a:pPr algn="ctr" eaLnBrk="1" hangingPunct="1"/>
            <a:r>
              <a:rPr lang="en-US" smtClean="0">
                <a:solidFill>
                  <a:srgbClr val="804000"/>
                </a:solidFill>
              </a:rPr>
              <a:t>BARBARA REGAN</a:t>
            </a:r>
            <a:r>
              <a:rPr lang="en-US" sz="4000" smtClean="0">
                <a:solidFill>
                  <a:srgbClr val="804000"/>
                </a:solidFill>
              </a:rPr>
              <a:t/>
            </a:r>
            <a:br>
              <a:rPr lang="en-US" sz="4000" smtClean="0">
                <a:solidFill>
                  <a:srgbClr val="804000"/>
                </a:solidFill>
              </a:rPr>
            </a:br>
            <a:r>
              <a:rPr lang="en-US" sz="1400" smtClean="0">
                <a:solidFill>
                  <a:srgbClr val="804000"/>
                </a:solidFill>
              </a:rPr>
              <a:t>Bossier Parish Community College</a:t>
            </a:r>
            <a:endParaRPr lang="en-US" sz="1200" smtClean="0">
              <a:solidFill>
                <a:srgbClr val="000000"/>
              </a:solidFill>
            </a:endParaRPr>
          </a:p>
        </p:txBody>
      </p:sp>
      <p:pic>
        <p:nvPicPr>
          <p:cNvPr id="90114" name="Picture 2" descr="C:\Documents and Settings\nisod\My Documents\Marked\Regan_ Barbara.JPG"/>
          <p:cNvPicPr>
            <a:picLocks noGrp="1" noChangeAspect="1" noChangeArrowheads="1"/>
          </p:cNvPicPr>
          <p:nvPr>
            <p:ph type="pic" idx="1"/>
          </p:nvPr>
        </p:nvPicPr>
        <p:blipFill>
          <a:blip r:embed="rId3"/>
          <a:srcRect t="7328" b="7328"/>
          <a:stretch>
            <a:fillRect/>
          </a:stretch>
        </p:blipFill>
        <p:spPr bwMode="auto">
          <a:xfrm>
            <a:off x="2362200" y="2209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5" name="Text Placeholder 3"/>
          <p:cNvSpPr>
            <a:spLocks noGrp="1"/>
          </p:cNvSpPr>
          <p:nvPr>
            <p:ph type="body" sz="half" idx="2"/>
          </p:nvPr>
        </p:nvSpPr>
        <p:spPr bwMode="auto">
          <a:xfrm>
            <a:off x="1828800" y="38862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As I reflect on my career as an instructor, I have to conclude that the most necessary trait of an educator is flexibility.  Technology, environment, and student nature create new challenges in the classroom that require adaptation, commitment, and, above all, a happy and healthy interest in lifelong learning. </a:t>
            </a:r>
          </a:p>
        </p:txBody>
      </p:sp>
      <p:sp>
        <p:nvSpPr>
          <p:cNvPr id="5734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PAMELA REID</a:t>
            </a:r>
            <a:br>
              <a:rPr lang="en-US" smtClean="0">
                <a:solidFill>
                  <a:srgbClr val="804000"/>
                </a:solidFill>
              </a:rPr>
            </a:br>
            <a:r>
              <a:rPr lang="en-US" sz="1400" smtClean="0">
                <a:solidFill>
                  <a:srgbClr val="804000"/>
                </a:solidFill>
              </a:rPr>
              <a:t>Copiah-Lincoln Community College</a:t>
            </a:r>
            <a:endParaRPr lang="en-US" sz="1200" smtClean="0">
              <a:solidFill>
                <a:srgbClr val="000000"/>
              </a:solidFill>
            </a:endParaRPr>
          </a:p>
        </p:txBody>
      </p:sp>
      <p:pic>
        <p:nvPicPr>
          <p:cNvPr id="89090" name="Picture 2" descr="C:\Documents and Settings\nisod\My Documents\Marked\Reid_Pamela.JPG"/>
          <p:cNvPicPr>
            <a:picLocks noGrp="1" noChangeAspect="1" noChangeArrowheads="1"/>
          </p:cNvPicPr>
          <p:nvPr>
            <p:ph type="pic" idx="1"/>
          </p:nvPr>
        </p:nvPicPr>
        <p:blipFill>
          <a:blip r:embed="rId3" cstate="print"/>
          <a:srcRect t="1926" b="1926"/>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69" name="Text Placeholder 3"/>
          <p:cNvSpPr>
            <a:spLocks noGrp="1"/>
          </p:cNvSpPr>
          <p:nvPr>
            <p:ph type="body" sz="half" idx="2"/>
          </p:nvPr>
        </p:nvSpPr>
        <p:spPr bwMode="auto">
          <a:xfrm>
            <a:off x="1828800" y="3581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My inspiration as an ESL teacher comes from my students who take their education very seriously.  I try to keep my classes active and creative and a lot of fun.  I see ESL classes as a forum to bring people from all walks of life together.  My mission is to promote multiculturalism and global understanding.  My students and I are ambassadors of goodwill and peace to each other and to the larger community. </a:t>
            </a:r>
          </a:p>
        </p:txBody>
      </p:sp>
      <p:sp>
        <p:nvSpPr>
          <p:cNvPr id="5837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ANDY REYES</a:t>
            </a:r>
            <a:br>
              <a:rPr lang="en-US" smtClean="0">
                <a:solidFill>
                  <a:srgbClr val="804000"/>
                </a:solidFill>
              </a:rPr>
            </a:br>
            <a:r>
              <a:rPr lang="en-US" sz="1400" smtClean="0">
                <a:solidFill>
                  <a:srgbClr val="804000"/>
                </a:solidFill>
              </a:rPr>
              <a:t>Bunker Hill Community College</a:t>
            </a:r>
            <a:endParaRPr lang="en-US" sz="1200" smtClean="0">
              <a:solidFill>
                <a:srgbClr val="000000"/>
              </a:solidFill>
            </a:endParaRPr>
          </a:p>
        </p:txBody>
      </p:sp>
      <p:pic>
        <p:nvPicPr>
          <p:cNvPr id="91138" name="Picture 2" descr="C:\Documents and Settings\nisod\My Documents\Marked\Reyes_Andy.jpg"/>
          <p:cNvPicPr>
            <a:picLocks noGrp="1" noChangeAspect="1" noChangeArrowheads="1"/>
          </p:cNvPicPr>
          <p:nvPr>
            <p:ph type="pic" idx="1"/>
          </p:nvPr>
        </p:nvPicPr>
        <p:blipFill>
          <a:blip r:embed="rId3"/>
          <a:srcRect t="1994" b="1994"/>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3" name="Text Placeholder 3"/>
          <p:cNvSpPr>
            <a:spLocks noGrp="1"/>
          </p:cNvSpPr>
          <p:nvPr>
            <p:ph type="body" sz="half" idx="2"/>
          </p:nvPr>
        </p:nvSpPr>
        <p:spPr bwMode="auto">
          <a:xfrm>
            <a:off x="1828800" y="3581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As educators we are not successful because of our own personal achievements, but for the effect our efforts have had on the lives of others. I am inspired by those who struggle, face obstacles, and still persevere.  My motivation is that in spite of personal challenges, persistence allows me to grow; and in the end, I discover a new self.  Education is the ticket that will get you anywhere you want to go in life. </a:t>
            </a:r>
          </a:p>
        </p:txBody>
      </p:sp>
      <p:sp>
        <p:nvSpPr>
          <p:cNvPr id="5939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YOLANDA REYNA</a:t>
            </a:r>
            <a:br>
              <a:rPr lang="en-US" smtClean="0">
                <a:solidFill>
                  <a:srgbClr val="804000"/>
                </a:solidFill>
              </a:rPr>
            </a:br>
            <a:r>
              <a:rPr lang="en-US" sz="1400" smtClean="0">
                <a:solidFill>
                  <a:srgbClr val="804000"/>
                </a:solidFill>
              </a:rPr>
              <a:t>Palo Alto College</a:t>
            </a:r>
            <a:endParaRPr lang="en-US" sz="1200" smtClean="0">
              <a:solidFill>
                <a:srgbClr val="000000"/>
              </a:solidFill>
            </a:endParaRPr>
          </a:p>
        </p:txBody>
      </p:sp>
      <p:pic>
        <p:nvPicPr>
          <p:cNvPr id="92162" name="Picture 2" descr="C:\Documents and Settings\nisod\My Documents\Marked\Reyna_Yolanda.jpg"/>
          <p:cNvPicPr>
            <a:picLocks noGrp="1" noChangeAspect="1" noChangeArrowheads="1"/>
          </p:cNvPicPr>
          <p:nvPr>
            <p:ph type="pic" idx="1"/>
          </p:nvPr>
        </p:nvPicPr>
        <p:blipFill>
          <a:blip r:embed="rId3" cstate="print"/>
          <a:srcRect t="7328" b="7328"/>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7" name="Text Placeholder 3"/>
          <p:cNvSpPr>
            <a:spLocks noGrp="1"/>
          </p:cNvSpPr>
          <p:nvPr>
            <p:ph type="body" sz="half" idx="2"/>
          </p:nvPr>
        </p:nvSpPr>
        <p:spPr bwMode="auto">
          <a:xfrm>
            <a:off x="1828800" y="38862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My primary objective with students is to make learning interesting and enjoyable, otherwise learning is merely dry and ineffective. I think technology needs to be balanced with eyeball-to-eyeball human interaction. And I never let myself forget that any one of my students may be one greater than myself. </a:t>
            </a:r>
          </a:p>
        </p:txBody>
      </p:sp>
      <p:sp>
        <p:nvSpPr>
          <p:cNvPr id="6041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GARDNER REYNOLDS</a:t>
            </a:r>
            <a:br>
              <a:rPr lang="en-US" smtClean="0">
                <a:solidFill>
                  <a:srgbClr val="804000"/>
                </a:solidFill>
              </a:rPr>
            </a:br>
            <a:r>
              <a:rPr lang="en-US" sz="1400" smtClean="0">
                <a:solidFill>
                  <a:srgbClr val="804000"/>
                </a:solidFill>
              </a:rPr>
              <a:t>South Texas College</a:t>
            </a:r>
            <a:endParaRPr lang="en-US" sz="1200" smtClean="0">
              <a:solidFill>
                <a:srgbClr val="000000"/>
              </a:solidFill>
            </a:endParaRPr>
          </a:p>
        </p:txBody>
      </p:sp>
      <p:pic>
        <p:nvPicPr>
          <p:cNvPr id="93187" name="Picture 3"/>
          <p:cNvPicPr>
            <a:picLocks noGrp="1" noChangeAspect="1" noChangeArrowheads="1"/>
          </p:cNvPicPr>
          <p:nvPr>
            <p:ph type="pic" idx="1"/>
          </p:nvPr>
        </p:nvPicPr>
        <p:blipFill>
          <a:blip r:embed="rId3"/>
          <a:srcRect t="8556" b="8556"/>
          <a:stretch>
            <a:fillRect/>
          </a:stretch>
        </p:blipFill>
        <p:spPr bwMode="auto">
          <a:xfrm>
            <a:off x="304800" y="685800"/>
            <a:ext cx="4419600" cy="2828925"/>
          </a:xfrm>
          <a:prstGeom prst="roundRect">
            <a:avLst/>
          </a:prstGeom>
          <a:ln>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1" name="Text Placeholder 3"/>
          <p:cNvSpPr>
            <a:spLocks noGrp="1"/>
          </p:cNvSpPr>
          <p:nvPr>
            <p:ph type="body" sz="half" idx="2"/>
          </p:nvPr>
        </p:nvSpPr>
        <p:spPr bwMode="auto">
          <a:xfrm>
            <a:off x="1828800" y="3733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As an educator, I believe that each student possesses unique experiences and expectations, and it is my responsibility to exude enthusiasm, leadership, and professionalism by providing diverse and alternative learning strategies that embrace a holistic learning environment that empowers students to turn dreams into achievable goals. </a:t>
            </a:r>
          </a:p>
        </p:txBody>
      </p:sp>
      <p:sp>
        <p:nvSpPr>
          <p:cNvPr id="6144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BOB RICE</a:t>
            </a:r>
            <a:br>
              <a:rPr lang="en-US" smtClean="0">
                <a:solidFill>
                  <a:srgbClr val="804000"/>
                </a:solidFill>
              </a:rPr>
            </a:br>
            <a:r>
              <a:rPr lang="en-US" sz="1400" smtClean="0">
                <a:solidFill>
                  <a:srgbClr val="804000"/>
                </a:solidFill>
              </a:rPr>
              <a:t>Sinclair Community College</a:t>
            </a:r>
            <a:endParaRPr lang="en-US" sz="1200" smtClean="0">
              <a:solidFill>
                <a:srgbClr val="000000"/>
              </a:solidFill>
            </a:endParaRPr>
          </a:p>
        </p:txBody>
      </p:sp>
      <p:pic>
        <p:nvPicPr>
          <p:cNvPr id="95234" name="Picture 2" descr="C:\Documents and Settings\nisod\My Documents\Marked\Rice_Bob3.jpg"/>
          <p:cNvPicPr>
            <a:picLocks noGrp="1" noChangeAspect="1" noChangeArrowheads="1"/>
          </p:cNvPicPr>
          <p:nvPr>
            <p:ph type="pic" idx="1"/>
          </p:nvPr>
        </p:nvPicPr>
        <p:blipFill>
          <a:blip r:embed="rId3"/>
          <a:srcRect t="2161" b="2161"/>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5" name="Text Placeholder 3"/>
          <p:cNvSpPr>
            <a:spLocks noGrp="1"/>
          </p:cNvSpPr>
          <p:nvPr>
            <p:ph type="body" sz="half" idx="2"/>
          </p:nvPr>
        </p:nvSpPr>
        <p:spPr bwMode="auto">
          <a:xfrm>
            <a:off x="13716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I want to share the overwhelming sense of personal accomplishment I felt upon walking across the stage for my Bachelors degree!  That feeling is what inspires me to strive for excellence and go the extra mile for my students.  Watching them reach that milestone and seeing the growth they have experienced keeps me excited about student success.</a:t>
            </a:r>
          </a:p>
        </p:txBody>
      </p:sp>
      <p:sp>
        <p:nvSpPr>
          <p:cNvPr id="62466"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smtClean="0">
                <a:solidFill>
                  <a:srgbClr val="804000"/>
                </a:solidFill>
              </a:rPr>
              <a:t>SHELLEY RINEHART</a:t>
            </a:r>
            <a:br>
              <a:rPr lang="en-US" sz="2400" smtClean="0">
                <a:solidFill>
                  <a:srgbClr val="804000"/>
                </a:solidFill>
              </a:rPr>
            </a:br>
            <a:r>
              <a:rPr lang="en-US" sz="1400" smtClean="0">
                <a:solidFill>
                  <a:srgbClr val="804000"/>
                </a:solidFill>
              </a:rPr>
              <a:t>San Jacinto College South</a:t>
            </a:r>
            <a:endParaRPr lang="en-US" sz="1200" smtClean="0">
              <a:solidFill>
                <a:srgbClr val="000000"/>
              </a:solidFill>
            </a:endParaRPr>
          </a:p>
        </p:txBody>
      </p:sp>
    </p:spTree>
  </p:cSld>
  <p:clrMapOvr>
    <a:masterClrMapping/>
  </p:clrMapOvr>
  <p:transition spd="slow" advTm="7000">
    <p:fade/>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89" name="Text Placeholder 3"/>
          <p:cNvSpPr>
            <a:spLocks noGrp="1"/>
          </p:cNvSpPr>
          <p:nvPr>
            <p:ph type="body" sz="half" idx="2"/>
          </p:nvPr>
        </p:nvSpPr>
        <p:spPr bwMode="auto">
          <a:xfrm>
            <a:off x="1828800" y="38862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Success is a collaborative effort.  It must be measured in fractions of the whole and then as the whole itself.   Success is only as rewarding as the successes of those around us—students, colleagues, supervisors, and then ourselves.   Help someone else with success, and you will find your own. </a:t>
            </a:r>
          </a:p>
        </p:txBody>
      </p:sp>
      <p:sp>
        <p:nvSpPr>
          <p:cNvPr id="6349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STACEY ROBBINS</a:t>
            </a:r>
            <a:br>
              <a:rPr lang="en-US" smtClean="0">
                <a:solidFill>
                  <a:srgbClr val="804000"/>
                </a:solidFill>
              </a:rPr>
            </a:br>
            <a:r>
              <a:rPr lang="en-US" sz="1400" smtClean="0">
                <a:solidFill>
                  <a:srgbClr val="804000"/>
                </a:solidFill>
              </a:rPr>
              <a:t>Olive-Harvey College</a:t>
            </a:r>
            <a:endParaRPr lang="en-US" sz="1200" smtClean="0">
              <a:solidFill>
                <a:srgbClr val="000000"/>
              </a:solidFill>
            </a:endParaRPr>
          </a:p>
        </p:txBody>
      </p:sp>
      <p:pic>
        <p:nvPicPr>
          <p:cNvPr id="94211" name="Picture 3" descr="C:\Documents and Settings\nisod\My Documents\Marked\Robbins_Stacey.jpg"/>
          <p:cNvPicPr>
            <a:picLocks noGrp="1" noChangeAspect="1" noChangeArrowheads="1"/>
          </p:cNvPicPr>
          <p:nvPr>
            <p:ph type="pic" idx="1"/>
          </p:nvPr>
        </p:nvPicPr>
        <p:blipFill>
          <a:blip r:embed="rId3" cstate="print"/>
          <a:srcRect t="7328" b="7328"/>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895600" y="1219200"/>
            <a:ext cx="3276600" cy="615950"/>
          </a:xfrm>
          <a:ln>
            <a:miter lim="800000"/>
            <a:headEnd/>
            <a:tailEnd/>
          </a:ln>
          <a:effectLst>
            <a:outerShdw blurRad="76200" dir="18900000" sy="23000" kx="-1200000" algn="bl" rotWithShape="0">
              <a:prstClr val="black">
                <a:alpha val="20000"/>
              </a:prstClr>
            </a:outerShdw>
          </a:effectLst>
        </p:spPr>
        <p:txBody>
          <a:bodyPr vert="horz" wrap="square" lIns="91440" tIns="45720" rIns="91440" bIns="45720" numCol="1" anchorCtr="0" compatLnSpc="1">
            <a:prstTxWarp prst="textNoShape">
              <a:avLst/>
            </a:prstTxWarp>
            <a:spAutoFit/>
          </a:bodyPr>
          <a:lstStyle/>
          <a:p>
            <a:pPr algn="ctr" eaLnBrk="1" hangingPunct="1"/>
            <a:r>
              <a:rPr lang="en-US" smtClean="0">
                <a:solidFill>
                  <a:srgbClr val="804000"/>
                </a:solidFill>
              </a:rPr>
              <a:t>JAMES NEWELL</a:t>
            </a:r>
            <a:r>
              <a:rPr lang="en-US" sz="4000" smtClean="0">
                <a:solidFill>
                  <a:srgbClr val="804000"/>
                </a:solidFill>
              </a:rPr>
              <a:t/>
            </a:r>
            <a:br>
              <a:rPr lang="en-US" sz="4000" smtClean="0">
                <a:solidFill>
                  <a:srgbClr val="804000"/>
                </a:solidFill>
              </a:rPr>
            </a:br>
            <a:r>
              <a:rPr lang="en-US" sz="1400" smtClean="0">
                <a:solidFill>
                  <a:srgbClr val="804000"/>
                </a:solidFill>
              </a:rPr>
              <a:t>Itawamba Community College</a:t>
            </a:r>
            <a:endParaRPr lang="en-US" sz="1200" smtClean="0">
              <a:solidFill>
                <a:srgbClr val="000000"/>
              </a:solidFill>
            </a:endParaRPr>
          </a:p>
        </p:txBody>
      </p:sp>
      <p:pic>
        <p:nvPicPr>
          <p:cNvPr id="56326" name="Picture 6"/>
          <p:cNvPicPr>
            <a:picLocks noChangeAspect="1" noChangeArrowheads="1"/>
          </p:cNvPicPr>
          <p:nvPr/>
        </p:nvPicPr>
        <p:blipFill>
          <a:blip r:embed="rId3"/>
          <a:srcRect/>
          <a:stretch>
            <a:fillRect/>
          </a:stretch>
        </p:blipFill>
        <p:spPr bwMode="auto">
          <a:xfrm>
            <a:off x="2971800" y="2133600"/>
            <a:ext cx="3200400" cy="3048000"/>
          </a:xfrm>
          <a:prstGeom prst="roundRect">
            <a:avLst/>
          </a:prstGeom>
          <a:noFill/>
          <a:ln w="9525">
            <a:noFill/>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3" name="Text Placeholder 3"/>
          <p:cNvSpPr>
            <a:spLocks noGrp="1"/>
          </p:cNvSpPr>
          <p:nvPr>
            <p:ph type="body" sz="half" idx="2"/>
          </p:nvPr>
        </p:nvSpPr>
        <p:spPr bwMode="auto">
          <a:xfrm>
            <a:off x="1828800" y="38862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When I invest in students, I imagine the people they will affect in their career.  What I say and do today reaches beyond the classroom.  The effort I put into students is an example of the level of effort they should put forth with the patients they will serve. </a:t>
            </a:r>
          </a:p>
        </p:txBody>
      </p:sp>
      <p:sp>
        <p:nvSpPr>
          <p:cNvPr id="6451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GARY ROBINSON</a:t>
            </a:r>
            <a:br>
              <a:rPr lang="en-US" smtClean="0">
                <a:solidFill>
                  <a:srgbClr val="804000"/>
                </a:solidFill>
              </a:rPr>
            </a:br>
            <a:r>
              <a:rPr lang="en-US" sz="1400" smtClean="0">
                <a:solidFill>
                  <a:srgbClr val="804000"/>
                </a:solidFill>
              </a:rPr>
              <a:t>Murray State College</a:t>
            </a:r>
            <a:endParaRPr lang="en-US" sz="1200" smtClean="0">
              <a:solidFill>
                <a:srgbClr val="000000"/>
              </a:solidFill>
            </a:endParaRPr>
          </a:p>
        </p:txBody>
      </p:sp>
      <p:pic>
        <p:nvPicPr>
          <p:cNvPr id="97282" name="Picture 2" descr="C:\Documents and Settings\nisod\My Documents\Marked\Robinson_Gary.jpeg"/>
          <p:cNvPicPr>
            <a:picLocks noGrp="1" noChangeAspect="1" noChangeArrowheads="1"/>
          </p:cNvPicPr>
          <p:nvPr>
            <p:ph type="pic" idx="1"/>
          </p:nvPr>
        </p:nvPicPr>
        <p:blipFill>
          <a:blip r:embed="rId3"/>
          <a:srcRect t="10185" b="10185"/>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7" name="Text Placeholder 3"/>
          <p:cNvSpPr>
            <a:spLocks noGrp="1"/>
          </p:cNvSpPr>
          <p:nvPr>
            <p:ph type="body" sz="half" idx="2"/>
          </p:nvPr>
        </p:nvSpPr>
        <p:spPr bwMode="auto">
          <a:xfrm>
            <a:off x="1828800" y="40386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I ‘came home’ to community college.  The diversity of the students, the potential to impact their lives in ways that reach beyond our objectives and the fun of teaching the gamut from arithmetic through calculus make this the best job in the world. </a:t>
            </a:r>
          </a:p>
        </p:txBody>
      </p:sp>
      <p:sp>
        <p:nvSpPr>
          <p:cNvPr id="6553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SUELLEN ROBINSON</a:t>
            </a:r>
            <a:br>
              <a:rPr lang="en-US" smtClean="0">
                <a:solidFill>
                  <a:srgbClr val="804000"/>
                </a:solidFill>
              </a:rPr>
            </a:br>
            <a:r>
              <a:rPr lang="en-US" sz="1400" smtClean="0">
                <a:solidFill>
                  <a:srgbClr val="804000"/>
                </a:solidFill>
              </a:rPr>
              <a:t>North Shore Community College</a:t>
            </a:r>
            <a:endParaRPr lang="en-US" sz="1200" smtClean="0">
              <a:solidFill>
                <a:srgbClr val="000000"/>
              </a:solidFill>
            </a:endParaRPr>
          </a:p>
        </p:txBody>
      </p:sp>
      <p:pic>
        <p:nvPicPr>
          <p:cNvPr id="96258" name="Picture 2" descr="C:\Documents and Settings\nisod\My Documents\Marked\Robinson_Suellen.JPG"/>
          <p:cNvPicPr>
            <a:picLocks noGrp="1" noChangeAspect="1" noChangeArrowheads="1"/>
          </p:cNvPicPr>
          <p:nvPr>
            <p:ph type="pic" idx="1"/>
          </p:nvPr>
        </p:nvPicPr>
        <p:blipFill>
          <a:blip r:embed="rId3" cstate="print"/>
          <a:srcRect t="1866" b="1866"/>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1" name="Text Placeholder 3"/>
          <p:cNvSpPr>
            <a:spLocks noGrp="1"/>
          </p:cNvSpPr>
          <p:nvPr>
            <p:ph type="body" sz="half" idx="2"/>
          </p:nvPr>
        </p:nvSpPr>
        <p:spPr bwMode="auto">
          <a:xfrm>
            <a:off x="1828800" y="40386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I strive to give my students the skills necessary to succeed in the professional world. I knew I was doing something right when a former student emailed me and said they earned an "A" on their first pathophysiology exam in nursing school! What a feeling! </a:t>
            </a:r>
          </a:p>
        </p:txBody>
      </p:sp>
      <p:sp>
        <p:nvSpPr>
          <p:cNvPr id="6656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JOEL ROGERS</a:t>
            </a:r>
            <a:br>
              <a:rPr lang="en-US" smtClean="0">
                <a:solidFill>
                  <a:srgbClr val="804000"/>
                </a:solidFill>
              </a:rPr>
            </a:br>
            <a:r>
              <a:rPr lang="en-US" sz="1400" smtClean="0">
                <a:solidFill>
                  <a:srgbClr val="804000"/>
                </a:solidFill>
              </a:rPr>
              <a:t>West Hills College Lemoore</a:t>
            </a:r>
            <a:endParaRPr lang="en-US" sz="1200" smtClean="0">
              <a:solidFill>
                <a:srgbClr val="000000"/>
              </a:solidFill>
            </a:endParaRPr>
          </a:p>
        </p:txBody>
      </p:sp>
      <p:pic>
        <p:nvPicPr>
          <p:cNvPr id="98306" name="Picture 2" descr="C:\Documents and Settings\nisod\My Documents\Marked\Rogers_Joel3.jpg"/>
          <p:cNvPicPr>
            <a:picLocks noGrp="1" noChangeAspect="1" noChangeArrowheads="1"/>
          </p:cNvPicPr>
          <p:nvPr>
            <p:ph type="pic" idx="1"/>
          </p:nvPr>
        </p:nvPicPr>
        <p:blipFill>
          <a:blip r:embed="rId3"/>
          <a:srcRect l="4867" r="4867"/>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5" name="Text Placeholder 3"/>
          <p:cNvSpPr>
            <a:spLocks noGrp="1"/>
          </p:cNvSpPr>
          <p:nvPr>
            <p:ph type="body" sz="half" idx="2"/>
          </p:nvPr>
        </p:nvSpPr>
        <p:spPr bwMode="auto">
          <a:xfrm>
            <a:off x="1828800" y="3733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As is the key in human services for which we are preparing graduates, I believe an engaging relationship is essential to provide a context for learning and change. I endeavor to guide and challenge learners, to model a supportive relationship that facilitates their personal growth and encourages evidence-based practice. </a:t>
            </a:r>
          </a:p>
        </p:txBody>
      </p:sp>
      <p:sp>
        <p:nvSpPr>
          <p:cNvPr id="67586" name="Rectangle 8"/>
          <p:cNvSpPr>
            <a:spLocks noGrp="1" noChangeArrowheads="1"/>
          </p:cNvSpPr>
          <p:nvPr>
            <p:ph type="title"/>
          </p:nvPr>
        </p:nvSpPr>
        <p:spPr bwMode="auto">
          <a:xfrm>
            <a:off x="5029200" y="1752600"/>
            <a:ext cx="3962400" cy="60960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KRISTIN ROSS</a:t>
            </a:r>
            <a:br>
              <a:rPr lang="en-US" smtClean="0">
                <a:solidFill>
                  <a:srgbClr val="804000"/>
                </a:solidFill>
              </a:rPr>
            </a:br>
            <a:r>
              <a:rPr lang="en-US" sz="1400" smtClean="0">
                <a:solidFill>
                  <a:srgbClr val="804000"/>
                </a:solidFill>
              </a:rPr>
              <a:t>Camosun College</a:t>
            </a:r>
            <a:endParaRPr lang="en-US" sz="1200" smtClean="0">
              <a:solidFill>
                <a:srgbClr val="000000"/>
              </a:solidFill>
            </a:endParaRPr>
          </a:p>
        </p:txBody>
      </p:sp>
      <p:pic>
        <p:nvPicPr>
          <p:cNvPr id="99330" name="Picture 2" descr="C:\Documents and Settings\nisod\My Documents\Marked\Ross_Kristin.jpg"/>
          <p:cNvPicPr>
            <a:picLocks noGrp="1" noChangeAspect="1" noChangeArrowheads="1"/>
          </p:cNvPicPr>
          <p:nvPr>
            <p:ph type="pic" idx="1"/>
          </p:nvPr>
        </p:nvPicPr>
        <p:blipFill>
          <a:blip r:embed="rId3"/>
          <a:srcRect t="2031" b="2031"/>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09" name="Text Placeholder 3"/>
          <p:cNvSpPr>
            <a:spLocks noGrp="1"/>
          </p:cNvSpPr>
          <p:nvPr>
            <p:ph type="body" sz="half" idx="2"/>
          </p:nvPr>
        </p:nvSpPr>
        <p:spPr bwMode="auto">
          <a:xfrm>
            <a:off x="1828800" y="3962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What inspires me is the realization that I have the opportunity every day to make a difference in someone's life, so I make a choice to serve and to never lose sight of the importance of a smile, a kind word, or a friendly touch.  Small things can make lasting differences!</a:t>
            </a:r>
          </a:p>
        </p:txBody>
      </p:sp>
      <p:sp>
        <p:nvSpPr>
          <p:cNvPr id="6861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SHERI ROWLAND</a:t>
            </a:r>
            <a:br>
              <a:rPr lang="en-US" smtClean="0">
                <a:solidFill>
                  <a:srgbClr val="804000"/>
                </a:solidFill>
              </a:rPr>
            </a:br>
            <a:r>
              <a:rPr lang="en-US" sz="1400" smtClean="0">
                <a:solidFill>
                  <a:srgbClr val="804000"/>
                </a:solidFill>
              </a:rPr>
              <a:t>Tallahassee Community College</a:t>
            </a:r>
            <a:endParaRPr lang="en-US" sz="1200" smtClean="0">
              <a:solidFill>
                <a:srgbClr val="000000"/>
              </a:solidFill>
            </a:endParaRPr>
          </a:p>
        </p:txBody>
      </p:sp>
      <p:pic>
        <p:nvPicPr>
          <p:cNvPr id="100354" name="Picture 2"/>
          <p:cNvPicPr>
            <a:picLocks noGrp="1" noChangeAspect="1" noChangeArrowheads="1"/>
          </p:cNvPicPr>
          <p:nvPr>
            <p:ph type="pic" idx="1"/>
          </p:nvPr>
        </p:nvPicPr>
        <p:blipFill>
          <a:blip r:embed="rId3"/>
          <a:srcRect t="5686" b="5686"/>
          <a:stretch>
            <a:fillRect/>
          </a:stretch>
        </p:blipFill>
        <p:spPr bwMode="auto">
          <a:xfrm>
            <a:off x="304800" y="685800"/>
            <a:ext cx="4419600" cy="2828925"/>
          </a:xfrm>
          <a:prstGeom prst="roundRect">
            <a:avLst/>
          </a:prstGeom>
          <a:ln>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3" name="Text Placeholder 3"/>
          <p:cNvSpPr>
            <a:spLocks noGrp="1"/>
          </p:cNvSpPr>
          <p:nvPr>
            <p:ph type="body" sz="half" idx="2"/>
          </p:nvPr>
        </p:nvSpPr>
        <p:spPr bwMode="auto">
          <a:xfrm>
            <a:off x="1828800" y="4114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I am inspired by the profound impact that a college education has on the personal lives of my students, the lives of their families, and the patients they ultimately treat.  Through teaching, my small contribution can change hundreds of lives.</a:t>
            </a:r>
          </a:p>
        </p:txBody>
      </p:sp>
      <p:sp>
        <p:nvSpPr>
          <p:cNvPr id="69634" name="Rectangle 8"/>
          <p:cNvSpPr>
            <a:spLocks noGrp="1" noChangeArrowheads="1"/>
          </p:cNvSpPr>
          <p:nvPr>
            <p:ph type="title"/>
          </p:nvPr>
        </p:nvSpPr>
        <p:spPr bwMode="auto">
          <a:xfrm>
            <a:off x="5029200" y="1752600"/>
            <a:ext cx="3962400" cy="60960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TERRA RUPPERT</a:t>
            </a:r>
            <a:br>
              <a:rPr lang="en-US" smtClean="0">
                <a:solidFill>
                  <a:srgbClr val="804000"/>
                </a:solidFill>
              </a:rPr>
            </a:br>
            <a:r>
              <a:rPr lang="en-US" sz="1400" smtClean="0">
                <a:solidFill>
                  <a:srgbClr val="804000"/>
                </a:solidFill>
              </a:rPr>
              <a:t>Lonestar College – Tomball</a:t>
            </a:r>
            <a:endParaRPr lang="en-US" sz="1200" smtClean="0">
              <a:solidFill>
                <a:srgbClr val="000000"/>
              </a:solidFill>
            </a:endParaRPr>
          </a:p>
        </p:txBody>
      </p:sp>
      <p:pic>
        <p:nvPicPr>
          <p:cNvPr id="101378" name="Picture 2"/>
          <p:cNvPicPr>
            <a:picLocks noChangeAspect="1" noChangeArrowheads="1"/>
          </p:cNvPicPr>
          <p:nvPr/>
        </p:nvPicPr>
        <p:blipFill>
          <a:blip r:embed="rId3" cstate="print"/>
          <a:srcRect/>
          <a:stretch>
            <a:fillRect/>
          </a:stretch>
        </p:blipFill>
        <p:spPr bwMode="auto">
          <a:xfrm>
            <a:off x="685800" y="685800"/>
            <a:ext cx="3733800" cy="2819400"/>
          </a:xfrm>
          <a:prstGeom prst="roundRect">
            <a:avLst/>
          </a:prstGeom>
          <a:noFill/>
          <a:ln w="9525">
            <a:noFill/>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7" name="Text Placeholder 3"/>
          <p:cNvSpPr>
            <a:spLocks noGrp="1"/>
          </p:cNvSpPr>
          <p:nvPr>
            <p:ph type="body" sz="half" idx="2"/>
          </p:nvPr>
        </p:nvSpPr>
        <p:spPr bwMode="auto">
          <a:xfrm>
            <a:off x="13716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Philosophy of Education - Education is the art of awaking a passion within a student, nurturing that passion to create a sprit of self-investigation, cutting the dependency between student and teacher, and allowing the student the freedom to discover truth through self-expression.</a:t>
            </a:r>
          </a:p>
        </p:txBody>
      </p:sp>
      <p:sp>
        <p:nvSpPr>
          <p:cNvPr id="70658"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smtClean="0">
                <a:solidFill>
                  <a:srgbClr val="804000"/>
                </a:solidFill>
              </a:rPr>
              <a:t>GENE SAGER</a:t>
            </a:r>
            <a:br>
              <a:rPr lang="en-US" sz="2400" smtClean="0">
                <a:solidFill>
                  <a:srgbClr val="804000"/>
                </a:solidFill>
              </a:rPr>
            </a:br>
            <a:r>
              <a:rPr lang="en-US" sz="1400" smtClean="0">
                <a:solidFill>
                  <a:srgbClr val="804000"/>
                </a:solidFill>
              </a:rPr>
              <a:t>Sheridan College</a:t>
            </a:r>
            <a:endParaRPr lang="en-US" sz="1200" smtClean="0">
              <a:solidFill>
                <a:srgbClr val="000000"/>
              </a:solidFill>
            </a:endParaRPr>
          </a:p>
        </p:txBody>
      </p:sp>
    </p:spTree>
  </p:cSld>
  <p:clrMapOvr>
    <a:masterClrMapping/>
  </p:clrMapOvr>
  <p:transition spd="slow" advTm="7000">
    <p:fade/>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1" name="Text Placeholder 3"/>
          <p:cNvSpPr>
            <a:spLocks noGrp="1"/>
          </p:cNvSpPr>
          <p:nvPr>
            <p:ph type="body" sz="half" idx="2"/>
          </p:nvPr>
        </p:nvSpPr>
        <p:spPr bwMode="auto">
          <a:xfrm>
            <a:off x="1828800" y="3962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Being an educator is a privilege. The process that goes into teaching is what inspires me. My goal is to empower my students to embrace success and realize they can do anything. I often share with them a famous quote, ‘Success is a journey, not a destination.’</a:t>
            </a:r>
          </a:p>
        </p:txBody>
      </p:sp>
      <p:sp>
        <p:nvSpPr>
          <p:cNvPr id="7168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BILLIE SANDERS</a:t>
            </a:r>
            <a:br>
              <a:rPr lang="en-US" smtClean="0">
                <a:solidFill>
                  <a:srgbClr val="804000"/>
                </a:solidFill>
              </a:rPr>
            </a:br>
            <a:r>
              <a:rPr lang="en-US" sz="1400" smtClean="0">
                <a:solidFill>
                  <a:srgbClr val="804000"/>
                </a:solidFill>
              </a:rPr>
              <a:t>Sinclair Community College</a:t>
            </a:r>
            <a:endParaRPr lang="en-US" sz="1200" smtClean="0">
              <a:solidFill>
                <a:srgbClr val="000000"/>
              </a:solidFill>
            </a:endParaRPr>
          </a:p>
        </p:txBody>
      </p:sp>
      <p:pic>
        <p:nvPicPr>
          <p:cNvPr id="102402" name="Picture 2"/>
          <p:cNvPicPr>
            <a:picLocks noGrp="1" noChangeAspect="1" noChangeArrowheads="1"/>
          </p:cNvPicPr>
          <p:nvPr>
            <p:ph type="pic" idx="1"/>
          </p:nvPr>
        </p:nvPicPr>
        <p:blipFill>
          <a:blip r:embed="rId3"/>
          <a:srcRect t="1361" b="1361"/>
          <a:stretch>
            <a:fillRect/>
          </a:stretch>
        </p:blipFill>
        <p:spPr bwMode="auto">
          <a:xfrm>
            <a:off x="304800" y="685800"/>
            <a:ext cx="4419600" cy="2828925"/>
          </a:xfrm>
          <a:prstGeom prst="roundRect">
            <a:avLst/>
          </a:prstGeom>
          <a:ln>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5" name="Text Placeholder 3"/>
          <p:cNvSpPr>
            <a:spLocks noGrp="1"/>
          </p:cNvSpPr>
          <p:nvPr>
            <p:ph type="body" sz="half" idx="2"/>
          </p:nvPr>
        </p:nvSpPr>
        <p:spPr bwMode="auto">
          <a:xfrm>
            <a:off x="1828800" y="3733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The tremendous potential locked inside students inspires and motivates me. As a developmental mathematics instructor, I have the opportunity to reinforce years of negativity or break those bonds, improving someone’s mathematical confidence.  My desire is to arouse an appreciation of the beauty and practicality of mathematics.</a:t>
            </a:r>
          </a:p>
        </p:txBody>
      </p:sp>
      <p:sp>
        <p:nvSpPr>
          <p:cNvPr id="7270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KAREN SANDERS</a:t>
            </a:r>
            <a:br>
              <a:rPr lang="en-US" smtClean="0">
                <a:solidFill>
                  <a:srgbClr val="804000"/>
                </a:solidFill>
              </a:rPr>
            </a:br>
            <a:r>
              <a:rPr lang="en-US" sz="1400" smtClean="0">
                <a:solidFill>
                  <a:srgbClr val="804000"/>
                </a:solidFill>
              </a:rPr>
              <a:t>Piedmont Community College</a:t>
            </a:r>
            <a:endParaRPr lang="en-US" sz="1200" smtClean="0">
              <a:solidFill>
                <a:srgbClr val="000000"/>
              </a:solidFill>
            </a:endParaRPr>
          </a:p>
        </p:txBody>
      </p:sp>
      <p:pic>
        <p:nvPicPr>
          <p:cNvPr id="103426" name="Picture 2" descr="C:\Documents and Settings\nisod\My Documents\Marked\Sanders_Karen.jpg"/>
          <p:cNvPicPr>
            <a:picLocks noGrp="1" noChangeAspect="1" noChangeArrowheads="1"/>
          </p:cNvPicPr>
          <p:nvPr>
            <p:ph type="pic" idx="1"/>
          </p:nvPr>
        </p:nvPicPr>
        <p:blipFill>
          <a:blip r:embed="rId3" cstate="print"/>
          <a:srcRect t="7328" b="7328"/>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895600" y="1219200"/>
            <a:ext cx="3276600" cy="615950"/>
          </a:xfrm>
          <a:ln>
            <a:miter lim="800000"/>
            <a:headEnd/>
            <a:tailEnd/>
          </a:ln>
          <a:effectLst>
            <a:outerShdw blurRad="76200" dir="18900000" sy="23000" kx="-1200000" algn="bl" rotWithShape="0">
              <a:prstClr val="black">
                <a:alpha val="20000"/>
              </a:prstClr>
            </a:outerShdw>
          </a:effectLst>
        </p:spPr>
        <p:txBody>
          <a:bodyPr vert="horz" wrap="square" lIns="91440" tIns="45720" rIns="91440" bIns="45720" numCol="1" anchorCtr="0" compatLnSpc="1">
            <a:prstTxWarp prst="textNoShape">
              <a:avLst/>
            </a:prstTxWarp>
            <a:spAutoFit/>
          </a:bodyPr>
          <a:lstStyle/>
          <a:p>
            <a:pPr algn="ctr" eaLnBrk="1" hangingPunct="1"/>
            <a:r>
              <a:rPr lang="en-US" smtClean="0">
                <a:solidFill>
                  <a:srgbClr val="804000"/>
                </a:solidFill>
              </a:rPr>
              <a:t>HEATHER SAYRE</a:t>
            </a:r>
            <a:r>
              <a:rPr lang="en-US" sz="4000" smtClean="0">
                <a:solidFill>
                  <a:srgbClr val="804000"/>
                </a:solidFill>
              </a:rPr>
              <a:t/>
            </a:r>
            <a:br>
              <a:rPr lang="en-US" sz="4000" smtClean="0">
                <a:solidFill>
                  <a:srgbClr val="804000"/>
                </a:solidFill>
              </a:rPr>
            </a:br>
            <a:r>
              <a:rPr lang="en-US" sz="1400" smtClean="0">
                <a:solidFill>
                  <a:srgbClr val="804000"/>
                </a:solidFill>
              </a:rPr>
              <a:t>Brookhaven College</a:t>
            </a:r>
            <a:endParaRPr lang="en-US" sz="1200" smtClean="0">
              <a:solidFill>
                <a:srgbClr val="000000"/>
              </a:solidFill>
            </a:endParaRPr>
          </a:p>
        </p:txBody>
      </p:sp>
      <p:pic>
        <p:nvPicPr>
          <p:cNvPr id="104450" name="Picture 2" descr="C:\Documents and Settings\nisod\My Documents\Marked\Sayre_Heather.jpg"/>
          <p:cNvPicPr>
            <a:picLocks noGrp="1" noChangeAspect="1" noChangeArrowheads="1"/>
          </p:cNvPicPr>
          <p:nvPr>
            <p:ph type="pic" idx="1"/>
          </p:nvPr>
        </p:nvPicPr>
        <p:blipFill>
          <a:blip r:embed="rId3"/>
          <a:srcRect t="1994" b="1994"/>
          <a:stretch>
            <a:fillRect/>
          </a:stretch>
        </p:blipFill>
        <p:spPr bwMode="auto">
          <a:xfrm>
            <a:off x="2362200" y="2209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7" name="Text Placeholder 3"/>
          <p:cNvSpPr>
            <a:spLocks noGrp="1"/>
          </p:cNvSpPr>
          <p:nvPr>
            <p:ph type="body" sz="half" idx="2"/>
          </p:nvPr>
        </p:nvSpPr>
        <p:spPr bwMode="auto">
          <a:xfrm>
            <a:off x="1828800" y="35052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As an instructor in today’s technological world, the incorporation of technology in a math course is required. The use of technology, such as graphing calculators, automated response devices, computer-based learning, the internet, and PowerPoint, brings the real world of technology into mathematics courses to help build math skills and confidence in students from various educational backgrounds and disabilities.</a:t>
            </a:r>
          </a:p>
        </p:txBody>
      </p:sp>
      <p:sp>
        <p:nvSpPr>
          <p:cNvPr id="1945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DONNA NEWMAN</a:t>
            </a:r>
            <a:r>
              <a:rPr lang="en-US" sz="4000" smtClean="0">
                <a:solidFill>
                  <a:srgbClr val="804000"/>
                </a:solidFill>
              </a:rPr>
              <a:t/>
            </a:r>
            <a:br>
              <a:rPr lang="en-US" sz="4000" smtClean="0">
                <a:solidFill>
                  <a:srgbClr val="804000"/>
                </a:solidFill>
              </a:rPr>
            </a:br>
            <a:r>
              <a:rPr lang="en-US" sz="1400" smtClean="0">
                <a:solidFill>
                  <a:srgbClr val="804000"/>
                </a:solidFill>
              </a:rPr>
              <a:t>Baton Rouge Community College</a:t>
            </a:r>
            <a:endParaRPr lang="en-US" sz="1200" smtClean="0">
              <a:solidFill>
                <a:srgbClr val="000000"/>
              </a:solidFill>
            </a:endParaRPr>
          </a:p>
        </p:txBody>
      </p:sp>
      <p:pic>
        <p:nvPicPr>
          <p:cNvPr id="55298" name="Picture 2" descr="C:\Documents and Settings\nisod\My Documents\Marked\Newman_Donna.jpg"/>
          <p:cNvPicPr>
            <a:picLocks noGrp="1" noChangeAspect="1" noChangeArrowheads="1"/>
          </p:cNvPicPr>
          <p:nvPr>
            <p:ph type="pic" idx="1"/>
          </p:nvPr>
        </p:nvPicPr>
        <p:blipFill>
          <a:blip r:embed="rId3" cstate="print"/>
          <a:srcRect t="1994" b="1994"/>
          <a:stretch>
            <a:fillRect/>
          </a:stretch>
        </p:blipFill>
        <p:spPr bwMode="auto">
          <a:xfrm>
            <a:off x="304800" y="5334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3" name="Text Placeholder 3"/>
          <p:cNvSpPr>
            <a:spLocks noGrp="1"/>
          </p:cNvSpPr>
          <p:nvPr>
            <p:ph type="body" sz="half" idx="2"/>
          </p:nvPr>
        </p:nvSpPr>
        <p:spPr bwMode="auto">
          <a:xfrm>
            <a:off x="1828800" y="38862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Motivation is driven by my students.  They know the difficulty of the course, their responsibility in achieving success, and my willingness to engage and help them along the way.  From ‘light bulb’ moments in the classroom to contact through the years, I am thrilled to be part of their learning journey.</a:t>
            </a:r>
          </a:p>
        </p:txBody>
      </p:sp>
      <p:sp>
        <p:nvSpPr>
          <p:cNvPr id="7475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MARY SCARBOROUGH</a:t>
            </a:r>
            <a:br>
              <a:rPr lang="en-US" smtClean="0">
                <a:solidFill>
                  <a:srgbClr val="804000"/>
                </a:solidFill>
              </a:rPr>
            </a:br>
            <a:r>
              <a:rPr lang="en-US" sz="1400" smtClean="0">
                <a:solidFill>
                  <a:srgbClr val="804000"/>
                </a:solidFill>
              </a:rPr>
              <a:t>Tyler Junior College</a:t>
            </a:r>
            <a:endParaRPr lang="en-US" sz="1200" smtClean="0">
              <a:solidFill>
                <a:srgbClr val="000000"/>
              </a:solidFill>
            </a:endParaRPr>
          </a:p>
        </p:txBody>
      </p:sp>
      <p:pic>
        <p:nvPicPr>
          <p:cNvPr id="105474" name="Picture 2"/>
          <p:cNvPicPr>
            <a:picLocks noGrp="1" noChangeAspect="1" noChangeArrowheads="1"/>
          </p:cNvPicPr>
          <p:nvPr>
            <p:ph type="pic" idx="1"/>
          </p:nvPr>
        </p:nvPicPr>
        <p:blipFill>
          <a:blip r:embed="rId3"/>
          <a:srcRect t="1488" b="1488"/>
          <a:stretch>
            <a:fillRect/>
          </a:stretch>
        </p:blipFill>
        <p:spPr bwMode="auto">
          <a:xfrm>
            <a:off x="304800" y="685800"/>
            <a:ext cx="4419600" cy="2828925"/>
          </a:xfrm>
          <a:prstGeom prst="roundRect">
            <a:avLst/>
          </a:prstGeom>
          <a:ln>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7" name="Text Placeholder 3"/>
          <p:cNvSpPr>
            <a:spLocks noGrp="1"/>
          </p:cNvSpPr>
          <p:nvPr>
            <p:ph type="body" sz="half" idx="2"/>
          </p:nvPr>
        </p:nvSpPr>
        <p:spPr bwMode="auto">
          <a:xfrm>
            <a:off x="13716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Lake Michigan College Art Instructor Kenneth Schaber taught students in several area schools and judged art competitions throughout Michigan.  Schaber received several Professional Development Awards included an opportunity to work with artists in Caracas.  A recognized Michigan artist, Schaber provides a nurturing, creative atmosphere for his students.</a:t>
            </a:r>
          </a:p>
        </p:txBody>
      </p:sp>
      <p:sp>
        <p:nvSpPr>
          <p:cNvPr id="75778"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smtClean="0">
                <a:solidFill>
                  <a:srgbClr val="804000"/>
                </a:solidFill>
              </a:rPr>
              <a:t>KENNETH SCHABER</a:t>
            </a:r>
            <a:br>
              <a:rPr lang="en-US" sz="2400" smtClean="0">
                <a:solidFill>
                  <a:srgbClr val="804000"/>
                </a:solidFill>
              </a:rPr>
            </a:br>
            <a:r>
              <a:rPr lang="en-US" sz="1400" smtClean="0">
                <a:solidFill>
                  <a:srgbClr val="804000"/>
                </a:solidFill>
              </a:rPr>
              <a:t>Lake Michigan College</a:t>
            </a:r>
            <a:endParaRPr lang="en-US" sz="1200" smtClean="0">
              <a:solidFill>
                <a:srgbClr val="000000"/>
              </a:solidFill>
            </a:endParaRPr>
          </a:p>
        </p:txBody>
      </p:sp>
    </p:spTree>
  </p:cSld>
  <p:clrMapOvr>
    <a:masterClrMapping/>
  </p:clrMapOvr>
  <p:transition spd="slow" advTm="7000">
    <p:fade/>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1" name="Text Placeholder 3"/>
          <p:cNvSpPr>
            <a:spLocks noGrp="1"/>
          </p:cNvSpPr>
          <p:nvPr>
            <p:ph type="body" sz="half" idx="2"/>
          </p:nvPr>
        </p:nvSpPr>
        <p:spPr bwMode="auto">
          <a:xfrm>
            <a:off x="1828800" y="38862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I am motivated by helping students meet their educational and career goals.  By continually giving them positive reinforcement students will stay on course and receive their degrees.  I get a wonderful feeling watching my students walk across the stage to receive their diplomas at graduation.</a:t>
            </a:r>
          </a:p>
        </p:txBody>
      </p:sp>
      <p:sp>
        <p:nvSpPr>
          <p:cNvPr id="7680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EDWIN SCHOWE</a:t>
            </a:r>
            <a:br>
              <a:rPr lang="en-US" smtClean="0">
                <a:solidFill>
                  <a:srgbClr val="804000"/>
                </a:solidFill>
              </a:rPr>
            </a:br>
            <a:r>
              <a:rPr lang="en-US" sz="1400" smtClean="0">
                <a:solidFill>
                  <a:srgbClr val="804000"/>
                </a:solidFill>
              </a:rPr>
              <a:t>Ivy Tech Community College</a:t>
            </a:r>
            <a:endParaRPr lang="en-US" sz="1200" smtClean="0">
              <a:solidFill>
                <a:srgbClr val="000000"/>
              </a:solidFill>
            </a:endParaRPr>
          </a:p>
        </p:txBody>
      </p:sp>
      <p:pic>
        <p:nvPicPr>
          <p:cNvPr id="106498" name="Picture 2" descr="C:\Documents and Settings\nisod\My Documents\Marked\Schowe_Edwin.jpg"/>
          <p:cNvPicPr>
            <a:picLocks noGrp="1" noChangeAspect="1" noChangeArrowheads="1"/>
          </p:cNvPicPr>
          <p:nvPr>
            <p:ph type="pic" idx="1"/>
          </p:nvPr>
        </p:nvPicPr>
        <p:blipFill>
          <a:blip r:embed="rId3" cstate="print"/>
          <a:srcRect t="6390" b="6390"/>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895600" y="1219200"/>
            <a:ext cx="3276600" cy="615950"/>
          </a:xfrm>
          <a:ln>
            <a:miter lim="800000"/>
            <a:headEnd/>
            <a:tailEnd/>
          </a:ln>
          <a:effectLst>
            <a:outerShdw blurRad="76200" dir="18900000" sy="23000" kx="-1200000" algn="bl" rotWithShape="0">
              <a:prstClr val="black">
                <a:alpha val="20000"/>
              </a:prstClr>
            </a:outerShdw>
          </a:effectLst>
        </p:spPr>
        <p:txBody>
          <a:bodyPr vert="horz" wrap="square" lIns="91440" tIns="45720" rIns="91440" bIns="45720" numCol="1" anchorCtr="0" compatLnSpc="1">
            <a:prstTxWarp prst="textNoShape">
              <a:avLst/>
            </a:prstTxWarp>
            <a:spAutoFit/>
          </a:bodyPr>
          <a:lstStyle/>
          <a:p>
            <a:pPr algn="ctr" eaLnBrk="1" hangingPunct="1"/>
            <a:r>
              <a:rPr lang="en-US" smtClean="0">
                <a:solidFill>
                  <a:srgbClr val="804000"/>
                </a:solidFill>
              </a:rPr>
              <a:t>WARD SCOTT</a:t>
            </a:r>
            <a:r>
              <a:rPr lang="en-US" sz="4000" smtClean="0">
                <a:solidFill>
                  <a:srgbClr val="804000"/>
                </a:solidFill>
              </a:rPr>
              <a:t/>
            </a:r>
            <a:br>
              <a:rPr lang="en-US" sz="4000" smtClean="0">
                <a:solidFill>
                  <a:srgbClr val="804000"/>
                </a:solidFill>
              </a:rPr>
            </a:br>
            <a:r>
              <a:rPr lang="en-US" sz="1400" smtClean="0">
                <a:solidFill>
                  <a:srgbClr val="804000"/>
                </a:solidFill>
              </a:rPr>
              <a:t>Santa Fe Community College</a:t>
            </a:r>
            <a:endParaRPr lang="en-US" sz="1200" smtClean="0">
              <a:solidFill>
                <a:srgbClr val="000000"/>
              </a:solidFill>
            </a:endParaRPr>
          </a:p>
        </p:txBody>
      </p:sp>
      <p:pic>
        <p:nvPicPr>
          <p:cNvPr id="108546" name="Picture 2" descr="C:\Documents and Settings\nisod\My Documents\Marked\Scott_Ward.jpg"/>
          <p:cNvPicPr>
            <a:picLocks noGrp="1" noChangeAspect="1" noChangeArrowheads="1"/>
          </p:cNvPicPr>
          <p:nvPr>
            <p:ph type="pic" idx="1"/>
          </p:nvPr>
        </p:nvPicPr>
        <p:blipFill>
          <a:blip r:embed="rId3"/>
          <a:srcRect t="2651" b="2651"/>
          <a:stretch>
            <a:fillRect/>
          </a:stretch>
        </p:blipFill>
        <p:spPr bwMode="auto">
          <a:xfrm>
            <a:off x="2362200" y="2209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49" name="Text Placeholder 3"/>
          <p:cNvSpPr>
            <a:spLocks noGrp="1"/>
          </p:cNvSpPr>
          <p:nvPr>
            <p:ph type="body" sz="half" idx="2"/>
          </p:nvPr>
        </p:nvSpPr>
        <p:spPr bwMode="auto">
          <a:xfrm>
            <a:off x="1828800" y="4343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I feel the best preparation we can give to our students is a appreciation of the limitless possibilities learning can bring.</a:t>
            </a:r>
          </a:p>
        </p:txBody>
      </p:sp>
      <p:sp>
        <p:nvSpPr>
          <p:cNvPr id="7885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RUSSELL SELF</a:t>
            </a:r>
            <a:br>
              <a:rPr lang="en-US" smtClean="0">
                <a:solidFill>
                  <a:srgbClr val="804000"/>
                </a:solidFill>
              </a:rPr>
            </a:br>
            <a:r>
              <a:rPr lang="en-US" sz="1400" smtClean="0">
                <a:solidFill>
                  <a:srgbClr val="804000"/>
                </a:solidFill>
              </a:rPr>
              <a:t>Trinity Valley Community College</a:t>
            </a:r>
            <a:endParaRPr lang="en-US" sz="1200" smtClean="0">
              <a:solidFill>
                <a:srgbClr val="000000"/>
              </a:solidFill>
            </a:endParaRPr>
          </a:p>
        </p:txBody>
      </p:sp>
      <p:pic>
        <p:nvPicPr>
          <p:cNvPr id="107522" name="Picture 2" descr="C:\Documents and Settings\nisod\My Documents\Marked\Self_Russell.jpg"/>
          <p:cNvPicPr>
            <a:picLocks noGrp="1" noChangeAspect="1" noChangeArrowheads="1"/>
          </p:cNvPicPr>
          <p:nvPr>
            <p:ph type="pic" idx="1"/>
          </p:nvPr>
        </p:nvPicPr>
        <p:blipFill>
          <a:blip r:embed="rId3" cstate="print"/>
          <a:srcRect t="1304" b="1304"/>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3" name="Text Placeholder 3"/>
          <p:cNvSpPr>
            <a:spLocks noGrp="1"/>
          </p:cNvSpPr>
          <p:nvPr>
            <p:ph type="body" sz="half" idx="2"/>
          </p:nvPr>
        </p:nvSpPr>
        <p:spPr bwMode="auto">
          <a:xfrm>
            <a:off x="1828800" y="4343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I counter history’s boring image with relevant and engaging materials so that students consider historical topics from divergent viewpoints.</a:t>
            </a:r>
          </a:p>
        </p:txBody>
      </p:sp>
      <p:sp>
        <p:nvSpPr>
          <p:cNvPr id="79874" name="Rectangle 8"/>
          <p:cNvSpPr>
            <a:spLocks noGrp="1" noChangeArrowheads="1"/>
          </p:cNvSpPr>
          <p:nvPr>
            <p:ph type="title"/>
          </p:nvPr>
        </p:nvSpPr>
        <p:spPr bwMode="auto">
          <a:xfrm>
            <a:off x="5029200" y="1752600"/>
            <a:ext cx="3962400" cy="60960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JAMES SEYMOUR JR.</a:t>
            </a:r>
            <a:br>
              <a:rPr lang="en-US" smtClean="0">
                <a:solidFill>
                  <a:srgbClr val="804000"/>
                </a:solidFill>
              </a:rPr>
            </a:br>
            <a:r>
              <a:rPr lang="en-US" sz="1400" smtClean="0">
                <a:solidFill>
                  <a:srgbClr val="804000"/>
                </a:solidFill>
              </a:rPr>
              <a:t>Lone Star College – CyFair</a:t>
            </a:r>
            <a:endParaRPr lang="en-US" sz="1200" smtClean="0">
              <a:solidFill>
                <a:srgbClr val="000000"/>
              </a:solidFill>
            </a:endParaRPr>
          </a:p>
        </p:txBody>
      </p:sp>
      <p:pic>
        <p:nvPicPr>
          <p:cNvPr id="109570" name="Picture 2" descr="C:\Documents and Settings\nisod\My Documents\Marked\Seymour_James.jpg"/>
          <p:cNvPicPr>
            <a:picLocks noGrp="1" noChangeAspect="1" noChangeArrowheads="1"/>
          </p:cNvPicPr>
          <p:nvPr>
            <p:ph type="pic" idx="1"/>
          </p:nvPr>
        </p:nvPicPr>
        <p:blipFill>
          <a:blip r:embed="rId3"/>
          <a:srcRect t="1994" b="1994"/>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895600" y="1219200"/>
            <a:ext cx="3276600" cy="615950"/>
          </a:xfrm>
          <a:ln>
            <a:miter lim="800000"/>
            <a:headEnd/>
            <a:tailEnd/>
          </a:ln>
          <a:effectLst>
            <a:outerShdw blurRad="76200" dir="18900000" sy="23000" kx="-1200000" algn="bl" rotWithShape="0">
              <a:prstClr val="black">
                <a:alpha val="20000"/>
              </a:prstClr>
            </a:outerShdw>
          </a:effectLst>
        </p:spPr>
        <p:txBody>
          <a:bodyPr vert="horz" wrap="square" lIns="91440" tIns="45720" rIns="91440" bIns="45720" numCol="1" anchorCtr="0" compatLnSpc="1">
            <a:prstTxWarp prst="textNoShape">
              <a:avLst/>
            </a:prstTxWarp>
            <a:spAutoFit/>
          </a:bodyPr>
          <a:lstStyle/>
          <a:p>
            <a:pPr algn="ctr" eaLnBrk="1" hangingPunct="1"/>
            <a:r>
              <a:rPr lang="en-US" smtClean="0">
                <a:solidFill>
                  <a:srgbClr val="804000"/>
                </a:solidFill>
              </a:rPr>
              <a:t>JACQUE SHACKELFORD</a:t>
            </a:r>
            <a:r>
              <a:rPr lang="en-US" sz="4000" smtClean="0">
                <a:solidFill>
                  <a:srgbClr val="804000"/>
                </a:solidFill>
              </a:rPr>
              <a:t/>
            </a:r>
            <a:br>
              <a:rPr lang="en-US" sz="4000" smtClean="0">
                <a:solidFill>
                  <a:srgbClr val="804000"/>
                </a:solidFill>
              </a:rPr>
            </a:br>
            <a:r>
              <a:rPr lang="en-US" sz="1400" smtClean="0">
                <a:solidFill>
                  <a:srgbClr val="804000"/>
                </a:solidFill>
              </a:rPr>
              <a:t>Tyler Junior College</a:t>
            </a:r>
            <a:endParaRPr lang="en-US" sz="1200" smtClean="0">
              <a:solidFill>
                <a:srgbClr val="000000"/>
              </a:solidFill>
            </a:endParaRPr>
          </a:p>
        </p:txBody>
      </p:sp>
      <p:pic>
        <p:nvPicPr>
          <p:cNvPr id="110594" name="Picture 2"/>
          <p:cNvPicPr>
            <a:picLocks noGrp="1" noChangeAspect="1" noChangeArrowheads="1"/>
          </p:cNvPicPr>
          <p:nvPr>
            <p:ph type="pic" idx="1"/>
          </p:nvPr>
        </p:nvPicPr>
        <p:blipFill>
          <a:blip r:embed="rId3"/>
          <a:srcRect t="3448" b="3448"/>
          <a:stretch>
            <a:fillRect/>
          </a:stretch>
        </p:blipFill>
        <p:spPr bwMode="auto">
          <a:xfrm>
            <a:off x="2362200" y="2209800"/>
            <a:ext cx="4419600" cy="2828925"/>
          </a:xfrm>
          <a:prstGeom prst="roundRect">
            <a:avLst/>
          </a:prstGeom>
          <a:ln>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895600" y="1219200"/>
            <a:ext cx="3276600" cy="615950"/>
          </a:xfrm>
          <a:ln>
            <a:miter lim="800000"/>
            <a:headEnd/>
            <a:tailEnd/>
          </a:ln>
          <a:effectLst>
            <a:outerShdw blurRad="76200" dir="18900000" sy="23000" kx="-1200000" algn="bl" rotWithShape="0">
              <a:prstClr val="black">
                <a:alpha val="20000"/>
              </a:prstClr>
            </a:outerShdw>
          </a:effectLst>
        </p:spPr>
        <p:txBody>
          <a:bodyPr vert="horz" wrap="square" lIns="91440" tIns="45720" rIns="91440" bIns="45720" numCol="1" anchorCtr="0" compatLnSpc="1">
            <a:prstTxWarp prst="textNoShape">
              <a:avLst/>
            </a:prstTxWarp>
            <a:spAutoFit/>
          </a:bodyPr>
          <a:lstStyle/>
          <a:p>
            <a:pPr algn="ctr" eaLnBrk="1" hangingPunct="1"/>
            <a:r>
              <a:rPr lang="en-US" smtClean="0">
                <a:solidFill>
                  <a:srgbClr val="804000"/>
                </a:solidFill>
              </a:rPr>
              <a:t>LISA SHAW</a:t>
            </a:r>
            <a:r>
              <a:rPr lang="en-US" sz="4000" smtClean="0">
                <a:solidFill>
                  <a:srgbClr val="804000"/>
                </a:solidFill>
              </a:rPr>
              <a:t/>
            </a:r>
            <a:br>
              <a:rPr lang="en-US" sz="4000" smtClean="0">
                <a:solidFill>
                  <a:srgbClr val="804000"/>
                </a:solidFill>
              </a:rPr>
            </a:br>
            <a:r>
              <a:rPr lang="en-US" sz="1400" smtClean="0">
                <a:solidFill>
                  <a:srgbClr val="804000"/>
                </a:solidFill>
              </a:rPr>
              <a:t>Miami Dade College</a:t>
            </a:r>
            <a:endParaRPr lang="en-US" sz="1200" smtClean="0">
              <a:solidFill>
                <a:srgbClr val="000000"/>
              </a:solidFill>
            </a:endParaRPr>
          </a:p>
        </p:txBody>
      </p:sp>
      <p:pic>
        <p:nvPicPr>
          <p:cNvPr id="111618" name="Picture 2" descr="C:\Documents and Settings\nisod\My Documents\Marked\Shaw_Lisa.jpg"/>
          <p:cNvPicPr>
            <a:picLocks noGrp="1" noChangeAspect="1" noChangeArrowheads="1"/>
          </p:cNvPicPr>
          <p:nvPr>
            <p:ph type="pic" idx="1"/>
          </p:nvPr>
        </p:nvPicPr>
        <p:blipFill>
          <a:blip r:embed="rId3" cstate="print"/>
          <a:srcRect t="7328" b="7328"/>
          <a:stretch>
            <a:fillRect/>
          </a:stretch>
        </p:blipFill>
        <p:spPr bwMode="auto">
          <a:xfrm>
            <a:off x="2362200" y="2209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5" name="Text Placeholder 3"/>
          <p:cNvSpPr>
            <a:spLocks noGrp="1"/>
          </p:cNvSpPr>
          <p:nvPr>
            <p:ph type="body" sz="half" idx="2"/>
          </p:nvPr>
        </p:nvSpPr>
        <p:spPr bwMode="auto">
          <a:xfrm>
            <a:off x="1828800" y="38862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I am continually impressed by our students’ discipline, determination, and academic abilities.  Their success is even more impressive when you take into consideration the obstacles that many of our students face on a daily basis. It has been my good fortune to share in their success.</a:t>
            </a:r>
          </a:p>
        </p:txBody>
      </p:sp>
      <p:sp>
        <p:nvSpPr>
          <p:cNvPr id="8294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EILEEN SHEA</a:t>
            </a:r>
            <a:br>
              <a:rPr lang="en-US" smtClean="0">
                <a:solidFill>
                  <a:srgbClr val="804000"/>
                </a:solidFill>
              </a:rPr>
            </a:br>
            <a:r>
              <a:rPr lang="en-US" sz="1400" smtClean="0">
                <a:solidFill>
                  <a:srgbClr val="804000"/>
                </a:solidFill>
              </a:rPr>
              <a:t>Bristol Community College</a:t>
            </a:r>
            <a:endParaRPr lang="en-US" sz="1200" smtClean="0">
              <a:solidFill>
                <a:srgbClr val="000000"/>
              </a:solidFill>
            </a:endParaRPr>
          </a:p>
        </p:txBody>
      </p:sp>
      <p:pic>
        <p:nvPicPr>
          <p:cNvPr id="112642" name="Picture 2" descr="C:\Documents and Settings\nisod\My Documents\Marked\Shea_Eileen.jpg"/>
          <p:cNvPicPr>
            <a:picLocks noGrp="1" noChangeAspect="1" noChangeArrowheads="1"/>
          </p:cNvPicPr>
          <p:nvPr>
            <p:ph type="pic" idx="1"/>
          </p:nvPr>
        </p:nvPicPr>
        <p:blipFill>
          <a:blip r:embed="rId3"/>
          <a:srcRect t="1826" b="1826"/>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69" name="Text Placeholder 3"/>
          <p:cNvSpPr>
            <a:spLocks noGrp="1"/>
          </p:cNvSpPr>
          <p:nvPr>
            <p:ph type="body" sz="half" idx="2"/>
          </p:nvPr>
        </p:nvSpPr>
        <p:spPr bwMode="auto">
          <a:xfrm>
            <a:off x="1828800" y="40386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It’s an awesome feeling to be surrounded by people who are dedicated to creating the life they want!  I strive to empower my students, develop confidence and esteem, and foster an attitude of caring for and commitment to the world around them.</a:t>
            </a:r>
          </a:p>
        </p:txBody>
      </p:sp>
      <p:sp>
        <p:nvSpPr>
          <p:cNvPr id="8397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SARAH SHEPARD</a:t>
            </a:r>
            <a:br>
              <a:rPr lang="en-US" smtClean="0">
                <a:solidFill>
                  <a:srgbClr val="804000"/>
                </a:solidFill>
              </a:rPr>
            </a:br>
            <a:r>
              <a:rPr lang="en-US" sz="1400" smtClean="0">
                <a:solidFill>
                  <a:srgbClr val="804000"/>
                </a:solidFill>
              </a:rPr>
              <a:t>West Hills College Coalinga</a:t>
            </a:r>
            <a:endParaRPr lang="en-US" sz="1200" smtClean="0">
              <a:solidFill>
                <a:srgbClr val="000000"/>
              </a:solidFill>
            </a:endParaRPr>
          </a:p>
        </p:txBody>
      </p:sp>
      <p:pic>
        <p:nvPicPr>
          <p:cNvPr id="113666" name="Picture 2" descr="C:\Documents and Settings\nisod\My Documents\Marked\Shepard_Sarah.jpg"/>
          <p:cNvPicPr>
            <a:picLocks noGrp="1" noChangeAspect="1" noChangeArrowheads="1"/>
          </p:cNvPicPr>
          <p:nvPr>
            <p:ph type="pic" idx="1"/>
          </p:nvPr>
        </p:nvPicPr>
        <p:blipFill>
          <a:blip r:embed="rId3"/>
          <a:srcRect t="4595" b="4595"/>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1" name="Text Placeholder 3"/>
          <p:cNvSpPr>
            <a:spLocks noGrp="1"/>
          </p:cNvSpPr>
          <p:nvPr>
            <p:ph type="body" sz="half" idx="2"/>
          </p:nvPr>
        </p:nvSpPr>
        <p:spPr bwMode="auto">
          <a:xfrm>
            <a:off x="1828800" y="35052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For Dr. Kathleen Nicklaus, effective education requires active student involvement, innovative scholarship, positive reinforcement, and advanced critical thinking.  Activities for her literature and mythology classes include reports, creative projects, lectures, dramatic performance, guest speakers, debates, and cultural events, along with traditional book work, formal research papers, and thorough testing methods.</a:t>
            </a:r>
          </a:p>
        </p:txBody>
      </p:sp>
      <p:sp>
        <p:nvSpPr>
          <p:cNvPr id="2048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KATHLEEN NICKLAUS</a:t>
            </a:r>
            <a:r>
              <a:rPr lang="en-US" sz="4000" smtClean="0">
                <a:solidFill>
                  <a:srgbClr val="804000"/>
                </a:solidFill>
              </a:rPr>
              <a:t/>
            </a:r>
            <a:br>
              <a:rPr lang="en-US" sz="4000" smtClean="0">
                <a:solidFill>
                  <a:srgbClr val="804000"/>
                </a:solidFill>
              </a:rPr>
            </a:br>
            <a:r>
              <a:rPr lang="en-US" sz="1400" smtClean="0">
                <a:solidFill>
                  <a:srgbClr val="804000"/>
                </a:solidFill>
              </a:rPr>
              <a:t>Polk Community College</a:t>
            </a:r>
            <a:endParaRPr lang="en-US" sz="1200" smtClean="0">
              <a:solidFill>
                <a:srgbClr val="000000"/>
              </a:solidFill>
            </a:endParaRPr>
          </a:p>
        </p:txBody>
      </p:sp>
      <p:pic>
        <p:nvPicPr>
          <p:cNvPr id="57346" name="Picture 2" descr="C:\Documents and Settings\nisod\My Documents\Marked\Nicklaus_Kathy.jpg"/>
          <p:cNvPicPr>
            <a:picLocks noGrp="1" noChangeAspect="1" noChangeArrowheads="1"/>
          </p:cNvPicPr>
          <p:nvPr>
            <p:ph type="pic" idx="1"/>
          </p:nvPr>
        </p:nvPicPr>
        <p:blipFill>
          <a:blip r:embed="rId3"/>
          <a:srcRect t="1994" b="1994"/>
          <a:stretch>
            <a:fillRect/>
          </a:stretch>
        </p:blipFill>
        <p:spPr bwMode="auto">
          <a:xfrm>
            <a:off x="304800" y="5334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3" name="Text Placeholder 3"/>
          <p:cNvSpPr>
            <a:spLocks noGrp="1"/>
          </p:cNvSpPr>
          <p:nvPr>
            <p:ph type="body" sz="half" idx="2"/>
          </p:nvPr>
        </p:nvSpPr>
        <p:spPr bwMode="auto">
          <a:xfrm>
            <a:off x="1828800" y="3962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What inspires and motivates me as Teen Librarian is my belief that all 12 - 18 year olds are impressionable. I view my encounters with teens as an opportunity to teach, mentor and encourage them. I feel confident that learning will lead to knowledge, and knowledge will favorably affect teens’ behavior.</a:t>
            </a:r>
          </a:p>
        </p:txBody>
      </p:sp>
      <p:sp>
        <p:nvSpPr>
          <p:cNvPr id="84994" name="Rectangle 8"/>
          <p:cNvSpPr>
            <a:spLocks noGrp="1" noChangeArrowheads="1"/>
          </p:cNvSpPr>
          <p:nvPr>
            <p:ph type="title"/>
          </p:nvPr>
        </p:nvSpPr>
        <p:spPr bwMode="auto">
          <a:xfrm>
            <a:off x="5029200" y="1752600"/>
            <a:ext cx="3962400" cy="60960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ELISE SHEPPARD</a:t>
            </a:r>
            <a:br>
              <a:rPr lang="en-US" smtClean="0">
                <a:solidFill>
                  <a:srgbClr val="804000"/>
                </a:solidFill>
              </a:rPr>
            </a:br>
            <a:r>
              <a:rPr lang="en-US" sz="1400" smtClean="0">
                <a:solidFill>
                  <a:srgbClr val="804000"/>
                </a:solidFill>
              </a:rPr>
              <a:t>Lone Star College – CyFair</a:t>
            </a:r>
            <a:endParaRPr lang="en-US" sz="1200" smtClean="0">
              <a:solidFill>
                <a:srgbClr val="000000"/>
              </a:solidFill>
            </a:endParaRPr>
          </a:p>
        </p:txBody>
      </p:sp>
      <p:pic>
        <p:nvPicPr>
          <p:cNvPr id="114690" name="Picture 2" descr="C:\Documents and Settings\nisod\My Documents\Marked\Sheppard_Elise.jpg"/>
          <p:cNvPicPr>
            <a:picLocks noGrp="1" noChangeAspect="1" noChangeArrowheads="1"/>
          </p:cNvPicPr>
          <p:nvPr>
            <p:ph type="pic" idx="1"/>
          </p:nvPr>
        </p:nvPicPr>
        <p:blipFill>
          <a:blip r:embed="rId3"/>
          <a:srcRect t="1994" b="1994"/>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7" name="Text Placeholder 3"/>
          <p:cNvSpPr>
            <a:spLocks noGrp="1"/>
          </p:cNvSpPr>
          <p:nvPr>
            <p:ph type="body" sz="half" idx="2"/>
          </p:nvPr>
        </p:nvSpPr>
        <p:spPr bwMode="auto">
          <a:xfrm>
            <a:off x="1828800" y="3962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One of the satisfying dynamics of teaching is that when I give, I receive.   Studying and preparing for the same classes that I have been teaching for years does not seem like too much sacrifice when I am able to witness, firsthand, the variety of student epiphanies that come with being an educator.</a:t>
            </a:r>
          </a:p>
        </p:txBody>
      </p:sp>
      <p:sp>
        <p:nvSpPr>
          <p:cNvPr id="8601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GLENDA SILVERII</a:t>
            </a:r>
            <a:br>
              <a:rPr lang="en-US" smtClean="0">
                <a:solidFill>
                  <a:srgbClr val="804000"/>
                </a:solidFill>
              </a:rPr>
            </a:br>
            <a:r>
              <a:rPr lang="en-US" sz="1400" smtClean="0">
                <a:solidFill>
                  <a:srgbClr val="804000"/>
                </a:solidFill>
              </a:rPr>
              <a:t>Copiah-Lincoln Community College</a:t>
            </a:r>
            <a:endParaRPr lang="en-US" sz="1200" smtClean="0">
              <a:solidFill>
                <a:srgbClr val="000000"/>
              </a:solidFill>
            </a:endParaRPr>
          </a:p>
        </p:txBody>
      </p:sp>
      <p:pic>
        <p:nvPicPr>
          <p:cNvPr id="115714" name="Picture 2" descr="C:\Documents and Settings\nisod\My Documents\Marked\Silverii_Glenda.JPG"/>
          <p:cNvPicPr>
            <a:picLocks noGrp="1" noChangeAspect="1" noChangeArrowheads="1"/>
          </p:cNvPicPr>
          <p:nvPr>
            <p:ph type="pic" idx="1"/>
          </p:nvPr>
        </p:nvPicPr>
        <p:blipFill>
          <a:blip r:embed="rId3" cstate="print"/>
          <a:srcRect t="1926" b="1926"/>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1" name="Text Placeholder 3"/>
          <p:cNvSpPr>
            <a:spLocks noGrp="1"/>
          </p:cNvSpPr>
          <p:nvPr>
            <p:ph type="body" sz="half" idx="2"/>
          </p:nvPr>
        </p:nvSpPr>
        <p:spPr bwMode="auto">
          <a:xfrm>
            <a:off x="13716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The community college mission drives me to ensure that everyone has the opportunity to benefit from its learning services.  This is achieved through partnerships, customer service, planning, and implementation. As a working agent in this system, I dedicate myself to endless energy, passion, and doing what’s right—not what is easy.</a:t>
            </a:r>
          </a:p>
        </p:txBody>
      </p:sp>
      <p:sp>
        <p:nvSpPr>
          <p:cNvPr id="87042"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smtClean="0">
                <a:solidFill>
                  <a:srgbClr val="804000"/>
                </a:solidFill>
              </a:rPr>
              <a:t>ELAINE SIMMONS</a:t>
            </a:r>
            <a:br>
              <a:rPr lang="en-US" sz="2400" smtClean="0">
                <a:solidFill>
                  <a:srgbClr val="804000"/>
                </a:solidFill>
              </a:rPr>
            </a:br>
            <a:r>
              <a:rPr lang="en-US" sz="1400" smtClean="0">
                <a:solidFill>
                  <a:srgbClr val="804000"/>
                </a:solidFill>
              </a:rPr>
              <a:t>Barton County Community College</a:t>
            </a:r>
            <a:endParaRPr lang="en-US" sz="1200" smtClean="0">
              <a:solidFill>
                <a:srgbClr val="000000"/>
              </a:solidFill>
            </a:endParaRPr>
          </a:p>
        </p:txBody>
      </p:sp>
    </p:spTree>
  </p:cSld>
  <p:clrMapOvr>
    <a:masterClrMapping/>
  </p:clrMapOvr>
  <p:transition spd="slow" advTm="7000">
    <p:fade/>
  </p:transition>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895600" y="1219200"/>
            <a:ext cx="3276600" cy="615950"/>
          </a:xfrm>
          <a:ln>
            <a:miter lim="800000"/>
            <a:headEnd/>
            <a:tailEnd/>
          </a:ln>
          <a:effectLst>
            <a:outerShdw blurRad="76200" dir="18900000" sy="23000" kx="-1200000" algn="bl" rotWithShape="0">
              <a:prstClr val="black">
                <a:alpha val="20000"/>
              </a:prstClr>
            </a:outerShdw>
          </a:effectLst>
        </p:spPr>
        <p:txBody>
          <a:bodyPr vert="horz" wrap="square" lIns="91440" tIns="45720" rIns="91440" bIns="45720" numCol="1" anchorCtr="0" compatLnSpc="1">
            <a:prstTxWarp prst="textNoShape">
              <a:avLst/>
            </a:prstTxWarp>
            <a:spAutoFit/>
          </a:bodyPr>
          <a:lstStyle/>
          <a:p>
            <a:pPr algn="ctr" eaLnBrk="1" hangingPunct="1"/>
            <a:r>
              <a:rPr lang="en-US" smtClean="0">
                <a:solidFill>
                  <a:srgbClr val="804000"/>
                </a:solidFill>
              </a:rPr>
              <a:t>JANE SIMONS</a:t>
            </a:r>
            <a:r>
              <a:rPr lang="en-US" sz="4000" smtClean="0">
                <a:solidFill>
                  <a:srgbClr val="804000"/>
                </a:solidFill>
              </a:rPr>
              <a:t/>
            </a:r>
            <a:br>
              <a:rPr lang="en-US" sz="4000" smtClean="0">
                <a:solidFill>
                  <a:srgbClr val="804000"/>
                </a:solidFill>
              </a:rPr>
            </a:br>
            <a:r>
              <a:rPr lang="en-US" sz="1400" smtClean="0">
                <a:solidFill>
                  <a:srgbClr val="804000"/>
                </a:solidFill>
              </a:rPr>
              <a:t>Lone Star College – Tomball</a:t>
            </a:r>
            <a:endParaRPr lang="en-US" sz="1200" smtClean="0">
              <a:solidFill>
                <a:srgbClr val="000000"/>
              </a:solidFill>
            </a:endParaRPr>
          </a:p>
        </p:txBody>
      </p:sp>
      <p:pic>
        <p:nvPicPr>
          <p:cNvPr id="116738" name="Picture 2" descr="C:\Documents and Settings\nisod\My Documents\Marked\Simons_Jane.jpg"/>
          <p:cNvPicPr>
            <a:picLocks noGrp="1" noChangeAspect="1" noChangeArrowheads="1"/>
          </p:cNvPicPr>
          <p:nvPr>
            <p:ph type="pic" idx="1"/>
          </p:nvPr>
        </p:nvPicPr>
        <p:blipFill>
          <a:blip r:embed="rId3" cstate="print"/>
          <a:srcRect t="1994" b="1994"/>
          <a:stretch>
            <a:fillRect/>
          </a:stretch>
        </p:blipFill>
        <p:spPr bwMode="auto">
          <a:xfrm>
            <a:off x="2362200" y="2209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89" name="Text Placeholder 3"/>
          <p:cNvSpPr>
            <a:spLocks noGrp="1"/>
          </p:cNvSpPr>
          <p:nvPr>
            <p:ph type="body" sz="half" idx="2"/>
          </p:nvPr>
        </p:nvSpPr>
        <p:spPr bwMode="auto">
          <a:xfrm>
            <a:off x="1828800" y="3962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I am a teacher because it is my calling.  I cannot say that I am an exemplary teacher because I think there are many who ‘teach’ better than I.  My true gifts are encouraging and providing a supportive climate for my students to learn.  I truly believe each one of my students can be successful!</a:t>
            </a:r>
          </a:p>
        </p:txBody>
      </p:sp>
      <p:sp>
        <p:nvSpPr>
          <p:cNvPr id="8909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LYNN SITTON</a:t>
            </a:r>
            <a:br>
              <a:rPr lang="en-US" smtClean="0">
                <a:solidFill>
                  <a:srgbClr val="804000"/>
                </a:solidFill>
              </a:rPr>
            </a:br>
            <a:r>
              <a:rPr lang="en-US" sz="1400" smtClean="0">
                <a:solidFill>
                  <a:srgbClr val="804000"/>
                </a:solidFill>
              </a:rPr>
              <a:t>Tyler Junior College</a:t>
            </a:r>
            <a:endParaRPr lang="en-US" sz="1200" smtClean="0">
              <a:solidFill>
                <a:srgbClr val="000000"/>
              </a:solidFill>
            </a:endParaRPr>
          </a:p>
        </p:txBody>
      </p:sp>
      <p:pic>
        <p:nvPicPr>
          <p:cNvPr id="117762" name="Picture 2"/>
          <p:cNvPicPr>
            <a:picLocks noGrp="1" noChangeAspect="1" noChangeArrowheads="1"/>
          </p:cNvPicPr>
          <p:nvPr>
            <p:ph type="pic" idx="1"/>
          </p:nvPr>
        </p:nvPicPr>
        <p:blipFill>
          <a:blip r:embed="rId3"/>
          <a:srcRect t="5038" b="5038"/>
          <a:stretch>
            <a:fillRect/>
          </a:stretch>
        </p:blipFill>
        <p:spPr bwMode="auto">
          <a:xfrm>
            <a:off x="304800" y="685800"/>
            <a:ext cx="4419600" cy="2828925"/>
          </a:xfrm>
          <a:prstGeom prst="roundRect">
            <a:avLst/>
          </a:prstGeom>
          <a:ln>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3" name="Text Placeholder 3"/>
          <p:cNvSpPr>
            <a:spLocks noGrp="1"/>
          </p:cNvSpPr>
          <p:nvPr>
            <p:ph type="body" sz="half" idx="2"/>
          </p:nvPr>
        </p:nvSpPr>
        <p:spPr bwMode="auto">
          <a:xfrm>
            <a:off x="1828800" y="41910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Ultimately, I think that what makes me a good teacher is acknowledging that I am flawed and that I will fail.  This allows me to acknowledge the mistakes that I make and to grow from them.  Teaching is, after all, a career in life-long learning.</a:t>
            </a:r>
          </a:p>
        </p:txBody>
      </p:sp>
      <p:sp>
        <p:nvSpPr>
          <p:cNvPr id="9011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HOLLY SMITH</a:t>
            </a:r>
            <a:br>
              <a:rPr lang="en-US" smtClean="0">
                <a:solidFill>
                  <a:srgbClr val="804000"/>
                </a:solidFill>
              </a:rPr>
            </a:br>
            <a:r>
              <a:rPr lang="en-US" sz="1400" smtClean="0">
                <a:solidFill>
                  <a:srgbClr val="804000"/>
                </a:solidFill>
              </a:rPr>
              <a:t>Lake City Community College</a:t>
            </a:r>
            <a:endParaRPr lang="en-US" sz="1200" smtClean="0">
              <a:solidFill>
                <a:srgbClr val="000000"/>
              </a:solidFill>
            </a:endParaRPr>
          </a:p>
        </p:txBody>
      </p:sp>
      <p:pic>
        <p:nvPicPr>
          <p:cNvPr id="118786" name="Picture 2" descr="C:\Documents and Settings\nisod\My Documents\Marked\Smith_Holly.JPG"/>
          <p:cNvPicPr>
            <a:picLocks noGrp="1" noChangeAspect="1" noChangeArrowheads="1"/>
          </p:cNvPicPr>
          <p:nvPr>
            <p:ph type="pic" idx="1"/>
          </p:nvPr>
        </p:nvPicPr>
        <p:blipFill>
          <a:blip r:embed="rId3"/>
          <a:srcRect t="1994" b="1994"/>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7" name="Text Placeholder 3"/>
          <p:cNvSpPr>
            <a:spLocks noGrp="1"/>
          </p:cNvSpPr>
          <p:nvPr>
            <p:ph type="body" sz="half" idx="2"/>
          </p:nvPr>
        </p:nvSpPr>
        <p:spPr bwMode="auto">
          <a:xfrm>
            <a:off x="1828800" y="3200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1800" smtClean="0"/>
              <a:t>Reveal your Heart</a:t>
            </a:r>
            <a:br>
              <a:rPr lang="en-US" sz="1800" smtClean="0"/>
            </a:br>
            <a:r>
              <a:rPr lang="en-US" sz="1800" smtClean="0"/>
              <a:t>-Demonstrate Authenticity and Generosity</a:t>
            </a:r>
            <a:br>
              <a:rPr lang="en-US" sz="1800" smtClean="0"/>
            </a:br>
            <a:r>
              <a:rPr lang="en-US" sz="1800" smtClean="0"/>
              <a:t>Review Instructions</a:t>
            </a:r>
            <a:br>
              <a:rPr lang="en-US" sz="1800" smtClean="0"/>
            </a:br>
            <a:r>
              <a:rPr lang="en-US" sz="1800" smtClean="0"/>
              <a:t>-For me, it’s the Holy Bible</a:t>
            </a:r>
            <a:br>
              <a:rPr lang="en-US" sz="1800" smtClean="0"/>
            </a:br>
            <a:r>
              <a:rPr lang="en-US" sz="1800" smtClean="0"/>
              <a:t>Emulate a great Leader</a:t>
            </a:r>
            <a:br>
              <a:rPr lang="en-US" sz="1800" smtClean="0"/>
            </a:br>
            <a:r>
              <a:rPr lang="en-US" sz="1800" smtClean="0"/>
              <a:t>-For me, it’s Jesus Christ</a:t>
            </a:r>
            <a:br>
              <a:rPr lang="en-US" sz="1800" smtClean="0"/>
            </a:br>
            <a:r>
              <a:rPr lang="en-US" sz="1800" smtClean="0"/>
              <a:t>Lead with Integrity</a:t>
            </a:r>
            <a:br>
              <a:rPr lang="en-US" sz="1800" smtClean="0"/>
            </a:br>
            <a:r>
              <a:rPr lang="en-US" sz="1800" smtClean="0"/>
              <a:t>-Integrity builds Trust</a:t>
            </a:r>
            <a:br>
              <a:rPr lang="en-US" sz="1800" smtClean="0"/>
            </a:br>
            <a:r>
              <a:rPr lang="en-US" sz="1800" smtClean="0"/>
              <a:t>Overcome Obstacles</a:t>
            </a:r>
            <a:br>
              <a:rPr lang="en-US" sz="1800" smtClean="0"/>
            </a:br>
            <a:r>
              <a:rPr lang="en-US" sz="1800" smtClean="0"/>
              <a:t>-Success creates ‘Character-Building Opportunities’</a:t>
            </a:r>
          </a:p>
        </p:txBody>
      </p:sp>
      <p:sp>
        <p:nvSpPr>
          <p:cNvPr id="9113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MELINDA SMITH</a:t>
            </a:r>
            <a:br>
              <a:rPr lang="en-US" smtClean="0">
                <a:solidFill>
                  <a:srgbClr val="804000"/>
                </a:solidFill>
              </a:rPr>
            </a:br>
            <a:r>
              <a:rPr lang="en-US" sz="1400" smtClean="0">
                <a:solidFill>
                  <a:srgbClr val="804000"/>
                </a:solidFill>
              </a:rPr>
              <a:t>Tulsa Community College</a:t>
            </a:r>
            <a:endParaRPr lang="en-US" sz="1200" smtClean="0">
              <a:solidFill>
                <a:srgbClr val="000000"/>
              </a:solidFill>
            </a:endParaRPr>
          </a:p>
        </p:txBody>
      </p:sp>
      <p:pic>
        <p:nvPicPr>
          <p:cNvPr id="119810" name="Picture 2" descr="C:\Documents and Settings\nisod\My Documents\Marked\Smith_Melinda.jpg"/>
          <p:cNvPicPr>
            <a:picLocks noGrp="1" noChangeAspect="1" noChangeArrowheads="1"/>
          </p:cNvPicPr>
          <p:nvPr>
            <p:ph type="pic" idx="1"/>
          </p:nvPr>
        </p:nvPicPr>
        <p:blipFill>
          <a:blip r:embed="rId3"/>
          <a:srcRect t="5969" b="5969"/>
          <a:stretch>
            <a:fillRect/>
          </a:stretch>
        </p:blipFill>
        <p:spPr bwMode="auto">
          <a:xfrm>
            <a:off x="304800" y="304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1" name="Text Placeholder 3"/>
          <p:cNvSpPr>
            <a:spLocks noGrp="1"/>
          </p:cNvSpPr>
          <p:nvPr>
            <p:ph type="body" sz="half" idx="2"/>
          </p:nvPr>
        </p:nvSpPr>
        <p:spPr bwMode="auto">
          <a:xfrm>
            <a:off x="1828800" y="3962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I have the privilege of having a job doing what I enjoy most.  I  enjoy teaching and working on the ambulance as a paramedic/mentor.  It is very gratifying to watch my graduates working in the field of Para medicine and excelling as health care professionals.</a:t>
            </a:r>
          </a:p>
        </p:txBody>
      </p:sp>
      <p:sp>
        <p:nvSpPr>
          <p:cNvPr id="9216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JAMIN SNARR</a:t>
            </a:r>
            <a:br>
              <a:rPr lang="en-US" smtClean="0">
                <a:solidFill>
                  <a:srgbClr val="804000"/>
                </a:solidFill>
              </a:rPr>
            </a:br>
            <a:r>
              <a:rPr lang="en-US" sz="1400" smtClean="0">
                <a:solidFill>
                  <a:srgbClr val="804000"/>
                </a:solidFill>
              </a:rPr>
              <a:t>Northwest Arkansas Community College</a:t>
            </a:r>
            <a:endParaRPr lang="en-US" sz="1200" smtClean="0">
              <a:solidFill>
                <a:srgbClr val="000000"/>
              </a:solidFill>
            </a:endParaRPr>
          </a:p>
        </p:txBody>
      </p:sp>
      <p:pic>
        <p:nvPicPr>
          <p:cNvPr id="120834" name="Picture 2" descr="C:\Documents and Settings\nisod\My Documents\Marked\Snarr_Jamin.jpg"/>
          <p:cNvPicPr>
            <a:picLocks noGrp="1" noChangeAspect="1" noChangeArrowheads="1"/>
          </p:cNvPicPr>
          <p:nvPr>
            <p:ph type="pic" idx="1"/>
          </p:nvPr>
        </p:nvPicPr>
        <p:blipFill>
          <a:blip r:embed="rId3" cstate="print"/>
          <a:srcRect t="7328" b="7328"/>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5" name="Text Placeholder 3"/>
          <p:cNvSpPr>
            <a:spLocks noGrp="1"/>
          </p:cNvSpPr>
          <p:nvPr>
            <p:ph type="body" sz="half" idx="2"/>
          </p:nvPr>
        </p:nvSpPr>
        <p:spPr bwMode="auto">
          <a:xfrm>
            <a:off x="1828800" y="2971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Ideas are precious things.</a:t>
            </a:r>
            <a:br>
              <a:rPr lang="en-US" sz="1800" smtClean="0"/>
            </a:br>
            <a:r>
              <a:rPr lang="en-US" sz="1800" smtClean="0"/>
              <a:t>Artists give form to ideas,</a:t>
            </a:r>
            <a:br>
              <a:rPr lang="en-US" sz="1800" smtClean="0"/>
            </a:br>
            <a:r>
              <a:rPr lang="en-US" sz="1800" smtClean="0"/>
              <a:t>making invisible concepts, visible.</a:t>
            </a:r>
            <a:br>
              <a:rPr lang="en-US" sz="1800" smtClean="0"/>
            </a:br>
            <a:r>
              <a:rPr lang="en-US" sz="1800" smtClean="0"/>
              <a:t>Their skillful unveiling also reveals the art of teaching. </a:t>
            </a:r>
            <a:br>
              <a:rPr lang="en-US" sz="1800" smtClean="0"/>
            </a:br>
            <a:r>
              <a:rPr lang="en-US" sz="1800" smtClean="0"/>
              <a:t>The art of learning becomes visible</a:t>
            </a:r>
            <a:br>
              <a:rPr lang="en-US" sz="1800" smtClean="0"/>
            </a:br>
            <a:r>
              <a:rPr lang="en-US" sz="1800" smtClean="0"/>
              <a:t>when students re-arrange existing thought structures </a:t>
            </a:r>
            <a:br>
              <a:rPr lang="en-US" sz="1800" smtClean="0"/>
            </a:br>
            <a:r>
              <a:rPr lang="en-US" sz="1800" smtClean="0"/>
              <a:t>to accommodate new ideas. </a:t>
            </a:r>
            <a:br>
              <a:rPr lang="en-US" sz="1800" smtClean="0"/>
            </a:br>
            <a:r>
              <a:rPr lang="en-US" sz="1800" smtClean="0"/>
              <a:t>This process enriches us all.</a:t>
            </a:r>
            <a:br>
              <a:rPr lang="en-US" sz="1800" smtClean="0"/>
            </a:br>
            <a:r>
              <a:rPr lang="en-US" sz="1800" smtClean="0"/>
              <a:t>What could be more important than this?</a:t>
            </a:r>
          </a:p>
        </p:txBody>
      </p:sp>
      <p:sp>
        <p:nvSpPr>
          <p:cNvPr id="9318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KEN SNELL</a:t>
            </a:r>
            <a:br>
              <a:rPr lang="en-US" smtClean="0">
                <a:solidFill>
                  <a:srgbClr val="804000"/>
                </a:solidFill>
              </a:rPr>
            </a:br>
            <a:r>
              <a:rPr lang="en-US" sz="1400" smtClean="0">
                <a:solidFill>
                  <a:srgbClr val="804000"/>
                </a:solidFill>
              </a:rPr>
              <a:t>Sheridan Institute</a:t>
            </a:r>
            <a:endParaRPr lang="en-US" sz="1200" smtClean="0">
              <a:solidFill>
                <a:srgbClr val="000000"/>
              </a:solidFill>
            </a:endParaRPr>
          </a:p>
        </p:txBody>
      </p:sp>
      <p:pic>
        <p:nvPicPr>
          <p:cNvPr id="121858" name="Picture 2" descr="C:\Documents and Settings\nisod\My Documents\Marked\Snell_Ken.jpg"/>
          <p:cNvPicPr>
            <a:picLocks noGrp="1" noChangeAspect="1" noChangeArrowheads="1"/>
          </p:cNvPicPr>
          <p:nvPr>
            <p:ph type="pic" idx="1"/>
          </p:nvPr>
        </p:nvPicPr>
        <p:blipFill>
          <a:blip r:embed="rId3"/>
          <a:srcRect t="7328" b="7328"/>
          <a:stretch>
            <a:fillRect/>
          </a:stretch>
        </p:blipFill>
        <p:spPr bwMode="auto">
          <a:xfrm>
            <a:off x="304800" y="1524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09" name="Text Placeholder 3"/>
          <p:cNvSpPr>
            <a:spLocks noGrp="1"/>
          </p:cNvSpPr>
          <p:nvPr>
            <p:ph type="body" sz="half" idx="2"/>
          </p:nvPr>
        </p:nvSpPr>
        <p:spPr bwMode="auto">
          <a:xfrm>
            <a:off x="13716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It is my job to make sure that students make informed choices about their future to increase their chances for success.</a:t>
            </a:r>
          </a:p>
        </p:txBody>
      </p:sp>
      <p:sp>
        <p:nvSpPr>
          <p:cNvPr id="94210"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smtClean="0">
                <a:solidFill>
                  <a:srgbClr val="804000"/>
                </a:solidFill>
              </a:rPr>
              <a:t>LINDA SOLIS</a:t>
            </a:r>
            <a:br>
              <a:rPr lang="en-US" sz="2400" smtClean="0">
                <a:solidFill>
                  <a:srgbClr val="804000"/>
                </a:solidFill>
              </a:rPr>
            </a:br>
            <a:r>
              <a:rPr lang="en-US" sz="1400" smtClean="0">
                <a:solidFill>
                  <a:srgbClr val="804000"/>
                </a:solidFill>
              </a:rPr>
              <a:t>St. Philip’s College</a:t>
            </a:r>
            <a:endParaRPr lang="en-US" sz="1200" smtClean="0">
              <a:solidFill>
                <a:srgbClr val="000000"/>
              </a:solidFill>
            </a:endParaRPr>
          </a:p>
        </p:txBody>
      </p:sp>
    </p:spTree>
  </p:cSld>
  <p:clrMapOvr>
    <a:masterClrMapping/>
  </p:clrMapOvr>
  <p:transition spd="slow" advTm="7000">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5" name="Text Placeholder 3"/>
          <p:cNvSpPr>
            <a:spLocks noGrp="1"/>
          </p:cNvSpPr>
          <p:nvPr>
            <p:ph type="body" sz="half" idx="2"/>
          </p:nvPr>
        </p:nvSpPr>
        <p:spPr bwMode="auto">
          <a:xfrm>
            <a:off x="1828800" y="4114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My students are at the center of everything I do as an instructor. The more I know my students and understand what they are experiencing as learners, the better I am able to teach in ways that lead to their success.</a:t>
            </a:r>
          </a:p>
        </p:txBody>
      </p:sp>
      <p:sp>
        <p:nvSpPr>
          <p:cNvPr id="2150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DAVID NIPPOLDT</a:t>
            </a:r>
            <a:r>
              <a:rPr lang="en-US" sz="4000" smtClean="0">
                <a:solidFill>
                  <a:srgbClr val="804000"/>
                </a:solidFill>
              </a:rPr>
              <a:t/>
            </a:r>
            <a:br>
              <a:rPr lang="en-US" sz="4000" smtClean="0">
                <a:solidFill>
                  <a:srgbClr val="804000"/>
                </a:solidFill>
              </a:rPr>
            </a:br>
            <a:r>
              <a:rPr lang="en-US" sz="1400" smtClean="0">
                <a:solidFill>
                  <a:srgbClr val="804000"/>
                </a:solidFill>
              </a:rPr>
              <a:t>Reedley College</a:t>
            </a:r>
            <a:endParaRPr lang="en-US" sz="1200" smtClean="0">
              <a:solidFill>
                <a:srgbClr val="000000"/>
              </a:solidFill>
            </a:endParaRPr>
          </a:p>
        </p:txBody>
      </p:sp>
      <p:pic>
        <p:nvPicPr>
          <p:cNvPr id="58370" name="Picture 2" descr="C:\Documents and Settings\nisod\My Documents\Marked\Nippoldt_David.jpg"/>
          <p:cNvPicPr>
            <a:picLocks noGrp="1" noChangeAspect="1" noChangeArrowheads="1"/>
          </p:cNvPicPr>
          <p:nvPr>
            <p:ph type="pic" idx="1"/>
          </p:nvPr>
        </p:nvPicPr>
        <p:blipFill>
          <a:blip r:embed="rId3"/>
          <a:srcRect t="1994" b="1994"/>
          <a:stretch>
            <a:fillRect/>
          </a:stretch>
        </p:blipFill>
        <p:spPr bwMode="auto">
          <a:xfrm>
            <a:off x="304800" y="5334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3" name="Text Placeholder 3"/>
          <p:cNvSpPr>
            <a:spLocks noGrp="1"/>
          </p:cNvSpPr>
          <p:nvPr>
            <p:ph type="body" sz="half" idx="2"/>
          </p:nvPr>
        </p:nvSpPr>
        <p:spPr bwMode="auto">
          <a:xfrm>
            <a:off x="1828800" y="3581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Although I've been teaching the same subject for 14 years, I have never tired of trying to impart a love of learning to my students.  I have always known that a majority of my students will never come to enjoy mathematics as much as I do.  However, if I can stoke their intellectual curiosity and create at least a respect for acquiring knowledge, in whatever field, then I know that I have done my job.</a:t>
            </a:r>
          </a:p>
        </p:txBody>
      </p:sp>
      <p:sp>
        <p:nvSpPr>
          <p:cNvPr id="9523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KENNETH SOWDEN</a:t>
            </a:r>
            <a:br>
              <a:rPr lang="en-US" smtClean="0">
                <a:solidFill>
                  <a:srgbClr val="804000"/>
                </a:solidFill>
              </a:rPr>
            </a:br>
            <a:r>
              <a:rPr lang="en-US" sz="1400" smtClean="0">
                <a:solidFill>
                  <a:srgbClr val="804000"/>
                </a:solidFill>
              </a:rPr>
              <a:t>West Hills Community College</a:t>
            </a:r>
            <a:endParaRPr lang="en-US" sz="1200" smtClean="0">
              <a:solidFill>
                <a:srgbClr val="000000"/>
              </a:solidFill>
            </a:endParaRPr>
          </a:p>
        </p:txBody>
      </p:sp>
      <p:pic>
        <p:nvPicPr>
          <p:cNvPr id="122882" name="Picture 2" descr="C:\Documents and Settings\nisod\My Documents\Marked\Sowden_Ken.jpg"/>
          <p:cNvPicPr>
            <a:picLocks noGrp="1" noChangeAspect="1" noChangeArrowheads="1"/>
          </p:cNvPicPr>
          <p:nvPr>
            <p:ph type="pic" idx="1"/>
          </p:nvPr>
        </p:nvPicPr>
        <p:blipFill>
          <a:blip r:embed="rId3"/>
          <a:srcRect t="5686" b="5686"/>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7" name="Text Placeholder 3"/>
          <p:cNvSpPr>
            <a:spLocks noGrp="1"/>
          </p:cNvSpPr>
          <p:nvPr>
            <p:ph type="body" sz="half" idx="2"/>
          </p:nvPr>
        </p:nvSpPr>
        <p:spPr bwMode="auto">
          <a:xfrm>
            <a:off x="1828800" y="4114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Whenever I begin to lose energy in my teaching, I visit the classes of my colleagues.  Seeing them perform their art as they encourage, coax, incite, motivate, cajole and provoke their students to learn is a work of beauty that inspires me.</a:t>
            </a:r>
          </a:p>
        </p:txBody>
      </p:sp>
      <p:sp>
        <p:nvSpPr>
          <p:cNvPr id="9625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SUZANNE SPOOR</a:t>
            </a:r>
            <a:br>
              <a:rPr lang="en-US" smtClean="0">
                <a:solidFill>
                  <a:srgbClr val="804000"/>
                </a:solidFill>
              </a:rPr>
            </a:br>
            <a:r>
              <a:rPr lang="en-US" sz="1400" smtClean="0">
                <a:solidFill>
                  <a:srgbClr val="804000"/>
                </a:solidFill>
              </a:rPr>
              <a:t>Anne Arundel Community College</a:t>
            </a:r>
            <a:endParaRPr lang="en-US" sz="1200" smtClean="0">
              <a:solidFill>
                <a:srgbClr val="000000"/>
              </a:solidFill>
            </a:endParaRPr>
          </a:p>
        </p:txBody>
      </p:sp>
      <p:pic>
        <p:nvPicPr>
          <p:cNvPr id="123906" name="Picture 2" descr="C:\Documents and Settings\nisod\My Documents\Marked\Spoor_Suzanne.jpg"/>
          <p:cNvPicPr>
            <a:picLocks noGrp="1" noChangeAspect="1" noChangeArrowheads="1"/>
          </p:cNvPicPr>
          <p:nvPr>
            <p:ph type="pic" idx="1"/>
          </p:nvPr>
        </p:nvPicPr>
        <p:blipFill>
          <a:blip r:embed="rId3"/>
          <a:srcRect t="1994" b="1994"/>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1" name="Text Placeholder 3"/>
          <p:cNvSpPr>
            <a:spLocks noGrp="1"/>
          </p:cNvSpPr>
          <p:nvPr>
            <p:ph type="body" sz="half" idx="2"/>
          </p:nvPr>
        </p:nvSpPr>
        <p:spPr bwMode="auto">
          <a:xfrm>
            <a:off x="1828800" y="4114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My work is important to me because students who come to the community college are looking to education as a way to better their lives, and I view my role as the key to making their goal a reality.</a:t>
            </a:r>
          </a:p>
        </p:txBody>
      </p:sp>
      <p:sp>
        <p:nvSpPr>
          <p:cNvPr id="9728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TERESA SQUIZZERO</a:t>
            </a:r>
            <a:br>
              <a:rPr lang="en-US" smtClean="0">
                <a:solidFill>
                  <a:srgbClr val="804000"/>
                </a:solidFill>
              </a:rPr>
            </a:br>
            <a:r>
              <a:rPr lang="en-US" sz="1400" smtClean="0">
                <a:solidFill>
                  <a:srgbClr val="804000"/>
                </a:solidFill>
              </a:rPr>
              <a:t>Community College of Rhode Island</a:t>
            </a:r>
            <a:endParaRPr lang="en-US" sz="1200" smtClean="0">
              <a:solidFill>
                <a:srgbClr val="000000"/>
              </a:solidFill>
            </a:endParaRPr>
          </a:p>
        </p:txBody>
      </p:sp>
      <p:pic>
        <p:nvPicPr>
          <p:cNvPr id="124930" name="Picture 2"/>
          <p:cNvPicPr>
            <a:picLocks noGrp="1" noChangeAspect="1" noChangeArrowheads="1"/>
          </p:cNvPicPr>
          <p:nvPr>
            <p:ph type="pic" idx="1"/>
          </p:nvPr>
        </p:nvPicPr>
        <p:blipFill>
          <a:blip r:embed="rId3"/>
          <a:srcRect t="4143" b="4143"/>
          <a:stretch>
            <a:fillRect/>
          </a:stretch>
        </p:blipFill>
        <p:spPr bwMode="auto">
          <a:xfrm>
            <a:off x="304800" y="685800"/>
            <a:ext cx="4419600" cy="2828925"/>
          </a:xfrm>
          <a:prstGeom prst="roundRect">
            <a:avLst/>
          </a:prstGeom>
          <a:ln>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895600" y="1225550"/>
            <a:ext cx="3276600" cy="609600"/>
          </a:xfrm>
          <a:ln>
            <a:miter lim="800000"/>
            <a:headEnd/>
            <a:tailEnd/>
          </a:ln>
          <a:effectLst>
            <a:outerShdw blurRad="76200" dir="18900000" sy="23000" kx="-1200000" algn="bl" rotWithShape="0">
              <a:prstClr val="black">
                <a:alpha val="20000"/>
              </a:prstClr>
            </a:outerShdw>
          </a:effectLst>
        </p:spPr>
        <p:txBody>
          <a:bodyPr vert="horz" wrap="square" lIns="91440" tIns="45720" rIns="91440" bIns="45720" numCol="1" anchorCtr="0" compatLnSpc="1">
            <a:prstTxWarp prst="textNoShape">
              <a:avLst/>
            </a:prstTxWarp>
            <a:spAutoFit/>
          </a:bodyPr>
          <a:lstStyle/>
          <a:p>
            <a:pPr algn="ctr" eaLnBrk="1" hangingPunct="1"/>
            <a:r>
              <a:rPr lang="en-US" smtClean="0">
                <a:solidFill>
                  <a:srgbClr val="804000"/>
                </a:solidFill>
              </a:rPr>
              <a:t>CATHERINE STABLEIN</a:t>
            </a:r>
            <a:r>
              <a:rPr lang="en-US" sz="4000" smtClean="0">
                <a:solidFill>
                  <a:srgbClr val="804000"/>
                </a:solidFill>
              </a:rPr>
              <a:t/>
            </a:r>
            <a:br>
              <a:rPr lang="en-US" sz="4000" smtClean="0">
                <a:solidFill>
                  <a:srgbClr val="804000"/>
                </a:solidFill>
              </a:rPr>
            </a:br>
            <a:r>
              <a:rPr lang="en-US" sz="1400" smtClean="0">
                <a:solidFill>
                  <a:srgbClr val="804000"/>
                </a:solidFill>
              </a:rPr>
              <a:t>College of DuPage</a:t>
            </a:r>
            <a:endParaRPr lang="en-US" sz="1200" smtClean="0">
              <a:solidFill>
                <a:srgbClr val="000000"/>
              </a:solidFill>
            </a:endParaRPr>
          </a:p>
        </p:txBody>
      </p:sp>
      <p:pic>
        <p:nvPicPr>
          <p:cNvPr id="125954" name="Picture 2" descr="C:\Documents and Settings\nisod\My Documents\Marked\Stablein_Cathy.jpg"/>
          <p:cNvPicPr>
            <a:picLocks noGrp="1" noChangeAspect="1" noChangeArrowheads="1"/>
          </p:cNvPicPr>
          <p:nvPr>
            <p:ph type="pic" idx="1"/>
          </p:nvPr>
        </p:nvPicPr>
        <p:blipFill>
          <a:blip r:embed="rId3"/>
          <a:srcRect t="2660" b="2660"/>
          <a:stretch>
            <a:fillRect/>
          </a:stretch>
        </p:blipFill>
        <p:spPr bwMode="auto">
          <a:xfrm>
            <a:off x="2362200" y="2209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29" name="Text Placeholder 3"/>
          <p:cNvSpPr>
            <a:spLocks noGrp="1"/>
          </p:cNvSpPr>
          <p:nvPr>
            <p:ph type="body" sz="half" idx="2"/>
          </p:nvPr>
        </p:nvSpPr>
        <p:spPr bwMode="auto">
          <a:xfrm>
            <a:off x="1828800" y="44196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My hope is to teach students how to find appropriate, authoritative information to fulfill their personal, educational, and career needs.</a:t>
            </a:r>
          </a:p>
        </p:txBody>
      </p:sp>
      <p:sp>
        <p:nvSpPr>
          <p:cNvPr id="9933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GAIL STAPLES</a:t>
            </a:r>
            <a:br>
              <a:rPr lang="en-US" smtClean="0">
                <a:solidFill>
                  <a:srgbClr val="804000"/>
                </a:solidFill>
              </a:rPr>
            </a:br>
            <a:r>
              <a:rPr lang="en-US" sz="1400" smtClean="0">
                <a:solidFill>
                  <a:srgbClr val="804000"/>
                </a:solidFill>
              </a:rPr>
              <a:t>Cochise College</a:t>
            </a:r>
            <a:endParaRPr lang="en-US" sz="1200" smtClean="0">
              <a:solidFill>
                <a:srgbClr val="000000"/>
              </a:solidFill>
            </a:endParaRPr>
          </a:p>
        </p:txBody>
      </p:sp>
      <p:pic>
        <p:nvPicPr>
          <p:cNvPr id="126978" name="Picture 2" descr="C:\Documents and Settings\nisod\My Documents\Marked\Staples_Gail.jpg"/>
          <p:cNvPicPr>
            <a:picLocks noGrp="1" noChangeAspect="1" noChangeArrowheads="1"/>
          </p:cNvPicPr>
          <p:nvPr>
            <p:ph type="pic" idx="1"/>
          </p:nvPr>
        </p:nvPicPr>
        <p:blipFill>
          <a:blip r:embed="rId3"/>
          <a:srcRect t="1994" b="1994"/>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3" name="Text Placeholder 3"/>
          <p:cNvSpPr>
            <a:spLocks noGrp="1"/>
          </p:cNvSpPr>
          <p:nvPr>
            <p:ph type="body" sz="half" idx="2"/>
          </p:nvPr>
        </p:nvSpPr>
        <p:spPr bwMode="auto">
          <a:xfrm>
            <a:off x="1828800" y="3733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Teaching at a community college has its challenges as well as its rewards. Every student is unique with different qualities. Given the opportunity, every student has potential.  </a:t>
            </a:r>
            <a:br>
              <a:rPr lang="en-US" sz="1800" smtClean="0"/>
            </a:br>
            <a:r>
              <a:rPr lang="en-US" sz="1800" smtClean="0"/>
              <a:t>I cherish moments when the students’ facial expressions demonstrate understanding of the material and their confidence grows right before your eyes.</a:t>
            </a:r>
          </a:p>
        </p:txBody>
      </p:sp>
      <p:sp>
        <p:nvSpPr>
          <p:cNvPr id="10035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TRINA STATON</a:t>
            </a:r>
            <a:br>
              <a:rPr lang="en-US" smtClean="0">
                <a:solidFill>
                  <a:srgbClr val="804000"/>
                </a:solidFill>
              </a:rPr>
            </a:br>
            <a:r>
              <a:rPr lang="en-US" sz="1400" smtClean="0">
                <a:solidFill>
                  <a:srgbClr val="804000"/>
                </a:solidFill>
              </a:rPr>
              <a:t>Iowa Central Community College</a:t>
            </a:r>
            <a:endParaRPr lang="en-US" sz="1200" smtClean="0">
              <a:solidFill>
                <a:srgbClr val="000000"/>
              </a:solidFill>
            </a:endParaRPr>
          </a:p>
        </p:txBody>
      </p:sp>
      <p:pic>
        <p:nvPicPr>
          <p:cNvPr id="128002" name="Picture 2" descr="C:\Documents and Settings\nisod\My Documents\Marked\Staton_Trina.jpg"/>
          <p:cNvPicPr>
            <a:picLocks noGrp="1" noChangeAspect="1" noChangeArrowheads="1"/>
          </p:cNvPicPr>
          <p:nvPr>
            <p:ph type="pic" idx="1"/>
          </p:nvPr>
        </p:nvPicPr>
        <p:blipFill>
          <a:blip r:embed="rId3"/>
          <a:srcRect t="3133" b="3133"/>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743200" y="1219200"/>
            <a:ext cx="3581400" cy="615950"/>
          </a:xfrm>
          <a:ln>
            <a:miter lim="800000"/>
            <a:headEnd/>
            <a:tailEnd/>
          </a:ln>
          <a:effectLst>
            <a:outerShdw blurRad="76200" dir="18900000" sy="23000" kx="-1200000" algn="bl" rotWithShape="0">
              <a:prstClr val="black">
                <a:alpha val="20000"/>
              </a:prstClr>
            </a:outerShdw>
          </a:effectLst>
        </p:spPr>
        <p:txBody>
          <a:bodyPr vert="horz" wrap="square" lIns="91440" tIns="45720" rIns="91440" bIns="45720" numCol="1" anchorCtr="0" compatLnSpc="1">
            <a:prstTxWarp prst="textNoShape">
              <a:avLst/>
            </a:prstTxWarp>
            <a:spAutoFit/>
          </a:bodyPr>
          <a:lstStyle/>
          <a:p>
            <a:pPr algn="ctr" eaLnBrk="1" hangingPunct="1"/>
            <a:r>
              <a:rPr lang="en-US" smtClean="0">
                <a:solidFill>
                  <a:srgbClr val="804000"/>
                </a:solidFill>
              </a:rPr>
              <a:t>CARLA STEIN</a:t>
            </a:r>
            <a:r>
              <a:rPr lang="en-US" sz="4000" smtClean="0">
                <a:solidFill>
                  <a:srgbClr val="804000"/>
                </a:solidFill>
              </a:rPr>
              <a:t/>
            </a:r>
            <a:br>
              <a:rPr lang="en-US" sz="4000" smtClean="0">
                <a:solidFill>
                  <a:srgbClr val="804000"/>
                </a:solidFill>
              </a:rPr>
            </a:br>
            <a:r>
              <a:rPr lang="en-US" sz="1400" smtClean="0">
                <a:solidFill>
                  <a:srgbClr val="804000"/>
                </a:solidFill>
              </a:rPr>
              <a:t>Western Nebraska Community College</a:t>
            </a:r>
            <a:endParaRPr lang="en-US" sz="1200" smtClean="0">
              <a:solidFill>
                <a:srgbClr val="000000"/>
              </a:solidFill>
            </a:endParaRPr>
          </a:p>
        </p:txBody>
      </p:sp>
      <p:pic>
        <p:nvPicPr>
          <p:cNvPr id="129026" name="Picture 2" descr="C:\Documents and Settings\nisod\My Documents\Marked\Stein_Carla.jpg"/>
          <p:cNvPicPr>
            <a:picLocks noGrp="1" noChangeAspect="1" noChangeArrowheads="1"/>
          </p:cNvPicPr>
          <p:nvPr>
            <p:ph type="pic" idx="1"/>
          </p:nvPr>
        </p:nvPicPr>
        <p:blipFill>
          <a:blip r:embed="rId3" cstate="print"/>
          <a:srcRect l="1930" r="1930"/>
          <a:stretch>
            <a:fillRect/>
          </a:stretch>
        </p:blipFill>
        <p:spPr bwMode="auto">
          <a:xfrm>
            <a:off x="2362200" y="2209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1" name="Text Placeholder 3"/>
          <p:cNvSpPr>
            <a:spLocks noGrp="1"/>
          </p:cNvSpPr>
          <p:nvPr>
            <p:ph type="body" sz="half" idx="2"/>
          </p:nvPr>
        </p:nvSpPr>
        <p:spPr bwMode="auto">
          <a:xfrm>
            <a:off x="1828800" y="3352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It’s my duty to as a visual arts educator to push the boundaries of creativity of each student into the future using skills based upon each individual’s unique talents. To this end I encourage multiple expressions in a multi-discipline environment and I recognize the diversity of activities that constitute art. A good visual education balances the fundamentals with learning how each body of knowledge and skills is not just an end in itself, but is part of a vast network of interrelated thoughts and actions.</a:t>
            </a:r>
          </a:p>
        </p:txBody>
      </p:sp>
      <p:sp>
        <p:nvSpPr>
          <p:cNvPr id="10240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STEVEN STEINMAN</a:t>
            </a:r>
            <a:br>
              <a:rPr lang="en-US" smtClean="0">
                <a:solidFill>
                  <a:srgbClr val="804000"/>
                </a:solidFill>
              </a:rPr>
            </a:br>
            <a:r>
              <a:rPr lang="en-US" sz="1400" smtClean="0">
                <a:solidFill>
                  <a:srgbClr val="804000"/>
                </a:solidFill>
              </a:rPr>
              <a:t>American Intercontinental University</a:t>
            </a:r>
            <a:endParaRPr lang="en-US" sz="1200" smtClean="0">
              <a:solidFill>
                <a:srgbClr val="000000"/>
              </a:solidFill>
            </a:endParaRPr>
          </a:p>
        </p:txBody>
      </p:sp>
      <p:pic>
        <p:nvPicPr>
          <p:cNvPr id="64514" name="Picture 2"/>
          <p:cNvPicPr>
            <a:picLocks noGrp="1" noChangeAspect="1" noChangeArrowheads="1"/>
          </p:cNvPicPr>
          <p:nvPr>
            <p:ph type="pic" idx="1"/>
          </p:nvPr>
        </p:nvPicPr>
        <p:blipFill>
          <a:blip r:embed="rId3"/>
          <a:srcRect t="7328" b="7328"/>
          <a:stretch>
            <a:fillRect/>
          </a:stretch>
        </p:blipFill>
        <p:spPr bwMode="auto">
          <a:xfrm>
            <a:off x="304800" y="533400"/>
            <a:ext cx="4419600" cy="2828925"/>
          </a:xfrm>
          <a:prstGeom prst="roundRect">
            <a:avLst/>
          </a:prstGeom>
          <a:ln>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5" name="Text Placeholder 3"/>
          <p:cNvSpPr>
            <a:spLocks noGrp="1"/>
          </p:cNvSpPr>
          <p:nvPr>
            <p:ph type="body" sz="half" idx="2"/>
          </p:nvPr>
        </p:nvSpPr>
        <p:spPr bwMode="auto">
          <a:xfrm>
            <a:off x="1828800" y="38100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One of the most rewarding experiences life has to offer is the opportunity to reach out and touch another individual, in a positive manner, introducing the concept that there is indeed a thrill associated with learning.  The thrill evolves into excitement when one realizes that learning is a gift that should be cherished, experienced, and enjoyed for a lifetime.</a:t>
            </a:r>
          </a:p>
        </p:txBody>
      </p:sp>
      <p:sp>
        <p:nvSpPr>
          <p:cNvPr id="10342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MARK STEVENS</a:t>
            </a:r>
            <a:br>
              <a:rPr lang="en-US" smtClean="0">
                <a:solidFill>
                  <a:srgbClr val="804000"/>
                </a:solidFill>
              </a:rPr>
            </a:br>
            <a:r>
              <a:rPr lang="en-US" sz="1400" smtClean="0">
                <a:solidFill>
                  <a:srgbClr val="804000"/>
                </a:solidFill>
              </a:rPr>
              <a:t>Davidson County Community College</a:t>
            </a:r>
            <a:endParaRPr lang="en-US" sz="1200" smtClean="0">
              <a:solidFill>
                <a:srgbClr val="000000"/>
              </a:solidFill>
            </a:endParaRPr>
          </a:p>
        </p:txBody>
      </p:sp>
      <p:pic>
        <p:nvPicPr>
          <p:cNvPr id="131074" name="Picture 2" descr="C:\Documents and Settings\nisod\My Documents\Marked\Stevens_Mark.jpg"/>
          <p:cNvPicPr>
            <a:picLocks noGrp="1" noChangeAspect="1" noChangeArrowheads="1"/>
          </p:cNvPicPr>
          <p:nvPr>
            <p:ph type="pic" idx="1"/>
          </p:nvPr>
        </p:nvPicPr>
        <p:blipFill>
          <a:blip r:embed="rId3"/>
          <a:srcRect t="7328" b="7328"/>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49" name="Text Placeholder 3"/>
          <p:cNvSpPr>
            <a:spLocks noGrp="1"/>
          </p:cNvSpPr>
          <p:nvPr>
            <p:ph type="body" sz="half" idx="2"/>
          </p:nvPr>
        </p:nvSpPr>
        <p:spPr bwMode="auto">
          <a:xfrm>
            <a:off x="1828800" y="3733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As a product of the community college, myself I find that I am inspired most by the experience I had as a student.  As a result I always strive to motivate my students to enjoy their college experience, learn as much as they can in and out of the classroom, and become model citizens as they look back to the experiences that shaped their life while pursuing their education.</a:t>
            </a:r>
          </a:p>
        </p:txBody>
      </p:sp>
      <p:sp>
        <p:nvSpPr>
          <p:cNvPr id="10445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JESSI STEVENSON</a:t>
            </a:r>
            <a:br>
              <a:rPr lang="en-US" smtClean="0">
                <a:solidFill>
                  <a:srgbClr val="804000"/>
                </a:solidFill>
              </a:rPr>
            </a:br>
            <a:r>
              <a:rPr lang="en-US" sz="1400" smtClean="0">
                <a:solidFill>
                  <a:srgbClr val="804000"/>
                </a:solidFill>
              </a:rPr>
              <a:t>Itawamba Community College</a:t>
            </a:r>
            <a:endParaRPr lang="en-US" sz="1200" smtClean="0">
              <a:solidFill>
                <a:srgbClr val="000000"/>
              </a:solidFill>
            </a:endParaRPr>
          </a:p>
        </p:txBody>
      </p:sp>
      <p:pic>
        <p:nvPicPr>
          <p:cNvPr id="132098" name="Picture 2" descr="C:\Documents and Settings\nisod\My Documents\Marked\Stevenson_Jessi.jpg"/>
          <p:cNvPicPr>
            <a:picLocks noGrp="1" noChangeAspect="1" noChangeArrowheads="1"/>
          </p:cNvPicPr>
          <p:nvPr>
            <p:ph type="pic" idx="1"/>
          </p:nvPr>
        </p:nvPicPr>
        <p:blipFill>
          <a:blip r:embed="rId3"/>
          <a:srcRect t="1860" b="1860"/>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Text Placeholder 3"/>
          <p:cNvSpPr>
            <a:spLocks noGrp="1"/>
          </p:cNvSpPr>
          <p:nvPr>
            <p:ph type="body" sz="half" idx="2"/>
          </p:nvPr>
        </p:nvSpPr>
        <p:spPr bwMode="auto">
          <a:xfrm>
            <a:off x="1828800" y="3962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What drives me is helping that ‘C’ average student with an internal passion for the profession, but not academics, move from school to a successful career.  Being part of that transition keeps this former ‘C’ average student motivated to work harder, learn more, and communicate better.</a:t>
            </a:r>
          </a:p>
        </p:txBody>
      </p:sp>
      <p:sp>
        <p:nvSpPr>
          <p:cNvPr id="2253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JERRY NISSEN</a:t>
            </a:r>
            <a:r>
              <a:rPr lang="en-US" sz="4000" smtClean="0">
                <a:solidFill>
                  <a:srgbClr val="804000"/>
                </a:solidFill>
              </a:rPr>
              <a:t/>
            </a:r>
            <a:br>
              <a:rPr lang="en-US" sz="4000" smtClean="0">
                <a:solidFill>
                  <a:srgbClr val="804000"/>
                </a:solidFill>
              </a:rPr>
            </a:br>
            <a:r>
              <a:rPr lang="en-US" sz="1400" smtClean="0">
                <a:solidFill>
                  <a:srgbClr val="804000"/>
                </a:solidFill>
              </a:rPr>
              <a:t>Iowa Western Community College</a:t>
            </a:r>
            <a:endParaRPr lang="en-US" sz="1200" smtClean="0">
              <a:solidFill>
                <a:srgbClr val="000000"/>
              </a:solidFill>
            </a:endParaRPr>
          </a:p>
        </p:txBody>
      </p:sp>
      <p:pic>
        <p:nvPicPr>
          <p:cNvPr id="59394" name="Picture 2" descr="C:\Documents and Settings\nisod\My Documents\Marked\Nissen_Jerry.jpg"/>
          <p:cNvPicPr>
            <a:picLocks noGrp="1" noChangeAspect="1" noChangeArrowheads="1"/>
          </p:cNvPicPr>
          <p:nvPr>
            <p:ph type="pic" idx="1"/>
          </p:nvPr>
        </p:nvPicPr>
        <p:blipFill>
          <a:blip r:embed="rId3" cstate="print"/>
          <a:srcRect t="1994" b="1994"/>
          <a:stretch>
            <a:fillRect/>
          </a:stretch>
        </p:blipFill>
        <p:spPr bwMode="auto">
          <a:xfrm>
            <a:off x="304800" y="5334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3" name="Text Placeholder 3"/>
          <p:cNvSpPr>
            <a:spLocks noGrp="1"/>
          </p:cNvSpPr>
          <p:nvPr>
            <p:ph type="body" sz="half" idx="2"/>
          </p:nvPr>
        </p:nvSpPr>
        <p:spPr bwMode="auto">
          <a:xfrm>
            <a:off x="1828800" y="3962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I am inspired by my students who successfully complete their educational goals. In 2001, two of my students planned to continue their studies in the pharmaceutical field. Recently, I was happy to learn they are now pharmacist and are employed by Wal-Mart and Food City Pharmacies.</a:t>
            </a:r>
          </a:p>
        </p:txBody>
      </p:sp>
      <p:sp>
        <p:nvSpPr>
          <p:cNvPr id="10547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DIANA STINSON</a:t>
            </a:r>
            <a:br>
              <a:rPr lang="en-US" smtClean="0">
                <a:solidFill>
                  <a:srgbClr val="804000"/>
                </a:solidFill>
              </a:rPr>
            </a:br>
            <a:r>
              <a:rPr lang="en-US" sz="1400" smtClean="0">
                <a:solidFill>
                  <a:srgbClr val="804000"/>
                </a:solidFill>
              </a:rPr>
              <a:t>Southwest Virginia Community College</a:t>
            </a:r>
            <a:endParaRPr lang="en-US" sz="1200" smtClean="0">
              <a:solidFill>
                <a:srgbClr val="000000"/>
              </a:solidFill>
            </a:endParaRPr>
          </a:p>
        </p:txBody>
      </p:sp>
      <p:pic>
        <p:nvPicPr>
          <p:cNvPr id="133122" name="Picture 2" descr="C:\Documents and Settings\nisod\My Documents\Marked\Stinson_Diana.jpg"/>
          <p:cNvPicPr>
            <a:picLocks noGrp="1" noChangeAspect="1" noChangeArrowheads="1"/>
          </p:cNvPicPr>
          <p:nvPr>
            <p:ph type="pic" idx="1"/>
          </p:nvPr>
        </p:nvPicPr>
        <p:blipFill>
          <a:blip r:embed="rId3" cstate="print"/>
          <a:srcRect t="7328" b="7328"/>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7" name="Text Placeholder 3"/>
          <p:cNvSpPr>
            <a:spLocks noGrp="1"/>
          </p:cNvSpPr>
          <p:nvPr>
            <p:ph type="body" sz="half" idx="2"/>
          </p:nvPr>
        </p:nvSpPr>
        <p:spPr bwMode="auto">
          <a:xfrm>
            <a:off x="13716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One of the keys to successful teaching is the ability to take the focus off of oneself and place it firmly on the students. I can't make them successful, but I can inspire and support them, increasing the odds that they will succeed.</a:t>
            </a:r>
          </a:p>
        </p:txBody>
      </p:sp>
      <p:sp>
        <p:nvSpPr>
          <p:cNvPr id="106498"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smtClean="0">
                <a:solidFill>
                  <a:srgbClr val="804000"/>
                </a:solidFill>
              </a:rPr>
              <a:t>GEORGE STOCKTON</a:t>
            </a:r>
            <a:br>
              <a:rPr lang="en-US" sz="2400" smtClean="0">
                <a:solidFill>
                  <a:srgbClr val="804000"/>
                </a:solidFill>
              </a:rPr>
            </a:br>
            <a:r>
              <a:rPr lang="en-US" sz="1400" smtClean="0">
                <a:solidFill>
                  <a:srgbClr val="804000"/>
                </a:solidFill>
              </a:rPr>
              <a:t>San Jacinto College South</a:t>
            </a:r>
            <a:endParaRPr lang="en-US" sz="1200" smtClean="0">
              <a:solidFill>
                <a:srgbClr val="000000"/>
              </a:solidFill>
            </a:endParaRPr>
          </a:p>
        </p:txBody>
      </p:sp>
    </p:spTree>
  </p:cSld>
  <p:clrMapOvr>
    <a:masterClrMapping/>
  </p:clrMapOvr>
  <p:transition spd="slow" advTm="7000">
    <p:fade/>
  </p:transition>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1" name="Text Placeholder 3"/>
          <p:cNvSpPr>
            <a:spLocks noGrp="1"/>
          </p:cNvSpPr>
          <p:nvPr>
            <p:ph type="body" sz="half" idx="2"/>
          </p:nvPr>
        </p:nvSpPr>
        <p:spPr bwMode="auto">
          <a:xfrm>
            <a:off x="1828800" y="43434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Strategically, what drives me is my ability to empathize with my students. Wisdom passed on would be ‘potential is not what you have done, it is what you are yet able to do.’</a:t>
            </a:r>
          </a:p>
        </p:txBody>
      </p:sp>
      <p:sp>
        <p:nvSpPr>
          <p:cNvPr id="10752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SHAUN STOKES</a:t>
            </a:r>
            <a:br>
              <a:rPr lang="en-US" smtClean="0">
                <a:solidFill>
                  <a:srgbClr val="804000"/>
                </a:solidFill>
              </a:rPr>
            </a:br>
            <a:r>
              <a:rPr lang="en-US" sz="1400" smtClean="0">
                <a:solidFill>
                  <a:srgbClr val="804000"/>
                </a:solidFill>
              </a:rPr>
              <a:t>Halifax Community College</a:t>
            </a:r>
            <a:endParaRPr lang="en-US" sz="1200" smtClean="0">
              <a:solidFill>
                <a:srgbClr val="000000"/>
              </a:solidFill>
            </a:endParaRPr>
          </a:p>
        </p:txBody>
      </p:sp>
      <p:pic>
        <p:nvPicPr>
          <p:cNvPr id="1026" name="Picture 2"/>
          <p:cNvPicPr>
            <a:picLocks noGrp="1" noChangeAspect="1" noChangeArrowheads="1"/>
          </p:cNvPicPr>
          <p:nvPr>
            <p:ph type="pic" idx="1"/>
          </p:nvPr>
        </p:nvPicPr>
        <p:blipFill>
          <a:blip r:embed="rId3"/>
          <a:srcRect t="1892" b="1892"/>
          <a:stretch>
            <a:fillRect/>
          </a:stretch>
        </p:blipFill>
        <p:spPr bwMode="auto">
          <a:xfrm>
            <a:off x="304800" y="685800"/>
            <a:ext cx="4419600" cy="2828925"/>
          </a:xfrm>
          <a:prstGeom prst="roundRect">
            <a:avLst/>
          </a:prstGeom>
          <a:ln>
            <a:miter lim="800000"/>
            <a:headEnd/>
            <a:tailEnd/>
          </a:ln>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5" name="Text Placeholder 3"/>
          <p:cNvSpPr>
            <a:spLocks noGrp="1"/>
          </p:cNvSpPr>
          <p:nvPr>
            <p:ph type="body" sz="half" idx="2"/>
          </p:nvPr>
        </p:nvSpPr>
        <p:spPr bwMode="auto">
          <a:xfrm>
            <a:off x="1828800" y="4114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My students and I deconstruct social problems to reveal their many complex layers. Through applied activities, I engage students in powerful and positive learning experiences that help them transform their lives and meet their goals.</a:t>
            </a:r>
          </a:p>
        </p:txBody>
      </p:sp>
      <p:sp>
        <p:nvSpPr>
          <p:cNvPr id="10854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SHARON STOWERS</a:t>
            </a:r>
            <a:br>
              <a:rPr lang="en-US" smtClean="0">
                <a:solidFill>
                  <a:srgbClr val="804000"/>
                </a:solidFill>
              </a:rPr>
            </a:br>
            <a:r>
              <a:rPr lang="en-US" sz="1400" smtClean="0">
                <a:solidFill>
                  <a:srgbClr val="804000"/>
                </a:solidFill>
              </a:rPr>
              <a:t>Harford Community College</a:t>
            </a:r>
            <a:endParaRPr lang="en-US" sz="1200" smtClean="0">
              <a:solidFill>
                <a:srgbClr val="000000"/>
              </a:solidFill>
            </a:endParaRPr>
          </a:p>
        </p:txBody>
      </p:sp>
      <p:pic>
        <p:nvPicPr>
          <p:cNvPr id="2050" name="Picture 2" descr="C:\Documents and Settings\nisod\My Documents\Marked\Stowers_Sharon.JPG"/>
          <p:cNvPicPr>
            <a:picLocks noGrp="1" noChangeAspect="1" noChangeArrowheads="1"/>
          </p:cNvPicPr>
          <p:nvPr>
            <p:ph type="pic" idx="1"/>
          </p:nvPr>
        </p:nvPicPr>
        <p:blipFill>
          <a:blip r:embed="rId3" cstate="print"/>
          <a:srcRect t="7328" b="7328"/>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bwMode="auto">
          <a:xfrm>
            <a:off x="2590800" y="1219200"/>
            <a:ext cx="3886200" cy="615950"/>
          </a:xfrm>
          <a:ln>
            <a:miter lim="800000"/>
            <a:headEnd/>
            <a:tailEnd/>
          </a:ln>
          <a:effectLst>
            <a:outerShdw blurRad="76200" dir="18900000" sy="23000" kx="-1200000" algn="bl" rotWithShape="0">
              <a:prstClr val="black">
                <a:alpha val="20000"/>
              </a:prstClr>
            </a:outerShdw>
          </a:effectLst>
        </p:spPr>
        <p:txBody>
          <a:bodyPr vert="horz" wrap="square" lIns="91440" tIns="45720" rIns="91440" bIns="45720" numCol="1" anchorCtr="0" compatLnSpc="1">
            <a:prstTxWarp prst="textNoShape">
              <a:avLst/>
            </a:prstTxWarp>
            <a:spAutoFit/>
          </a:bodyPr>
          <a:lstStyle/>
          <a:p>
            <a:pPr algn="ctr" eaLnBrk="1" hangingPunct="1"/>
            <a:r>
              <a:rPr lang="en-US" smtClean="0">
                <a:solidFill>
                  <a:srgbClr val="804000"/>
                </a:solidFill>
              </a:rPr>
              <a:t>ELLA STRONG</a:t>
            </a:r>
            <a:r>
              <a:rPr lang="en-US" sz="4000" smtClean="0">
                <a:solidFill>
                  <a:srgbClr val="804000"/>
                </a:solidFill>
              </a:rPr>
              <a:t/>
            </a:r>
            <a:br>
              <a:rPr lang="en-US" sz="4000" smtClean="0">
                <a:solidFill>
                  <a:srgbClr val="804000"/>
                </a:solidFill>
              </a:rPr>
            </a:br>
            <a:r>
              <a:rPr lang="en-US" sz="1400" smtClean="0">
                <a:solidFill>
                  <a:srgbClr val="804000"/>
                </a:solidFill>
              </a:rPr>
              <a:t>Hazard Community and Technical College</a:t>
            </a:r>
            <a:endParaRPr lang="en-US" sz="1200" smtClean="0">
              <a:solidFill>
                <a:srgbClr val="000000"/>
              </a:solidFill>
            </a:endParaRPr>
          </a:p>
        </p:txBody>
      </p:sp>
      <p:pic>
        <p:nvPicPr>
          <p:cNvPr id="3074" name="Picture 2" descr="C:\Documents and Settings\nisod\My Documents\Marked\Strong_Ella.jpg"/>
          <p:cNvPicPr>
            <a:picLocks noGrp="1" noChangeAspect="1" noChangeArrowheads="1"/>
          </p:cNvPicPr>
          <p:nvPr>
            <p:ph type="pic" idx="1"/>
          </p:nvPr>
        </p:nvPicPr>
        <p:blipFill>
          <a:blip r:embed="rId3"/>
          <a:srcRect t="1861" b="1861"/>
          <a:stretch>
            <a:fillRect/>
          </a:stretch>
        </p:blipFill>
        <p:spPr bwMode="auto">
          <a:xfrm>
            <a:off x="2362200" y="2209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3" name="Text Placeholder 3"/>
          <p:cNvSpPr>
            <a:spLocks noGrp="1"/>
          </p:cNvSpPr>
          <p:nvPr>
            <p:ph type="body" sz="half" idx="2"/>
          </p:nvPr>
        </p:nvSpPr>
        <p:spPr bwMode="auto">
          <a:xfrm>
            <a:off x="1828800" y="38862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The students continue to motivate and fuel my desire to find innovative ways of teaching. I try to instill in students a life-long commitment to learning and to inspire critical-thinking, dedication and pride in the nursing profession. I use videocast, podcast, games and a variety of multimedia to simplify critical concepts.</a:t>
            </a:r>
          </a:p>
        </p:txBody>
      </p:sp>
      <p:sp>
        <p:nvSpPr>
          <p:cNvPr id="11059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rPr>
              <a:t>JOSLYN SULLEN</a:t>
            </a:r>
            <a:br>
              <a:rPr lang="en-US" smtClean="0">
                <a:solidFill>
                  <a:srgbClr val="804000"/>
                </a:solidFill>
              </a:rPr>
            </a:br>
            <a:r>
              <a:rPr lang="en-US" sz="1400" smtClean="0">
                <a:solidFill>
                  <a:srgbClr val="804000"/>
                </a:solidFill>
              </a:rPr>
              <a:t>Panola College</a:t>
            </a:r>
            <a:endParaRPr lang="en-US" sz="1200" smtClean="0">
              <a:solidFill>
                <a:srgbClr val="000000"/>
              </a:solidFill>
            </a:endParaRPr>
          </a:p>
        </p:txBody>
      </p:sp>
      <p:pic>
        <p:nvPicPr>
          <p:cNvPr id="4098" name="Picture 2" descr="C:\Documents and Settings\nisod\My Documents\Marked\Sullen_Joslyn.JPG"/>
          <p:cNvPicPr>
            <a:picLocks noGrp="1" noChangeAspect="1" noChangeArrowheads="1"/>
          </p:cNvPicPr>
          <p:nvPr>
            <p:ph type="pic" idx="1"/>
          </p:nvPr>
        </p:nvPicPr>
        <p:blipFill>
          <a:blip r:embed="rId3"/>
          <a:srcRect t="1994" b="1994"/>
          <a:stretch>
            <a:fillRect/>
          </a:stretch>
        </p:blipFill>
        <p:spPr bwMode="auto">
          <a:xfrm>
            <a:off x="304800" y="685800"/>
            <a:ext cx="4419600" cy="2828925"/>
          </a:xfrm>
          <a:prstGeom prst="roundRect">
            <a:avLst/>
          </a:prstGeom>
          <a:effectLst>
            <a:outerShdw blurRad="50800" dist="38100" dir="8100000" algn="tr" rotWithShape="0">
              <a:prstClr val="black">
                <a:alpha val="40000"/>
              </a:prstClr>
            </a:outerShdw>
          </a:effectLst>
        </p:spPr>
      </p:pic>
    </p:spTree>
  </p:cSld>
  <p:clrMapOvr>
    <a:masterClrMapping/>
  </p:clrMapOvr>
  <p:transition spd="slow" advTm="7000">
    <p:fade/>
  </p:transition>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7" name="Text Placeholder 3"/>
          <p:cNvSpPr>
            <a:spLocks noGrp="1"/>
          </p:cNvSpPr>
          <p:nvPr>
            <p:ph type="body" sz="half" idx="2"/>
          </p:nvPr>
        </p:nvSpPr>
        <p:spPr bwMode="auto">
          <a:xfrm>
            <a:off x="13716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Challenging students to think about themselves and their connection to the world around them is a constant in my classes. I frequently provoke debate with deliberately controversial statements or questions. I feel obligated to teach not so much </a:t>
            </a:r>
            <a:r>
              <a:rPr lang="en-US" sz="1800" i="1" smtClean="0"/>
              <a:t>what </a:t>
            </a:r>
            <a:r>
              <a:rPr lang="en-US" sz="1800" smtClean="0"/>
              <a:t>to think as </a:t>
            </a:r>
            <a:r>
              <a:rPr lang="en-US" sz="1800" i="1" smtClean="0"/>
              <a:t>how</a:t>
            </a:r>
            <a:r>
              <a:rPr lang="en-US" sz="1800" smtClean="0"/>
              <a:t> to think.</a:t>
            </a:r>
          </a:p>
        </p:txBody>
      </p:sp>
      <p:sp>
        <p:nvSpPr>
          <p:cNvPr id="111618"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smtClean="0">
                <a:solidFill>
                  <a:srgbClr val="804000"/>
                </a:solidFill>
              </a:rPr>
              <a:t>TIMOTHY SULLIVAN</a:t>
            </a:r>
            <a:br>
              <a:rPr lang="en-US" sz="2400" smtClean="0">
                <a:solidFill>
                  <a:srgbClr val="804000"/>
                </a:solidFill>
              </a:rPr>
            </a:br>
            <a:r>
              <a:rPr lang="en-US" sz="1400" smtClean="0">
                <a:solidFill>
                  <a:srgbClr val="804000"/>
                </a:solidFill>
              </a:rPr>
              <a:t>Cedar Valley College</a:t>
            </a:r>
            <a:endParaRPr lang="en-US" sz="1200" smtClean="0">
              <a:solidFill>
                <a:srgbClr val="000000"/>
              </a:solidFill>
            </a:endParaRPr>
          </a:p>
        </p:txBody>
      </p:sp>
    </p:spTree>
  </p:cSld>
  <p:clrMapOvr>
    <a:masterClrMapping/>
  </p:clrMapOvr>
  <p:transition spd="slow" advTm="7000">
    <p:fade/>
  </p:transition>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1" name="Text Placeholder 3"/>
          <p:cNvSpPr>
            <a:spLocks noGrp="1"/>
          </p:cNvSpPr>
          <p:nvPr>
            <p:ph type="body" sz="half" idx="2"/>
          </p:nvPr>
        </p:nvSpPr>
        <p:spPr bwMode="auto">
          <a:xfrm>
            <a:off x="13716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Lake Michigan College Philosophy Instructor Dr. K. Sundaram, a Senior Fellow at Harvard University, was instrumental in revitalizing humanities teaching.  Dr. Sundaram presented numerous papers and was selected for publication in internationally recognized journals.  He created the website for the Introduction to the Arts Course and directed the Honors Program.</a:t>
            </a:r>
          </a:p>
        </p:txBody>
      </p:sp>
      <p:sp>
        <p:nvSpPr>
          <p:cNvPr id="112642"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smtClean="0">
                <a:solidFill>
                  <a:srgbClr val="804000"/>
                </a:solidFill>
              </a:rPr>
              <a:t>K. SUNDARAM</a:t>
            </a:r>
            <a:br>
              <a:rPr lang="en-US" sz="2400" smtClean="0">
                <a:solidFill>
                  <a:srgbClr val="804000"/>
                </a:solidFill>
              </a:rPr>
            </a:br>
            <a:r>
              <a:rPr lang="en-US" sz="1400" smtClean="0">
                <a:solidFill>
                  <a:srgbClr val="804000"/>
                </a:solidFill>
              </a:rPr>
              <a:t>Lake Michigan College</a:t>
            </a:r>
            <a:endParaRPr lang="en-US" sz="1200" smtClean="0">
              <a:solidFill>
                <a:srgbClr val="000000"/>
              </a:solidFill>
            </a:endParaRPr>
          </a:p>
        </p:txBody>
      </p:sp>
    </p:spTree>
  </p:cSld>
  <p:clrMapOvr>
    <a:masterClrMapping/>
  </p:clrMapOvr>
  <p:transition spd="slow" advTm="7000">
    <p:fade/>
  </p:transition>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5" name="Text Placeholder 3"/>
          <p:cNvSpPr>
            <a:spLocks noGrp="1"/>
          </p:cNvSpPr>
          <p:nvPr>
            <p:ph type="body" sz="half" idx="2"/>
          </p:nvPr>
        </p:nvSpPr>
        <p:spPr bwMode="auto">
          <a:xfrm>
            <a:off x="13716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Teaching is not only a content delivery.  You need to understand your students’ background and weakness, so that you know how to teach them right.  Many of our students are working almost full-time, they also have family need to care, and at the same time they probably take several courses. So, it is very important to encourage them to keep up with the class schedule, and be flexible in cases.</a:t>
            </a:r>
          </a:p>
        </p:txBody>
      </p:sp>
      <p:sp>
        <p:nvSpPr>
          <p:cNvPr id="113666"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smtClean="0">
                <a:solidFill>
                  <a:srgbClr val="804000"/>
                </a:solidFill>
              </a:rPr>
              <a:t>SAM SUNG</a:t>
            </a:r>
            <a:br>
              <a:rPr lang="en-US" sz="2400" smtClean="0">
                <a:solidFill>
                  <a:srgbClr val="804000"/>
                </a:solidFill>
              </a:rPr>
            </a:br>
            <a:r>
              <a:rPr lang="en-US" sz="1400" smtClean="0">
                <a:solidFill>
                  <a:srgbClr val="804000"/>
                </a:solidFill>
              </a:rPr>
              <a:t>South Texas College</a:t>
            </a:r>
            <a:endParaRPr lang="en-US" sz="1200" smtClean="0">
              <a:solidFill>
                <a:srgbClr val="000000"/>
              </a:solidFill>
            </a:endParaRPr>
          </a:p>
        </p:txBody>
      </p:sp>
    </p:spTree>
  </p:cSld>
  <p:clrMapOvr>
    <a:masterClrMapping/>
  </p:clrMapOvr>
  <p:transition spd="slow" advTm="7000">
    <p:fade/>
  </p:transition>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89" name="Text Placeholder 3"/>
          <p:cNvSpPr>
            <a:spLocks noGrp="1"/>
          </p:cNvSpPr>
          <p:nvPr>
            <p:ph type="body" sz="half" idx="2"/>
          </p:nvPr>
        </p:nvSpPr>
        <p:spPr bwMode="auto">
          <a:xfrm>
            <a:off x="1371600" y="2057400"/>
            <a:ext cx="66294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t>My goals in teaching music are to help students realize and live to their individual potentials.  Humor, word pictures, real situations are used in class to instill concepts.  They laugh, and they also remember!  Class mottos are: ‘Require it of yourself,’ and ‘Success comes before work only in the dictionary!’</a:t>
            </a:r>
          </a:p>
        </p:txBody>
      </p:sp>
      <p:sp>
        <p:nvSpPr>
          <p:cNvPr id="114690" name="Rectangle 8"/>
          <p:cNvSpPr>
            <a:spLocks noGrp="1" noChangeArrowheads="1"/>
          </p:cNvSpPr>
          <p:nvPr>
            <p:ph type="title"/>
          </p:nvPr>
        </p:nvSpPr>
        <p:spPr bwMode="auto">
          <a:xfrm>
            <a:off x="2590800" y="1143000"/>
            <a:ext cx="3886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smtClean="0">
                <a:solidFill>
                  <a:srgbClr val="804000"/>
                </a:solidFill>
              </a:rPr>
              <a:t>SUSIE DORIS SWENSON</a:t>
            </a:r>
            <a:br>
              <a:rPr lang="en-US" sz="2400" smtClean="0">
                <a:solidFill>
                  <a:srgbClr val="804000"/>
                </a:solidFill>
              </a:rPr>
            </a:br>
            <a:r>
              <a:rPr lang="en-US" sz="1400" smtClean="0">
                <a:solidFill>
                  <a:srgbClr val="804000"/>
                </a:solidFill>
              </a:rPr>
              <a:t>Community College of Rhode Island</a:t>
            </a:r>
            <a:endParaRPr lang="en-US" sz="1200" smtClean="0">
              <a:solidFill>
                <a:srgbClr val="000000"/>
              </a:solidFill>
            </a:endParaRPr>
          </a:p>
        </p:txBody>
      </p:sp>
    </p:spTree>
  </p:cSld>
  <p:clrMapOvr>
    <a:masterClrMapping/>
  </p:clrMapOvr>
  <p:transition spd="slow" advTm="7000">
    <p:fade/>
  </p:transition>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2004:Templates:Presentations:Designs:Blank Presentation</Template>
  <TotalTime>3292</TotalTime>
  <Words>5237</Words>
  <Application>Microsoft PowerPoint</Application>
  <PresentationFormat>On-screen Show (4:3)</PresentationFormat>
  <Paragraphs>185</Paragraphs>
  <Slides>99</Slides>
  <Notes>99</Notes>
  <HiddenSlides>0</HiddenSlides>
  <MMClips>0</MMClips>
  <ScaleCrop>false</ScaleCrop>
  <HeadingPairs>
    <vt:vector size="6" baseType="variant">
      <vt:variant>
        <vt:lpstr>Fonts Used</vt:lpstr>
      </vt:variant>
      <vt:variant>
        <vt:i4>2</vt:i4>
      </vt:variant>
      <vt:variant>
        <vt:lpstr>Design Template</vt:lpstr>
      </vt:variant>
      <vt:variant>
        <vt:i4>1</vt:i4>
      </vt:variant>
      <vt:variant>
        <vt:lpstr>Slide Titles</vt:lpstr>
      </vt:variant>
      <vt:variant>
        <vt:i4>99</vt:i4>
      </vt:variant>
    </vt:vector>
  </HeadingPairs>
  <TitlesOfParts>
    <vt:vector size="102" baseType="lpstr">
      <vt:lpstr>Arial</vt:lpstr>
      <vt:lpstr>ＭＳ Ｐゴシック</vt:lpstr>
      <vt:lpstr>Blank Presentation</vt:lpstr>
      <vt:lpstr>JANE NAPIER Midlands Technical Community College</vt:lpstr>
      <vt:lpstr>KARLA NARDI National Park Community College</vt:lpstr>
      <vt:lpstr>BRANDY NAUGHTON Harford Community College</vt:lpstr>
      <vt:lpstr>CORA NEWCOMB Technical College of the Lowcountry</vt:lpstr>
      <vt:lpstr>JAMES NEWELL Itawamba Community College</vt:lpstr>
      <vt:lpstr>DONNA NEWMAN Baton Rouge Community College</vt:lpstr>
      <vt:lpstr>KATHLEEN NICKLAUS Polk Community College</vt:lpstr>
      <vt:lpstr>DAVID NIPPOLDT Reedley College</vt:lpstr>
      <vt:lpstr>JERRY NISSEN Iowa Western Community College</vt:lpstr>
      <vt:lpstr>JO ANNE NUGENT Humber College</vt:lpstr>
      <vt:lpstr>NELSON NUNEZ-RODRIGUEZ Hostos Community College</vt:lpstr>
      <vt:lpstr>MARIE OLIVAREZ South Texas College</vt:lpstr>
      <vt:lpstr>VIRGINIA OLSON Anne Arundel Community College</vt:lpstr>
      <vt:lpstr>FEMI ONABAJO Austin Community College</vt:lpstr>
      <vt:lpstr>TAMRA ORTGIES-YOUNG Georgia Perimeter College</vt:lpstr>
      <vt:lpstr>DIANE OSBAHR Iowa Western Community College</vt:lpstr>
      <vt:lpstr>SUSAN OSBORNE Dyersburg State Community College</vt:lpstr>
      <vt:lpstr>KEITH OVERBAUGH Northwestern Michigan College</vt:lpstr>
      <vt:lpstr>JAMES OVERBY Southside Virginia Community College</vt:lpstr>
      <vt:lpstr>MARK PADDISON Humber Institute of Technology and Advanced Learning</vt:lpstr>
      <vt:lpstr>VERA PALMER Halifax Community College</vt:lpstr>
      <vt:lpstr>SUE PARTON Southwestern Indian Polytechnic Institute</vt:lpstr>
      <vt:lpstr>KATIE PAULSON Southwestern Oregon Community College</vt:lpstr>
      <vt:lpstr>RUTH PENQUE Navarro College</vt:lpstr>
      <vt:lpstr>B. DEAN PERSHALL Southwestern Indian Polytechnic Institute</vt:lpstr>
      <vt:lpstr>PATRICIA PFEIFFER Wayne Community College</vt:lpstr>
      <vt:lpstr>VAN PIERCY Lone Star College – Tomball</vt:lpstr>
      <vt:lpstr>SOPHIA PIERROUTSAKOS St. Louis Community College at Meramec</vt:lpstr>
      <vt:lpstr>RACHEL PLAKSA Lehigh Carbon Community College</vt:lpstr>
      <vt:lpstr>LYDIA POWELL Vance-Granville Community College</vt:lpstr>
      <vt:lpstr>JAMES PREER Ivy Tech Community College –  Central Indiana</vt:lpstr>
      <vt:lpstr>NAIMA PRINCE Santa Fe Community College</vt:lpstr>
      <vt:lpstr>KIM QUERI Rose State College</vt:lpstr>
      <vt:lpstr>SHANA RABLAH Selkirk College</vt:lpstr>
      <vt:lpstr>DEBORAH RAFFIN Estrella Mountain Community College</vt:lpstr>
      <vt:lpstr>MARIO RAMSAY Algonquin College</vt:lpstr>
      <vt:lpstr>MICHELLE RANDALL Schoolcraft College</vt:lpstr>
      <vt:lpstr>JANET RANGEL Palo Alto College</vt:lpstr>
      <vt:lpstr>MARY RAWLS Midlands Technical College</vt:lpstr>
      <vt:lpstr>PAMELA RAY St. Phillip’s College</vt:lpstr>
      <vt:lpstr>LUCIE REFSLAND New River Community and Technical College</vt:lpstr>
      <vt:lpstr>BARBARA REGAN Bossier Parish Community College</vt:lpstr>
      <vt:lpstr>PAMELA REID Copiah-Lincoln Community College</vt:lpstr>
      <vt:lpstr>ANDY REYES Bunker Hill Community College</vt:lpstr>
      <vt:lpstr>YOLANDA REYNA Palo Alto College</vt:lpstr>
      <vt:lpstr>GARDNER REYNOLDS South Texas College</vt:lpstr>
      <vt:lpstr>BOB RICE Sinclair Community College</vt:lpstr>
      <vt:lpstr>SHELLEY RINEHART San Jacinto College South</vt:lpstr>
      <vt:lpstr>STACEY ROBBINS Olive-Harvey College</vt:lpstr>
      <vt:lpstr>GARY ROBINSON Murray State College</vt:lpstr>
      <vt:lpstr>SUELLEN ROBINSON North Shore Community College</vt:lpstr>
      <vt:lpstr>JOEL ROGERS West Hills College Lemoore</vt:lpstr>
      <vt:lpstr>KRISTIN ROSS Camosun College</vt:lpstr>
      <vt:lpstr>SHERI ROWLAND Tallahassee Community College</vt:lpstr>
      <vt:lpstr>TERRA RUPPERT Lonestar College – Tomball</vt:lpstr>
      <vt:lpstr>GENE SAGER Sheridan College</vt:lpstr>
      <vt:lpstr>BILLIE SANDERS Sinclair Community College</vt:lpstr>
      <vt:lpstr>KAREN SANDERS Piedmont Community College</vt:lpstr>
      <vt:lpstr>HEATHER SAYRE Brookhaven College</vt:lpstr>
      <vt:lpstr>MARY SCARBOROUGH Tyler Junior College</vt:lpstr>
      <vt:lpstr>KENNETH SCHABER Lake Michigan College</vt:lpstr>
      <vt:lpstr>EDWIN SCHOWE Ivy Tech Community College</vt:lpstr>
      <vt:lpstr>WARD SCOTT Santa Fe Community College</vt:lpstr>
      <vt:lpstr>RUSSELL SELF Trinity Valley Community College</vt:lpstr>
      <vt:lpstr>JAMES SEYMOUR JR. Lone Star College – CyFair</vt:lpstr>
      <vt:lpstr>JACQUE SHACKELFORD Tyler Junior College</vt:lpstr>
      <vt:lpstr>LISA SHAW Miami Dade College</vt:lpstr>
      <vt:lpstr>EILEEN SHEA Bristol Community College</vt:lpstr>
      <vt:lpstr>SARAH SHEPARD West Hills College Coalinga</vt:lpstr>
      <vt:lpstr>ELISE SHEPPARD Lone Star College – CyFair</vt:lpstr>
      <vt:lpstr>GLENDA SILVERII Copiah-Lincoln Community College</vt:lpstr>
      <vt:lpstr>ELAINE SIMMONS Barton County Community College</vt:lpstr>
      <vt:lpstr>JANE SIMONS Lone Star College – Tomball</vt:lpstr>
      <vt:lpstr>LYNN SITTON Tyler Junior College</vt:lpstr>
      <vt:lpstr>HOLLY SMITH Lake City Community College</vt:lpstr>
      <vt:lpstr>MELINDA SMITH Tulsa Community College</vt:lpstr>
      <vt:lpstr>JAMIN SNARR Northwest Arkansas Community College</vt:lpstr>
      <vt:lpstr>KEN SNELL Sheridan Institute</vt:lpstr>
      <vt:lpstr>LINDA SOLIS St. Philip’s College</vt:lpstr>
      <vt:lpstr>KENNETH SOWDEN West Hills Community College</vt:lpstr>
      <vt:lpstr>SUZANNE SPOOR Anne Arundel Community College</vt:lpstr>
      <vt:lpstr>TERESA SQUIZZERO Community College of Rhode Island</vt:lpstr>
      <vt:lpstr>CATHERINE STABLEIN College of DuPage</vt:lpstr>
      <vt:lpstr>GAIL STAPLES Cochise College</vt:lpstr>
      <vt:lpstr>TRINA STATON Iowa Central Community College</vt:lpstr>
      <vt:lpstr>CARLA STEIN Western Nebraska Community College</vt:lpstr>
      <vt:lpstr>STEVEN STEINMAN American Intercontinental University</vt:lpstr>
      <vt:lpstr>MARK STEVENS Davidson County Community College</vt:lpstr>
      <vt:lpstr>JESSI STEVENSON Itawamba Community College</vt:lpstr>
      <vt:lpstr>DIANA STINSON Southwest Virginia Community College</vt:lpstr>
      <vt:lpstr>GEORGE STOCKTON San Jacinto College South</vt:lpstr>
      <vt:lpstr>SHAUN STOKES Halifax Community College</vt:lpstr>
      <vt:lpstr>SHARON STOWERS Harford Community College</vt:lpstr>
      <vt:lpstr>ELLA STRONG Hazard Community and Technical College</vt:lpstr>
      <vt:lpstr>JOSLYN SULLEN Panola College</vt:lpstr>
      <vt:lpstr>TIMOTHY SULLIVAN Cedar Valley College</vt:lpstr>
      <vt:lpstr>K. SUNDARAM Lake Michigan College</vt:lpstr>
      <vt:lpstr>SAM SUNG South Texas College</vt:lpstr>
      <vt:lpstr>SUSIE DORIS SWENSON Community College of Rhode Island</vt:lpstr>
    </vt:vector>
  </TitlesOfParts>
  <Company>The University of Texas at Austin</Company>
  <LinksUpToDate>false</LinksUpToDate>
  <SharedDoc>false</SharedDoc>
  <HyperlinksChanged>false</HyperlinksChanged>
  <AppVersion>12.0258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Educatinal Administration</dc:creator>
  <cp:keywords/>
  <cp:lastModifiedBy>Educatinal Administration</cp:lastModifiedBy>
  <cp:revision>267</cp:revision>
  <dcterms:created xsi:type="dcterms:W3CDTF">2008-11-14T15:43:37Z</dcterms:created>
  <dcterms:modified xsi:type="dcterms:W3CDTF">2008-11-14T15:45:32Z</dcterms:modified>
</cp:coreProperties>
</file>