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79"/>
  </p:notesMasterIdLst>
  <p:sldIdLst>
    <p:sldId id="537" r:id="rId2"/>
    <p:sldId id="536" r:id="rId3"/>
    <p:sldId id="538" r:id="rId4"/>
    <p:sldId id="539" r:id="rId5"/>
    <p:sldId id="540" r:id="rId6"/>
    <p:sldId id="541" r:id="rId7"/>
    <p:sldId id="542" r:id="rId8"/>
    <p:sldId id="543" r:id="rId9"/>
    <p:sldId id="544" r:id="rId10"/>
    <p:sldId id="546" r:id="rId11"/>
    <p:sldId id="548" r:id="rId12"/>
    <p:sldId id="547" r:id="rId13"/>
    <p:sldId id="549" r:id="rId14"/>
    <p:sldId id="550" r:id="rId15"/>
    <p:sldId id="551" r:id="rId16"/>
    <p:sldId id="552" r:id="rId17"/>
    <p:sldId id="553" r:id="rId18"/>
    <p:sldId id="554" r:id="rId19"/>
    <p:sldId id="555" r:id="rId20"/>
    <p:sldId id="556" r:id="rId21"/>
    <p:sldId id="557" r:id="rId22"/>
    <p:sldId id="558" r:id="rId23"/>
    <p:sldId id="559" r:id="rId24"/>
    <p:sldId id="560" r:id="rId25"/>
    <p:sldId id="561" r:id="rId26"/>
    <p:sldId id="562" r:id="rId27"/>
    <p:sldId id="563" r:id="rId28"/>
    <p:sldId id="565" r:id="rId29"/>
    <p:sldId id="564" r:id="rId30"/>
    <p:sldId id="567" r:id="rId31"/>
    <p:sldId id="566" r:id="rId32"/>
    <p:sldId id="568" r:id="rId33"/>
    <p:sldId id="569" r:id="rId34"/>
    <p:sldId id="570" r:id="rId35"/>
    <p:sldId id="571" r:id="rId36"/>
    <p:sldId id="572" r:id="rId37"/>
    <p:sldId id="573" r:id="rId38"/>
    <p:sldId id="574" r:id="rId39"/>
    <p:sldId id="576" r:id="rId40"/>
    <p:sldId id="577" r:id="rId41"/>
    <p:sldId id="578" r:id="rId42"/>
    <p:sldId id="575" r:id="rId43"/>
    <p:sldId id="579" r:id="rId44"/>
    <p:sldId id="581" r:id="rId45"/>
    <p:sldId id="580" r:id="rId46"/>
    <p:sldId id="582" r:id="rId47"/>
    <p:sldId id="583" r:id="rId48"/>
    <p:sldId id="584" r:id="rId49"/>
    <p:sldId id="586" r:id="rId50"/>
    <p:sldId id="587" r:id="rId51"/>
    <p:sldId id="585" r:id="rId52"/>
    <p:sldId id="589" r:id="rId53"/>
    <p:sldId id="590" r:id="rId54"/>
    <p:sldId id="588" r:id="rId55"/>
    <p:sldId id="592" r:id="rId56"/>
    <p:sldId id="591" r:id="rId57"/>
    <p:sldId id="792" r:id="rId58"/>
    <p:sldId id="593" r:id="rId59"/>
    <p:sldId id="594" r:id="rId60"/>
    <p:sldId id="595" r:id="rId61"/>
    <p:sldId id="596" r:id="rId62"/>
    <p:sldId id="599" r:id="rId63"/>
    <p:sldId id="597" r:id="rId64"/>
    <p:sldId id="600" r:id="rId65"/>
    <p:sldId id="793" r:id="rId66"/>
    <p:sldId id="786" r:id="rId67"/>
    <p:sldId id="598" r:id="rId68"/>
    <p:sldId id="603" r:id="rId69"/>
    <p:sldId id="602" r:id="rId70"/>
    <p:sldId id="601" r:id="rId71"/>
    <p:sldId id="604" r:id="rId72"/>
    <p:sldId id="605" r:id="rId73"/>
    <p:sldId id="606" r:id="rId74"/>
    <p:sldId id="607" r:id="rId75"/>
    <p:sldId id="608" r:id="rId76"/>
    <p:sldId id="609" r:id="rId77"/>
    <p:sldId id="790" r:id="rId7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1pPr>
    <a:lvl2pPr marL="4572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2pPr>
    <a:lvl3pPr marL="9144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3pPr>
    <a:lvl4pPr marL="13716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4pPr>
    <a:lvl5pPr marL="18288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showPr loop="1" showNarration="1">
    <p:present/>
    <p:sldAll/>
    <p:penClr>
      <a:srgbClr val="FF0000"/>
    </p:penClr>
  </p:showPr>
  <p:clrMru>
    <a:srgbClr val="804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8111" autoAdjust="0"/>
    <p:restoredTop sz="90929"/>
  </p:normalViewPr>
  <p:slideViewPr>
    <p:cSldViewPr>
      <p:cViewPr varScale="1">
        <p:scale>
          <a:sx n="150" d="100"/>
          <a:sy n="150" d="100"/>
        </p:scale>
        <p:origin x="-17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viewProps" Target="viewProps.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notesMaster" Target="notesMasters/notesMaster1.xml"/><Relationship Id="rId80" Type="http://schemas.openxmlformats.org/officeDocument/2006/relationships/printerSettings" Target="printerSettings/printerSettings1.bin"/><Relationship Id="rId81" Type="http://schemas.openxmlformats.org/officeDocument/2006/relationships/presProps" Target="presProp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theme" Target="theme/theme1.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9615C6C8-ABC9-314D-A4A5-D9AFDE2A83F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2"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advTm="7000">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advTm="7000">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slow" advTm="7000">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slow" advTm="7000">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advTm="7000">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advTm="7000">
    <p:fade/>
  </p:transition>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6" name="Picture 12" descr="EA_slide_background"/>
          <p:cNvPicPr>
            <a:picLocks noChangeAspect="1" noChangeArrowheads="1"/>
          </p:cNvPicPr>
          <p:nvPr userDrawn="1"/>
        </p:nvPicPr>
        <p:blipFill>
          <a:blip r:embed="rId13"/>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7000">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pitchFamily="-109" charset="-128"/>
        </a:defRPr>
      </a:lvl1pPr>
      <a:lvl2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5pPr>
      <a:lvl6pPr marL="457200" algn="ctr" rtl="0" fontAlgn="base">
        <a:spcBef>
          <a:spcPct val="0"/>
        </a:spcBef>
        <a:spcAft>
          <a:spcPct val="0"/>
        </a:spcAft>
        <a:defRPr sz="4400">
          <a:solidFill>
            <a:schemeClr val="tx2"/>
          </a:solidFill>
          <a:latin typeface="Arial" charset="0"/>
          <a:ea typeface="ＭＳ Ｐゴシック" pitchFamily="32" charset="-128"/>
        </a:defRPr>
      </a:lvl6pPr>
      <a:lvl7pPr marL="914400" algn="ctr" rtl="0" fontAlgn="base">
        <a:spcBef>
          <a:spcPct val="0"/>
        </a:spcBef>
        <a:spcAft>
          <a:spcPct val="0"/>
        </a:spcAft>
        <a:defRPr sz="4400">
          <a:solidFill>
            <a:schemeClr val="tx2"/>
          </a:solidFill>
          <a:latin typeface="Arial" charset="0"/>
          <a:ea typeface="ＭＳ Ｐゴシック" pitchFamily="32" charset="-128"/>
        </a:defRPr>
      </a:lvl7pPr>
      <a:lvl8pPr marL="1371600" algn="ctr" rtl="0" fontAlgn="base">
        <a:spcBef>
          <a:spcPct val="0"/>
        </a:spcBef>
        <a:spcAft>
          <a:spcPct val="0"/>
        </a:spcAft>
        <a:defRPr sz="4400">
          <a:solidFill>
            <a:schemeClr val="tx2"/>
          </a:solidFill>
          <a:latin typeface="Arial" charset="0"/>
          <a:ea typeface="ＭＳ Ｐゴシック" pitchFamily="32" charset="-128"/>
        </a:defRPr>
      </a:lvl8pPr>
      <a:lvl9pPr marL="1828800" algn="ctr" rtl="0" fontAlgn="base">
        <a:spcBef>
          <a:spcPct val="0"/>
        </a:spcBef>
        <a:spcAft>
          <a:spcPct val="0"/>
        </a:spcAft>
        <a:defRPr sz="4400">
          <a:solidFill>
            <a:schemeClr val="tx2"/>
          </a:solidFill>
          <a:latin typeface="Arial" charset="0"/>
          <a:ea typeface="ＭＳ Ｐゴシック" pitchFamily="3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25550"/>
            <a:ext cx="3276600" cy="60960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TERESITA LAMPE</a:t>
            </a:r>
            <a:r>
              <a:rPr lang="en-US" sz="4000">
                <a:solidFill>
                  <a:srgbClr val="804000"/>
                </a:solidFill>
              </a:rPr>
              <a:t/>
            </a:r>
            <a:br>
              <a:rPr lang="en-US" sz="4000">
                <a:solidFill>
                  <a:srgbClr val="804000"/>
                </a:solidFill>
              </a:rPr>
            </a:br>
            <a:r>
              <a:rPr lang="en-US" sz="1400">
                <a:solidFill>
                  <a:srgbClr val="804000"/>
                </a:solidFill>
              </a:rPr>
              <a:t>Georgia Perimeter College</a:t>
            </a:r>
            <a:endParaRPr lang="en-US" sz="1200">
              <a:solidFill>
                <a:srgbClr val="000000"/>
              </a:solidFill>
            </a:endParaRPr>
          </a:p>
        </p:txBody>
      </p:sp>
      <p:pic>
        <p:nvPicPr>
          <p:cNvPr id="104450" name="Picture 2" descr="C:\Documents and Settings\nisod\My Documents\Marked\Lampe_Teresita.jpg"/>
          <p:cNvPicPr>
            <a:picLocks noGrp="1" noChangeAspect="1" noChangeArrowheads="1"/>
          </p:cNvPicPr>
          <p:nvPr>
            <p:ph type="pic" idx="1"/>
          </p:nvPr>
        </p:nvPicPr>
        <p:blipFill>
          <a:blip r:embed="rId2"/>
          <a:srcRect t="1826" b="1826"/>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5"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Almost every community college professor shares one goal, regardless of subject area, student population, or location:  If we can help our students learn how to think critically, then they can do almost anything they choose.</a:t>
            </a:r>
          </a:p>
        </p:txBody>
      </p:sp>
      <p:sp>
        <p:nvSpPr>
          <p:cNvPr id="123906"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CAROL S. LEWIS</a:t>
            </a:r>
            <a:br>
              <a:rPr lang="en-US" sz="2400">
                <a:solidFill>
                  <a:srgbClr val="804000"/>
                </a:solidFill>
              </a:rPr>
            </a:br>
            <a:r>
              <a:rPr lang="en-US" sz="1400">
                <a:solidFill>
                  <a:srgbClr val="804000"/>
                </a:solidFill>
              </a:rPr>
              <a:t>Three Rivers Community College</a:t>
            </a:r>
            <a:endParaRPr lang="en-US" sz="1200">
              <a:solidFill>
                <a:srgbClr val="000000"/>
              </a:solidFill>
            </a:endParaRPr>
          </a:p>
        </p:txBody>
      </p:sp>
    </p:spTree>
  </p:cSld>
  <p:clrMapOvr>
    <a:masterClrMapping/>
  </p:clrMapOvr>
  <p:transition spd="slow" advTm="7000">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Text Placeholder 3"/>
          <p:cNvSpPr>
            <a:spLocks noGrp="1"/>
          </p:cNvSpPr>
          <p:nvPr>
            <p:ph type="body" sz="half" idx="2"/>
          </p:nvPr>
        </p:nvSpPr>
        <p:spPr bwMode="auto">
          <a:xfrm>
            <a:off x="1752600" y="2971800"/>
            <a:ext cx="73914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When describing laboratory work I am apt to talk too fast and gesture wildly with my hands. I've been known to end descriptions of current research both laughing and crying.  When interacting with my students, time slows, and deadlines recede.  With a spark of interest, a 'what if' possibility flashing through normally guarded eyes, I start to smile.  A quietly shared intention of taking more chemistry courses, of considering careers in science, I forget the paperwork waiting on my desk.  A glimpse of new confidence, a curious mind sharpened. I am renewed and inspired.</a:t>
            </a:r>
          </a:p>
        </p:txBody>
      </p:sp>
      <p:sp>
        <p:nvSpPr>
          <p:cNvPr id="1249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KATHY LEWIS</a:t>
            </a:r>
            <a:r>
              <a:rPr lang="en-US" sz="4000">
                <a:solidFill>
                  <a:srgbClr val="804000"/>
                </a:solidFill>
              </a:rPr>
              <a:t/>
            </a:r>
            <a:br>
              <a:rPr lang="en-US" sz="4000">
                <a:solidFill>
                  <a:srgbClr val="804000"/>
                </a:solidFill>
              </a:rPr>
            </a:br>
            <a:r>
              <a:rPr lang="en-US" sz="1400">
                <a:solidFill>
                  <a:srgbClr val="804000"/>
                </a:solidFill>
              </a:rPr>
              <a:t>Luzerne County Community College</a:t>
            </a:r>
            <a:endParaRPr lang="en-US" sz="1200">
              <a:solidFill>
                <a:srgbClr val="000000"/>
              </a:solidFill>
            </a:endParaRPr>
          </a:p>
        </p:txBody>
      </p:sp>
      <p:pic>
        <p:nvPicPr>
          <p:cNvPr id="111618" name="Picture 2" descr="C:\Documents and Settings\nisod\My Documents\Marked\Lewis_Kathy.jpg"/>
          <p:cNvPicPr>
            <a:picLocks noGrp="1" noChangeAspect="1" noChangeArrowheads="1"/>
          </p:cNvPicPr>
          <p:nvPr>
            <p:ph type="pic" idx="1"/>
          </p:nvPr>
        </p:nvPicPr>
        <p:blipFill>
          <a:blip r:embed="rId2"/>
          <a:srcRect t="1826" b="1826"/>
          <a:stretch>
            <a:fillRect/>
          </a:stretch>
        </p:blipFill>
        <p:spPr bwMode="auto">
          <a:xfrm>
            <a:off x="304800" y="152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KEN LEWIS</a:t>
            </a:r>
            <a:r>
              <a:rPr lang="en-US" sz="4000">
                <a:solidFill>
                  <a:srgbClr val="804000"/>
                </a:solidFill>
              </a:rPr>
              <a:t/>
            </a:r>
            <a:br>
              <a:rPr lang="en-US" sz="4000">
                <a:solidFill>
                  <a:srgbClr val="804000"/>
                </a:solidFill>
              </a:rPr>
            </a:br>
            <a:r>
              <a:rPr lang="en-US" sz="1400">
                <a:solidFill>
                  <a:srgbClr val="804000"/>
                </a:solidFill>
              </a:rPr>
              <a:t>Vance-Granville Community College</a:t>
            </a:r>
            <a:endParaRPr lang="en-US" sz="1200">
              <a:solidFill>
                <a:srgbClr val="000000"/>
              </a:solidFill>
            </a:endParaRPr>
          </a:p>
        </p:txBody>
      </p:sp>
      <p:pic>
        <p:nvPicPr>
          <p:cNvPr id="112642" name="Picture 2" descr="C:\Documents and Settings\nisod\My Documents\Marked\Lewis_Ken.jpg"/>
          <p:cNvPicPr>
            <a:picLocks noGrp="1" noChangeAspect="1" noChangeArrowheads="1"/>
          </p:cNvPicPr>
          <p:nvPr>
            <p:ph type="pic" idx="1"/>
          </p:nvPr>
        </p:nvPicPr>
        <p:blipFill>
          <a:blip r:embed="rId2"/>
          <a:srcRect t="2232" b="2232"/>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7"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am inspired by the challenge and joy of serving others, both students and colleagues, helping them to achieve their dreams.  As an aspiring servant leader, I hope I am an example to others in providing leadership characterized by deep compassion, integrity, and love.</a:t>
            </a:r>
          </a:p>
        </p:txBody>
      </p:sp>
      <p:sp>
        <p:nvSpPr>
          <p:cNvPr id="12697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MARJORIE LEWIS</a:t>
            </a:r>
            <a:r>
              <a:rPr lang="en-US" sz="4000">
                <a:solidFill>
                  <a:srgbClr val="804000"/>
                </a:solidFill>
              </a:rPr>
              <a:t/>
            </a:r>
            <a:br>
              <a:rPr lang="en-US" sz="4000">
                <a:solidFill>
                  <a:srgbClr val="804000"/>
                </a:solidFill>
              </a:rPr>
            </a:br>
            <a:r>
              <a:rPr lang="en-US" sz="1400">
                <a:solidFill>
                  <a:srgbClr val="804000"/>
                </a:solidFill>
              </a:rPr>
              <a:t>Cypress College</a:t>
            </a:r>
            <a:endParaRPr lang="en-US" sz="1200">
              <a:solidFill>
                <a:srgbClr val="000000"/>
              </a:solidFill>
            </a:endParaRPr>
          </a:p>
        </p:txBody>
      </p:sp>
      <p:pic>
        <p:nvPicPr>
          <p:cNvPr id="113666" name="Picture 2" descr="C:\Documents and Settings\nisod\My Documents\Marked\Lewis_Margie.jpg"/>
          <p:cNvPicPr>
            <a:picLocks noGrp="1" noChangeAspect="1" noChangeArrowheads="1"/>
          </p:cNvPicPr>
          <p:nvPr>
            <p:ph type="pic" idx="1"/>
          </p:nvPr>
        </p:nvPicPr>
        <p:blipFill>
          <a:blip r:embed="rId2" cstate="print"/>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world can be changed by focusing on ‘one student at a time.’ Learning is fun and engaging in my classroom because I use nontraditional methods.  As Erick Erickson said:  ‘I am what survives of me.’</a:t>
            </a:r>
          </a:p>
        </p:txBody>
      </p:sp>
      <p:sp>
        <p:nvSpPr>
          <p:cNvPr id="1280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TRIESHA LIGHT</a:t>
            </a:r>
            <a:r>
              <a:rPr lang="en-US" sz="4000">
                <a:solidFill>
                  <a:srgbClr val="804000"/>
                </a:solidFill>
              </a:rPr>
              <a:t/>
            </a:r>
            <a:br>
              <a:rPr lang="en-US" sz="4000">
                <a:solidFill>
                  <a:srgbClr val="804000"/>
                </a:solidFill>
              </a:rPr>
            </a:br>
            <a:r>
              <a:rPr lang="en-US" sz="1400">
                <a:solidFill>
                  <a:srgbClr val="804000"/>
                </a:solidFill>
              </a:rPr>
              <a:t>Tarrant County College – South Campus</a:t>
            </a:r>
            <a:endParaRPr lang="en-US" sz="1200">
              <a:solidFill>
                <a:srgbClr val="000000"/>
              </a:solidFill>
            </a:endParaRPr>
          </a:p>
        </p:txBody>
      </p:sp>
      <p:pic>
        <p:nvPicPr>
          <p:cNvPr id="114690" name="Picture 2" descr="C:\Documents and Settings\nisod\My Documents\Marked\Light_Triesha.jpg.jpg"/>
          <p:cNvPicPr>
            <a:picLocks noGrp="1" noChangeAspect="1" noChangeArrowheads="1"/>
          </p:cNvPicPr>
          <p:nvPr>
            <p:ph type="pic" idx="1"/>
          </p:nvPr>
        </p:nvPicPr>
        <p:blipFill>
          <a:blip r:embed="rId2" cstate="print"/>
          <a:srcRect t="6537" b="6537"/>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5" name="Text Placeholder 3"/>
          <p:cNvSpPr>
            <a:spLocks noGrp="1"/>
          </p:cNvSpPr>
          <p:nvPr>
            <p:ph type="body" sz="half" idx="2"/>
          </p:nvPr>
        </p:nvSpPr>
        <p:spPr bwMode="auto">
          <a:xfrm>
            <a:off x="1828800" y="3048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At the age of four, I knew teaching was what I wanted to do with my life. It is, after all, in my blood. Ever since I was a child, I would go to work with my mom and watch her teach. I loved it!  After 33 years of teaching and a multitude of awards, my mother retired from Itawamba Community College. Because of her influence and inspiration, I am a teacher at the very institution where she taught and where I grew up. In addition to my inspiring mother, my students inspire and challenge me to be the very best teacher I can be.</a:t>
            </a:r>
          </a:p>
        </p:txBody>
      </p:sp>
      <p:sp>
        <p:nvSpPr>
          <p:cNvPr id="1290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ROBIN LOWE</a:t>
            </a:r>
            <a:r>
              <a:rPr lang="en-US" sz="4000">
                <a:solidFill>
                  <a:srgbClr val="804000"/>
                </a:solidFill>
              </a:rPr>
              <a:t/>
            </a:r>
            <a:br>
              <a:rPr lang="en-US" sz="4000">
                <a:solidFill>
                  <a:srgbClr val="804000"/>
                </a:solidFill>
              </a:rPr>
            </a:br>
            <a:r>
              <a:rPr lang="en-US" sz="1400">
                <a:solidFill>
                  <a:srgbClr val="804000"/>
                </a:solidFill>
              </a:rPr>
              <a:t>Itawamba Community College</a:t>
            </a:r>
            <a:endParaRPr lang="en-US" sz="1200">
              <a:solidFill>
                <a:srgbClr val="000000"/>
              </a:solidFill>
            </a:endParaRPr>
          </a:p>
        </p:txBody>
      </p:sp>
      <p:pic>
        <p:nvPicPr>
          <p:cNvPr id="1026" name="Picture 2" descr="C:\Documents and Settings\nisod\My Documents\Marked\Lowe_Robin.jpg"/>
          <p:cNvPicPr>
            <a:picLocks noGrp="1" noChangeAspect="1" noChangeArrowheads="1"/>
          </p:cNvPicPr>
          <p:nvPr>
            <p:ph type="pic" idx="1"/>
          </p:nvPr>
        </p:nvPicPr>
        <p:blipFill>
          <a:blip r:embed="rId2"/>
          <a:srcRect t="1860" b="1860"/>
          <a:stretch>
            <a:fillRect/>
          </a:stretch>
        </p:blipFill>
        <p:spPr bwMode="auto">
          <a:xfrm>
            <a:off x="304800" y="2286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49"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inspiration comes from that glimmer of awareness/understanding/thinking in a student's eyes. Two quotes reflect the guiding principles of my teaching:  "The doors of wisdom are never shut" (Ben Franklin) and "Treat people as if they were what they ought to be and you help them to become what they are capable of being" (Goethe).</a:t>
            </a:r>
          </a:p>
        </p:txBody>
      </p:sp>
      <p:sp>
        <p:nvSpPr>
          <p:cNvPr id="130050" name="Rectangle 8"/>
          <p:cNvSpPr>
            <a:spLocks noGrp="1" noChangeArrowheads="1"/>
          </p:cNvSpPr>
          <p:nvPr>
            <p:ph type="title"/>
          </p:nvPr>
        </p:nvSpPr>
        <p:spPr bwMode="auto">
          <a:xfrm>
            <a:off x="2590800" y="1143000"/>
            <a:ext cx="3886200" cy="892175"/>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SANDRA LOWERY</a:t>
            </a:r>
            <a:br>
              <a:rPr lang="en-US" sz="2400">
                <a:solidFill>
                  <a:srgbClr val="804000"/>
                </a:solidFill>
              </a:rPr>
            </a:br>
            <a:r>
              <a:rPr lang="en-US" sz="1400">
                <a:solidFill>
                  <a:srgbClr val="804000"/>
                </a:solidFill>
              </a:rPr>
              <a:t>Chattanooga State Technical </a:t>
            </a:r>
            <a:br>
              <a:rPr lang="en-US" sz="1400">
                <a:solidFill>
                  <a:srgbClr val="804000"/>
                </a:solidFill>
              </a:rPr>
            </a:br>
            <a:r>
              <a:rPr lang="en-US" sz="1400">
                <a:solidFill>
                  <a:srgbClr val="804000"/>
                </a:solidFill>
              </a:rPr>
              <a:t>Community College</a:t>
            </a:r>
            <a:endParaRPr lang="en-US" sz="1200">
              <a:solidFill>
                <a:srgbClr val="000000"/>
              </a:solidFill>
            </a:endParaRPr>
          </a:p>
        </p:txBody>
      </p:sp>
    </p:spTree>
  </p:cSld>
  <p:clrMapOvr>
    <a:masterClrMapping/>
  </p:clrMapOvr>
  <p:transition spd="slow" advTm="7000">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Teaching is a form of empowerment. When we teach students, we pass on wisdom—the wisdom to look deep inside themselves, challenge themselves and others, and develop new forms of understanding of the world that challenge the commonsense realities of the media and consumer society. Education, as Paulo Freire said, is the practice of freedom.</a:t>
            </a:r>
          </a:p>
        </p:txBody>
      </p:sp>
      <p:sp>
        <p:nvSpPr>
          <p:cNvPr id="1310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SCOTT LUKAS</a:t>
            </a:r>
            <a:r>
              <a:rPr lang="en-US" sz="4000">
                <a:solidFill>
                  <a:srgbClr val="804000"/>
                </a:solidFill>
              </a:rPr>
              <a:t/>
            </a:r>
            <a:br>
              <a:rPr lang="en-US" sz="4000">
                <a:solidFill>
                  <a:srgbClr val="804000"/>
                </a:solidFill>
              </a:rPr>
            </a:br>
            <a:r>
              <a:rPr lang="en-US" sz="1400">
                <a:solidFill>
                  <a:srgbClr val="804000"/>
                </a:solidFill>
              </a:rPr>
              <a:t>Lake Tahoe Community College</a:t>
            </a:r>
            <a:endParaRPr lang="en-US" sz="1200">
              <a:solidFill>
                <a:srgbClr val="000000"/>
              </a:solidFill>
            </a:endParaRPr>
          </a:p>
        </p:txBody>
      </p:sp>
      <p:pic>
        <p:nvPicPr>
          <p:cNvPr id="2050" name="Picture 2" descr="C:\Documents and Settings\nisod\My Documents\Marked\Lukas_Scott.jpg"/>
          <p:cNvPicPr>
            <a:picLocks noGrp="1" noChangeAspect="1" noChangeArrowheads="1"/>
          </p:cNvPicPr>
          <p:nvPr>
            <p:ph type="pic" idx="1"/>
          </p:nvPr>
        </p:nvPicPr>
        <p:blipFill>
          <a:blip r:embed="rId2"/>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7" name="Text Placeholder 3"/>
          <p:cNvSpPr>
            <a:spLocks noGrp="1"/>
          </p:cNvSpPr>
          <p:nvPr>
            <p:ph type="body" sz="half" idx="2"/>
          </p:nvPr>
        </p:nvSpPr>
        <p:spPr bwMode="auto">
          <a:xfrm>
            <a:off x="1828800" y="3581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have enjoyed learning from a very early age.  Any success I have accomplished as an educator must be attributed to my former teachers' ability to inspire me with their zeal for learning. I have a simple philosophy of instruction which involves incorporating the best practices of my former teachers into my classes and avoiding those practices I did not find effective or enjoyable when I was a student.</a:t>
            </a:r>
          </a:p>
        </p:txBody>
      </p:sp>
      <p:sp>
        <p:nvSpPr>
          <p:cNvPr id="13209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BARBARA LYNN</a:t>
            </a:r>
            <a:r>
              <a:rPr lang="en-US" sz="4000">
                <a:solidFill>
                  <a:srgbClr val="804000"/>
                </a:solidFill>
              </a:rPr>
              <a:t/>
            </a:r>
            <a:br>
              <a:rPr lang="en-US" sz="4000">
                <a:solidFill>
                  <a:srgbClr val="804000"/>
                </a:solidFill>
              </a:rPr>
            </a:br>
            <a:r>
              <a:rPr lang="en-US" sz="1400">
                <a:solidFill>
                  <a:srgbClr val="804000"/>
                </a:solidFill>
              </a:rPr>
              <a:t>Wharton County Junior College</a:t>
            </a:r>
            <a:endParaRPr lang="en-US" sz="1200">
              <a:solidFill>
                <a:srgbClr val="000000"/>
              </a:solidFill>
            </a:endParaRPr>
          </a:p>
        </p:txBody>
      </p:sp>
      <p:pic>
        <p:nvPicPr>
          <p:cNvPr id="3074" name="Picture 2" descr="C:\Documents and Settings\nisod\My Documents\Marked\Lynn_Barbara.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1"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Coming to work everyday in a supportive and caring environment of eager students, fellow professors, support staff, and managers is what excites and inspires me.  Knowing that students are able to translate what they do in classroom into rewarding careers provides a constant motivation for me to provide the best and most current courses and program.</a:t>
            </a:r>
          </a:p>
        </p:txBody>
      </p:sp>
      <p:sp>
        <p:nvSpPr>
          <p:cNvPr id="13312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GEOFF MACE</a:t>
            </a:r>
            <a:r>
              <a:rPr lang="en-US" sz="4000">
                <a:solidFill>
                  <a:srgbClr val="804000"/>
                </a:solidFill>
              </a:rPr>
              <a:t/>
            </a:r>
            <a:br>
              <a:rPr lang="en-US" sz="4000">
                <a:solidFill>
                  <a:srgbClr val="804000"/>
                </a:solidFill>
              </a:rPr>
            </a:br>
            <a:r>
              <a:rPr lang="en-US" sz="1400">
                <a:solidFill>
                  <a:srgbClr val="804000"/>
                </a:solidFill>
              </a:rPr>
              <a:t>Algonquin College</a:t>
            </a:r>
            <a:endParaRPr lang="en-US" sz="1200">
              <a:solidFill>
                <a:srgbClr val="000000"/>
              </a:solidFill>
            </a:endParaRPr>
          </a:p>
        </p:txBody>
      </p:sp>
      <p:pic>
        <p:nvPicPr>
          <p:cNvPr id="4098" name="Picture 2" descr="C:\Documents and Settings\nisod\My Documents\Marked\Mace_Geoff.jpg"/>
          <p:cNvPicPr>
            <a:picLocks noGrp="1" noChangeAspect="1" noChangeArrowheads="1"/>
          </p:cNvPicPr>
          <p:nvPr>
            <p:ph type="pic" idx="1"/>
          </p:nvPr>
        </p:nvPicPr>
        <p:blipFill>
          <a:blip r:embed="rId2" cstate="print"/>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3"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enjoy the challenge of imparting knowledge and skills to those who are our future.  One strategy used is to focus on the desired outcome with each lesson, and adjust instructional media as necessary to assure comprehension of the material.  If this is missing, students may not reach their full potential.</a:t>
            </a:r>
          </a:p>
        </p:txBody>
      </p:sp>
      <p:sp>
        <p:nvSpPr>
          <p:cNvPr id="1157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CURTIS LANDRUM</a:t>
            </a:r>
            <a:r>
              <a:rPr lang="en-US" sz="4000">
                <a:solidFill>
                  <a:srgbClr val="804000"/>
                </a:solidFill>
              </a:rPr>
              <a:t/>
            </a:r>
            <a:br>
              <a:rPr lang="en-US" sz="4000">
                <a:solidFill>
                  <a:srgbClr val="804000"/>
                </a:solidFill>
              </a:rPr>
            </a:br>
            <a:r>
              <a:rPr lang="en-US" sz="1400">
                <a:solidFill>
                  <a:srgbClr val="804000"/>
                </a:solidFill>
              </a:rPr>
              <a:t>Tarrant County College</a:t>
            </a:r>
            <a:endParaRPr lang="en-US" sz="1200">
              <a:solidFill>
                <a:srgbClr val="000000"/>
              </a:solidFill>
            </a:endParaRPr>
          </a:p>
        </p:txBody>
      </p:sp>
      <p:pic>
        <p:nvPicPr>
          <p:cNvPr id="103426" name="Picture 2" descr="C:\Documents and Settings\nisod\My Documents\Marked\Landrum_Curtis.jpg"/>
          <p:cNvPicPr>
            <a:picLocks noGrp="1" noChangeAspect="1" noChangeArrowheads="1"/>
          </p:cNvPicPr>
          <p:nvPr>
            <p:ph type="pic" idx="1"/>
          </p:nvPr>
        </p:nvPicPr>
        <p:blipFill>
          <a:blip r:embed="rId2" cstate="print"/>
          <a:srcRect t="2191" b="2191"/>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5" name="Text Placeholder 3"/>
          <p:cNvSpPr>
            <a:spLocks noGrp="1"/>
          </p:cNvSpPr>
          <p:nvPr>
            <p:ph type="body" sz="half" idx="2"/>
          </p:nvPr>
        </p:nvSpPr>
        <p:spPr bwMode="auto">
          <a:xfrm>
            <a:off x="1828800" y="3276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love to watch my students learn, reach where no one has reached before, and help them reach their potential. My students are in a demanding program.  Many of them have children, work many hours, and have been challenged by education.  In the beginning, they often have low-self esteem and anxiety about being successful.  I watch as they begin to realize they can complete their education and reach their dream.  This confidence is amazing to see after their long struggles.</a:t>
            </a:r>
          </a:p>
        </p:txBody>
      </p:sp>
      <p:sp>
        <p:nvSpPr>
          <p:cNvPr id="1341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LEAH MACPHERSON</a:t>
            </a:r>
            <a:r>
              <a:rPr lang="en-US" sz="4000">
                <a:solidFill>
                  <a:srgbClr val="804000"/>
                </a:solidFill>
              </a:rPr>
              <a:t/>
            </a:r>
            <a:br>
              <a:rPr lang="en-US" sz="4000">
                <a:solidFill>
                  <a:srgbClr val="804000"/>
                </a:solidFill>
              </a:rPr>
            </a:br>
            <a:r>
              <a:rPr lang="en-US" sz="1400">
                <a:solidFill>
                  <a:srgbClr val="804000"/>
                </a:solidFill>
              </a:rPr>
              <a:t>Middlesex Community College</a:t>
            </a:r>
            <a:endParaRPr lang="en-US" sz="1200">
              <a:solidFill>
                <a:srgbClr val="000000"/>
              </a:solidFill>
            </a:endParaRPr>
          </a:p>
        </p:txBody>
      </p:sp>
      <p:pic>
        <p:nvPicPr>
          <p:cNvPr id="5122" name="Picture 2"/>
          <p:cNvPicPr>
            <a:picLocks noGrp="1" noChangeAspect="1" noChangeArrowheads="1"/>
          </p:cNvPicPr>
          <p:nvPr>
            <p:ph type="pic" idx="1"/>
          </p:nvPr>
        </p:nvPicPr>
        <p:blipFill>
          <a:blip r:embed="rId2"/>
          <a:srcRect t="3914" b="3914"/>
          <a:stretch>
            <a:fillRect/>
          </a:stretch>
        </p:blipFill>
        <p:spPr bwMode="auto">
          <a:xfrm>
            <a:off x="304800" y="4572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69"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motivation is a dream I share with my students for global environmental justice.  All humanity deserves equal rights to safe air, water, land, and food, regardless of race, religion, or other factors.  Environmental justice is intimately tied to social justice.  Striving for both builds a culture of global peace.</a:t>
            </a:r>
          </a:p>
        </p:txBody>
      </p:sp>
      <p:sp>
        <p:nvSpPr>
          <p:cNvPr id="1351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ROBERT MACRAE</a:t>
            </a:r>
            <a:r>
              <a:rPr lang="en-US" sz="4000">
                <a:solidFill>
                  <a:srgbClr val="804000"/>
                </a:solidFill>
              </a:rPr>
              <a:t/>
            </a:r>
            <a:br>
              <a:rPr lang="en-US" sz="4000">
                <a:solidFill>
                  <a:srgbClr val="804000"/>
                </a:solidFill>
              </a:rPr>
            </a:br>
            <a:r>
              <a:rPr lang="en-US" sz="1400">
                <a:solidFill>
                  <a:srgbClr val="804000"/>
                </a:solidFill>
              </a:rPr>
              <a:t>Selkirk College</a:t>
            </a:r>
            <a:endParaRPr lang="en-US" sz="1200">
              <a:solidFill>
                <a:srgbClr val="000000"/>
              </a:solidFill>
            </a:endParaRPr>
          </a:p>
        </p:txBody>
      </p:sp>
      <p:pic>
        <p:nvPicPr>
          <p:cNvPr id="6152" name="Picture 8" descr="C:\Documents and Settings\nisod\My Documents\Marked\Macrae_Robert4.JPG"/>
          <p:cNvPicPr>
            <a:picLocks noGrp="1" noChangeAspect="1" noChangeArrowheads="1"/>
          </p:cNvPicPr>
          <p:nvPr>
            <p:ph type="pic" idx="1"/>
          </p:nvPr>
        </p:nvPicPr>
        <p:blipFill>
          <a:blip r:embed="rId2"/>
          <a:srcRect t="7709" b="7709"/>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3"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Educators balance reality with optimism.  English composition at a community college changed my father’s life, my life, and the lives of his students and their families.  When I look at my students at Pulaski Technical College, I see my father.  When I think of their children, I think of myself.</a:t>
            </a:r>
          </a:p>
        </p:txBody>
      </p:sp>
      <p:sp>
        <p:nvSpPr>
          <p:cNvPr id="13619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ANGIE MACRI</a:t>
            </a:r>
            <a:r>
              <a:rPr lang="en-US" sz="4000">
                <a:solidFill>
                  <a:srgbClr val="804000"/>
                </a:solidFill>
              </a:rPr>
              <a:t/>
            </a:r>
            <a:br>
              <a:rPr lang="en-US" sz="4000">
                <a:solidFill>
                  <a:srgbClr val="804000"/>
                </a:solidFill>
              </a:rPr>
            </a:br>
            <a:r>
              <a:rPr lang="en-US" sz="1400">
                <a:solidFill>
                  <a:srgbClr val="804000"/>
                </a:solidFill>
              </a:rPr>
              <a:t>Pulaski Technical College</a:t>
            </a:r>
            <a:endParaRPr lang="en-US" sz="1200">
              <a:solidFill>
                <a:srgbClr val="000000"/>
              </a:solidFill>
            </a:endParaRPr>
          </a:p>
        </p:txBody>
      </p:sp>
      <p:pic>
        <p:nvPicPr>
          <p:cNvPr id="7170" name="Picture 2" descr="C:\Documents and Settings\nisod\My Documents\Marked\Macri_Angie.jpg"/>
          <p:cNvPicPr>
            <a:picLocks noGrp="1" noChangeAspect="1" noChangeArrowheads="1"/>
          </p:cNvPicPr>
          <p:nvPr>
            <p:ph type="pic" idx="1"/>
          </p:nvPr>
        </p:nvPicPr>
        <p:blipFill>
          <a:blip r:embed="rId2"/>
          <a:srcRect t="1945" b="1945"/>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7"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motivation comes from observing students take a concept, internalize it, and solve a more complex problem. The fun is developing activities to facilitate that process. I believe that education opens doors of opportunity and windows of vision to our everyday world.</a:t>
            </a:r>
          </a:p>
        </p:txBody>
      </p:sp>
      <p:sp>
        <p:nvSpPr>
          <p:cNvPr id="1372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JOHN MAGILL</a:t>
            </a:r>
            <a:r>
              <a:rPr lang="en-US" sz="4000">
                <a:solidFill>
                  <a:srgbClr val="804000"/>
                </a:solidFill>
              </a:rPr>
              <a:t/>
            </a:r>
            <a:br>
              <a:rPr lang="en-US" sz="4000">
                <a:solidFill>
                  <a:srgbClr val="804000"/>
                </a:solidFill>
              </a:rPr>
            </a:br>
            <a:r>
              <a:rPr lang="en-US" sz="1400">
                <a:solidFill>
                  <a:srgbClr val="804000"/>
                </a:solidFill>
              </a:rPr>
              <a:t>Iowa Western Community College</a:t>
            </a:r>
            <a:endParaRPr lang="en-US" sz="1200">
              <a:solidFill>
                <a:srgbClr val="000000"/>
              </a:solidFill>
            </a:endParaRPr>
          </a:p>
        </p:txBody>
      </p:sp>
      <p:pic>
        <p:nvPicPr>
          <p:cNvPr id="8194" name="Picture 2" descr="C:\Documents and Settings\nisod\My Documents\Marked\Magill_John.jpg"/>
          <p:cNvPicPr>
            <a:picLocks noGrp="1" noChangeAspect="1" noChangeArrowheads="1"/>
          </p:cNvPicPr>
          <p:nvPr>
            <p:ph type="pic" idx="1"/>
          </p:nvPr>
        </p:nvPicPr>
        <p:blipFill>
          <a:blip r:embed="rId2" cstate="print"/>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1"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students are my motivation. They ‘keep me on my toes’ by their questions and ever-changing ideas. I strive to remain current in the information I present and be as approachable as possible.  I utilize humor, costume, and music to set the stage for class.</a:t>
            </a:r>
          </a:p>
        </p:txBody>
      </p:sp>
      <p:sp>
        <p:nvSpPr>
          <p:cNvPr id="13824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MARY MALASKA</a:t>
            </a:r>
            <a:br>
              <a:rPr lang="en-US" sz="2400">
                <a:solidFill>
                  <a:srgbClr val="804000"/>
                </a:solidFill>
              </a:rPr>
            </a:br>
            <a:r>
              <a:rPr lang="en-US" sz="1400">
                <a:solidFill>
                  <a:srgbClr val="804000"/>
                </a:solidFill>
              </a:rPr>
              <a:t>Oklahoma State University – Oklahoma City</a:t>
            </a:r>
            <a:endParaRPr lang="en-US" sz="1200">
              <a:solidFill>
                <a:srgbClr val="000000"/>
              </a:solidFill>
            </a:endParaRPr>
          </a:p>
        </p:txBody>
      </p:sp>
    </p:spTree>
  </p:cSld>
  <p:clrMapOvr>
    <a:masterClrMapping/>
  </p:clrMapOvr>
  <p:transition spd="slow" advTm="7000">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5"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love teaching and developing our department and program. I always keep in mind what is best for our students to learn. I am very aware that we are preparing future teachers, who will one day teach our children and grandchildren, and so we want them to be the best they can be.</a:t>
            </a:r>
          </a:p>
        </p:txBody>
      </p:sp>
      <p:sp>
        <p:nvSpPr>
          <p:cNvPr id="139266"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CHRISTINE MANGINO</a:t>
            </a:r>
            <a:r>
              <a:rPr lang="en-US" sz="4000">
                <a:solidFill>
                  <a:srgbClr val="804000"/>
                </a:solidFill>
              </a:rPr>
              <a:t/>
            </a:r>
            <a:br>
              <a:rPr lang="en-US" sz="4000">
                <a:solidFill>
                  <a:srgbClr val="804000"/>
                </a:solidFill>
              </a:rPr>
            </a:br>
            <a:r>
              <a:rPr lang="en-US" sz="1400">
                <a:solidFill>
                  <a:srgbClr val="804000"/>
                </a:solidFill>
              </a:rPr>
              <a:t>Hostos Community College</a:t>
            </a:r>
            <a:endParaRPr lang="en-US" sz="1200">
              <a:solidFill>
                <a:srgbClr val="000000"/>
              </a:solidFill>
            </a:endParaRPr>
          </a:p>
        </p:txBody>
      </p:sp>
      <p:pic>
        <p:nvPicPr>
          <p:cNvPr id="9218" name="Picture 2" descr="C:\Documents and Settings\nisod\My Documents\Marked\Mangino_Christine.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89"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witness a formerly homeless Korean woman receive her nursing pin; I know persistence. I honor the Spanish New Year's tradition by stuffing 12 grapes in my mouth; I experience true humility. I listen to a Latino student tell how he placed first in a Japanese speech contest during his study abroad program; I understand multiple intelligences.</a:t>
            </a:r>
          </a:p>
        </p:txBody>
      </p:sp>
      <p:sp>
        <p:nvSpPr>
          <p:cNvPr id="1402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BETSY MARIERE</a:t>
            </a:r>
            <a:r>
              <a:rPr lang="en-US" sz="4000">
                <a:solidFill>
                  <a:srgbClr val="804000"/>
                </a:solidFill>
              </a:rPr>
              <a:t/>
            </a:r>
            <a:br>
              <a:rPr lang="en-US" sz="4000">
                <a:solidFill>
                  <a:srgbClr val="804000"/>
                </a:solidFill>
              </a:rPr>
            </a:br>
            <a:r>
              <a:rPr lang="en-US" sz="1400">
                <a:solidFill>
                  <a:srgbClr val="804000"/>
                </a:solidFill>
              </a:rPr>
              <a:t>Bunker Hill Community College</a:t>
            </a:r>
            <a:endParaRPr lang="en-US" sz="1200">
              <a:solidFill>
                <a:srgbClr val="000000"/>
              </a:solidFill>
            </a:endParaRPr>
          </a:p>
        </p:txBody>
      </p:sp>
      <p:pic>
        <p:nvPicPr>
          <p:cNvPr id="10242" name="Picture 2" descr="C:\Documents and Settings\nisod\My Documents\Marked\Mariere_Betsy.jpg"/>
          <p:cNvPicPr>
            <a:picLocks noGrp="1" noChangeAspect="1" noChangeArrowheads="1"/>
          </p:cNvPicPr>
          <p:nvPr>
            <p:ph type="pic" idx="1"/>
          </p:nvPr>
        </p:nvPicPr>
        <p:blipFill>
          <a:blip r:embed="rId2"/>
          <a:srcRect l="3131" r="313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3" name="Text Placeholder 3"/>
          <p:cNvSpPr>
            <a:spLocks noGrp="1"/>
          </p:cNvSpPr>
          <p:nvPr>
            <p:ph type="body" sz="half" idx="2"/>
          </p:nvPr>
        </p:nvSpPr>
        <p:spPr bwMode="auto">
          <a:xfrm>
            <a:off x="1828800" y="3048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Striving for excellence is inspired by a framework in which I am committed to embracing with an open heart.  My framework consists of Purpose, Passion, Caring, Citizenship, Respect, and Responsibility. Purpose is my vision in life which is to teach, learn, and be productive.  Passion and Caring come from my heart which enjoys life and having fun.   Citizenship is to make contributions to my community.  Respect is to value diversity.  Responsibility is to be a reliable team member.  Trust and support renew my energy.</a:t>
            </a:r>
          </a:p>
        </p:txBody>
      </p:sp>
      <p:sp>
        <p:nvSpPr>
          <p:cNvPr id="1413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JUANITA MARQUEZ</a:t>
            </a:r>
            <a:r>
              <a:rPr lang="en-US" sz="4000">
                <a:solidFill>
                  <a:srgbClr val="804000"/>
                </a:solidFill>
              </a:rPr>
              <a:t/>
            </a:r>
            <a:br>
              <a:rPr lang="en-US" sz="4000">
                <a:solidFill>
                  <a:srgbClr val="804000"/>
                </a:solidFill>
              </a:rPr>
            </a:br>
            <a:r>
              <a:rPr lang="en-US" sz="1400">
                <a:solidFill>
                  <a:srgbClr val="804000"/>
                </a:solidFill>
              </a:rPr>
              <a:t>El Centro College</a:t>
            </a:r>
            <a:endParaRPr lang="en-US" sz="1200">
              <a:solidFill>
                <a:srgbClr val="000000"/>
              </a:solidFill>
            </a:endParaRPr>
          </a:p>
        </p:txBody>
      </p:sp>
      <p:pic>
        <p:nvPicPr>
          <p:cNvPr id="11266" name="Picture 2" descr="C:\Documents and Settings\nisod\My Documents\Marked\Marquez_Juanita.JPG"/>
          <p:cNvPicPr>
            <a:picLocks noGrp="1" noChangeAspect="1" noChangeArrowheads="1"/>
          </p:cNvPicPr>
          <p:nvPr>
            <p:ph type="pic" idx="1"/>
          </p:nvPr>
        </p:nvPicPr>
        <p:blipFill>
          <a:blip r:embed="rId2" cstate="print"/>
          <a:srcRect t="7328" b="7328"/>
          <a:stretch>
            <a:fillRect/>
          </a:stretch>
        </p:blipFill>
        <p:spPr bwMode="auto">
          <a:xfrm>
            <a:off x="304800" y="2286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7"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openly explore and explode racial, social, sexual, and socio-economic stereotypes, misconceptions, and prejudices that all too often interfere with effective law enforcement.  The process is accomplished with a balance of humor, candor, and honesty. The result is a competent and compassionate servant of the law.</a:t>
            </a:r>
          </a:p>
        </p:txBody>
      </p:sp>
      <p:sp>
        <p:nvSpPr>
          <p:cNvPr id="14233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GUINISE MARSHALL</a:t>
            </a:r>
            <a:br>
              <a:rPr lang="en-US" sz="2400">
                <a:solidFill>
                  <a:srgbClr val="804000"/>
                </a:solidFill>
              </a:rPr>
            </a:br>
            <a:r>
              <a:rPr lang="en-US" sz="1400">
                <a:solidFill>
                  <a:srgbClr val="804000"/>
                </a:solidFill>
              </a:rPr>
              <a:t>Oklahoma State University – Oklahoma City</a:t>
            </a:r>
            <a:endParaRPr lang="en-US" sz="1200">
              <a:solidFill>
                <a:srgbClr val="000000"/>
              </a:solidFill>
            </a:endParaRPr>
          </a:p>
        </p:txBody>
      </p:sp>
    </p:spTree>
  </p:cSld>
  <p:clrMapOvr>
    <a:masterClrMapping/>
  </p:clrMapOvr>
  <p:transition spd="slow" advTm="7000">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1"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Karen Benn Marshall has been teaching biology at the post-secondary level for over fifteen years.  She is currently a full professor and chair of the department of biology at the Takoma Park/Silver Spring Campus of Montgomery College in Takoma Park, Maryland.</a:t>
            </a:r>
          </a:p>
        </p:txBody>
      </p:sp>
      <p:sp>
        <p:nvSpPr>
          <p:cNvPr id="1433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KAREN MARSHALL</a:t>
            </a:r>
            <a:r>
              <a:rPr lang="en-US" sz="4000">
                <a:solidFill>
                  <a:srgbClr val="804000"/>
                </a:solidFill>
              </a:rPr>
              <a:t/>
            </a:r>
            <a:br>
              <a:rPr lang="en-US" sz="4000">
                <a:solidFill>
                  <a:srgbClr val="804000"/>
                </a:solidFill>
              </a:rPr>
            </a:br>
            <a:r>
              <a:rPr lang="en-US" sz="1400">
                <a:solidFill>
                  <a:srgbClr val="804000"/>
                </a:solidFill>
              </a:rPr>
              <a:t>Montgomery College</a:t>
            </a:r>
            <a:endParaRPr lang="en-US" sz="1200">
              <a:solidFill>
                <a:srgbClr val="000000"/>
              </a:solidFill>
            </a:endParaRPr>
          </a:p>
        </p:txBody>
      </p:sp>
      <p:pic>
        <p:nvPicPr>
          <p:cNvPr id="12290" name="Picture 2" descr="C:\Documents and Settings\nisod\My Documents\Marked\Marshall_Karen.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7" name="Text Placeholder 3"/>
          <p:cNvSpPr>
            <a:spLocks noGrp="1"/>
          </p:cNvSpPr>
          <p:nvPr>
            <p:ph type="body" sz="half" idx="2"/>
          </p:nvPr>
        </p:nvSpPr>
        <p:spPr bwMode="auto">
          <a:xfrm>
            <a:off x="1828800" y="3810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believe that students learn best when they become part of the process. In fact, at times, THEY become the process. Role-playing the character and functioning of inanimate tools or components cause these objects to come alive. Thus, the students can internalize that experience and the knowledge that flows forth.</a:t>
            </a:r>
          </a:p>
        </p:txBody>
      </p:sp>
      <p:sp>
        <p:nvSpPr>
          <p:cNvPr id="11673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FRANCIS LANZER</a:t>
            </a:r>
            <a:r>
              <a:rPr lang="en-US" sz="4000">
                <a:solidFill>
                  <a:srgbClr val="804000"/>
                </a:solidFill>
              </a:rPr>
              <a:t/>
            </a:r>
            <a:br>
              <a:rPr lang="en-US" sz="4000">
                <a:solidFill>
                  <a:srgbClr val="804000"/>
                </a:solidFill>
              </a:rPr>
            </a:br>
            <a:r>
              <a:rPr lang="en-US" sz="1400">
                <a:solidFill>
                  <a:srgbClr val="804000"/>
                </a:solidFill>
              </a:rPr>
              <a:t>Anne Arundel Community College</a:t>
            </a:r>
            <a:endParaRPr lang="en-US" sz="1200">
              <a:solidFill>
                <a:srgbClr val="000000"/>
              </a:solidFill>
            </a:endParaRPr>
          </a:p>
        </p:txBody>
      </p:sp>
      <p:pic>
        <p:nvPicPr>
          <p:cNvPr id="105474" name="Picture 2" descr="C:\Documents and Settings\nisod\My Documents\Marked\Lanzer_Francis.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DEBRA MATCHINSKY</a:t>
            </a:r>
            <a:r>
              <a:rPr lang="en-US" sz="4000">
                <a:solidFill>
                  <a:srgbClr val="804000"/>
                </a:solidFill>
              </a:rPr>
              <a:t/>
            </a:r>
            <a:br>
              <a:rPr lang="en-US" sz="4000">
                <a:solidFill>
                  <a:srgbClr val="804000"/>
                </a:solidFill>
              </a:rPr>
            </a:br>
            <a:r>
              <a:rPr lang="en-US" sz="1400">
                <a:solidFill>
                  <a:srgbClr val="804000"/>
                </a:solidFill>
              </a:rPr>
              <a:t>North Hennepin Community College</a:t>
            </a:r>
            <a:endParaRPr lang="en-US" sz="1200">
              <a:solidFill>
                <a:srgbClr val="000000"/>
              </a:solidFill>
            </a:endParaRPr>
          </a:p>
        </p:txBody>
      </p:sp>
      <p:pic>
        <p:nvPicPr>
          <p:cNvPr id="13314" name="Picture 2" descr="C:\Documents and Settings\nisod\My Documents\Marked\Matchinsky_Debra.JPG"/>
          <p:cNvPicPr>
            <a:picLocks noGrp="1" noChangeAspect="1" noChangeArrowheads="1"/>
          </p:cNvPicPr>
          <p:nvPr>
            <p:ph type="pic" idx="1"/>
          </p:nvPr>
        </p:nvPicPr>
        <p:blipFill>
          <a:blip r:embed="rId2" cstate="print"/>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09"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It is important to document success to demonstrate that higher learning institutions continuously improve in the areas of student learning and retention. How do we know what works well and when to duplicate or enhance practice without supporting documentation?  Data collection, assessment  and informed decision-making must be college-wide endeavors.</a:t>
            </a:r>
          </a:p>
        </p:txBody>
      </p:sp>
      <p:sp>
        <p:nvSpPr>
          <p:cNvPr id="14541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JO MATSON</a:t>
            </a:r>
            <a:r>
              <a:rPr lang="en-US" sz="4000">
                <a:solidFill>
                  <a:srgbClr val="804000"/>
                </a:solidFill>
              </a:rPr>
              <a:t/>
            </a:r>
            <a:br>
              <a:rPr lang="en-US" sz="4000">
                <a:solidFill>
                  <a:srgbClr val="804000"/>
                </a:solidFill>
              </a:rPr>
            </a:br>
            <a:r>
              <a:rPr lang="en-US" sz="1400">
                <a:solidFill>
                  <a:srgbClr val="804000"/>
                </a:solidFill>
              </a:rPr>
              <a:t>Century College</a:t>
            </a:r>
            <a:endParaRPr lang="en-US" sz="1200">
              <a:solidFill>
                <a:srgbClr val="000000"/>
              </a:solidFill>
            </a:endParaRPr>
          </a:p>
        </p:txBody>
      </p:sp>
      <p:pic>
        <p:nvPicPr>
          <p:cNvPr id="14339" name="Picture 3"/>
          <p:cNvPicPr>
            <a:picLocks noGrp="1" noChangeAspect="1" noChangeArrowheads="1"/>
          </p:cNvPicPr>
          <p:nvPr>
            <p:ph type="pic" idx="1"/>
          </p:nvPr>
        </p:nvPicPr>
        <p:blipFill>
          <a:blip r:embed="rId2"/>
          <a:srcRect t="4924" b="4924"/>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3"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am always astonished by the wonderful potential of the students and the prospects of engaging in learning with them.  Our role as faculty is to help tap into this intellectual potential and encourage and support students.</a:t>
            </a:r>
          </a:p>
        </p:txBody>
      </p:sp>
      <p:sp>
        <p:nvSpPr>
          <p:cNvPr id="14643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MARCELLA MAZZARELLI</a:t>
            </a:r>
            <a:r>
              <a:rPr lang="en-US" sz="4000">
                <a:solidFill>
                  <a:srgbClr val="804000"/>
                </a:solidFill>
              </a:rPr>
              <a:t/>
            </a:r>
            <a:br>
              <a:rPr lang="en-US" sz="4000">
                <a:solidFill>
                  <a:srgbClr val="804000"/>
                </a:solidFill>
              </a:rPr>
            </a:br>
            <a:r>
              <a:rPr lang="en-US" sz="1400">
                <a:solidFill>
                  <a:srgbClr val="804000"/>
                </a:solidFill>
              </a:rPr>
              <a:t>Massachusetts Bay Community College</a:t>
            </a:r>
            <a:endParaRPr lang="en-US" sz="1200">
              <a:solidFill>
                <a:srgbClr val="000000"/>
              </a:solidFill>
            </a:endParaRPr>
          </a:p>
        </p:txBody>
      </p:sp>
      <p:pic>
        <p:nvPicPr>
          <p:cNvPr id="15364" name="Picture 4"/>
          <p:cNvPicPr>
            <a:picLocks noGrp="1" noChangeAspect="1" noChangeArrowheads="1"/>
          </p:cNvPicPr>
          <p:nvPr>
            <p:ph type="pic" idx="1"/>
          </p:nvPr>
        </p:nvPicPr>
        <p:blipFill>
          <a:blip r:embed="rId2"/>
          <a:srcRect t="2445" b="2445"/>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7"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When I started teaching 18 years ago, a peer evaluator suggested that I call students by name when they responded to questions.  Since then, I make it a point to talk to every student every day.  I want them to know that their presence in class is noticed and appreciated.</a:t>
            </a:r>
          </a:p>
        </p:txBody>
      </p:sp>
      <p:sp>
        <p:nvSpPr>
          <p:cNvPr id="1474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THERESA MCCHESNEY</a:t>
            </a:r>
            <a:r>
              <a:rPr lang="en-US" sz="4000">
                <a:solidFill>
                  <a:srgbClr val="804000"/>
                </a:solidFill>
              </a:rPr>
              <a:t/>
            </a:r>
            <a:br>
              <a:rPr lang="en-US" sz="4000">
                <a:solidFill>
                  <a:srgbClr val="804000"/>
                </a:solidFill>
              </a:rPr>
            </a:br>
            <a:r>
              <a:rPr lang="en-US" sz="1400">
                <a:solidFill>
                  <a:srgbClr val="804000"/>
                </a:solidFill>
              </a:rPr>
              <a:t>Johnson County Community College</a:t>
            </a:r>
            <a:endParaRPr lang="en-US" sz="1200">
              <a:solidFill>
                <a:srgbClr val="000000"/>
              </a:solidFill>
            </a:endParaRPr>
          </a:p>
        </p:txBody>
      </p:sp>
      <p:pic>
        <p:nvPicPr>
          <p:cNvPr id="16386" name="Picture 2" descr="C:\Documents and Settings\nisod\My Documents\Marked\McChesney_Theresa.JPG"/>
          <p:cNvPicPr>
            <a:picLocks noGrp="1" noChangeAspect="1" noChangeArrowheads="1"/>
          </p:cNvPicPr>
          <p:nvPr>
            <p:ph type="pic" idx="1"/>
          </p:nvPr>
        </p:nvPicPr>
        <p:blipFill>
          <a:blip r:embed="rId2" cstate="print"/>
          <a:srcRect t="7487" b="7487"/>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1"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Building a relationship with students is a necessary precondition for creating the trust you must have to explore the ideas your students are not ready to explore, but must anyway.  Having that trust with your students will give you some of the best friendships you will have in your career.</a:t>
            </a:r>
          </a:p>
        </p:txBody>
      </p:sp>
      <p:sp>
        <p:nvSpPr>
          <p:cNvPr id="1484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DAVID MCCLENDON</a:t>
            </a:r>
            <a:r>
              <a:rPr lang="en-US" sz="4000">
                <a:solidFill>
                  <a:srgbClr val="804000"/>
                </a:solidFill>
              </a:rPr>
              <a:t/>
            </a:r>
            <a:br>
              <a:rPr lang="en-US" sz="4000">
                <a:solidFill>
                  <a:srgbClr val="804000"/>
                </a:solidFill>
              </a:rPr>
            </a:br>
            <a:r>
              <a:rPr lang="en-US" sz="1400">
                <a:solidFill>
                  <a:srgbClr val="804000"/>
                </a:solidFill>
              </a:rPr>
              <a:t>Tyler Junior College</a:t>
            </a:r>
            <a:endParaRPr lang="en-US" sz="1200">
              <a:solidFill>
                <a:srgbClr val="000000"/>
              </a:solidFill>
            </a:endParaRPr>
          </a:p>
        </p:txBody>
      </p:sp>
      <p:pic>
        <p:nvPicPr>
          <p:cNvPr id="17410" name="Picture 2"/>
          <p:cNvPicPr>
            <a:picLocks noGrp="1" noChangeAspect="1" noChangeArrowheads="1"/>
          </p:cNvPicPr>
          <p:nvPr>
            <p:ph type="pic" idx="1"/>
          </p:nvPr>
        </p:nvPicPr>
        <p:blipFill>
          <a:blip r:embed="rId2"/>
          <a:srcRect t="4817" b="4817"/>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5"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can make or break students’ days through my words and/or my actions.  I strive to be a positive influence on their lives.</a:t>
            </a:r>
          </a:p>
        </p:txBody>
      </p:sp>
      <p:sp>
        <p:nvSpPr>
          <p:cNvPr id="14950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HEATHER MCCORMICK</a:t>
            </a:r>
            <a:r>
              <a:rPr lang="en-US" sz="4000">
                <a:solidFill>
                  <a:srgbClr val="804000"/>
                </a:solidFill>
              </a:rPr>
              <a:t/>
            </a:r>
            <a:br>
              <a:rPr lang="en-US" sz="4000">
                <a:solidFill>
                  <a:srgbClr val="804000"/>
                </a:solidFill>
              </a:rPr>
            </a:br>
            <a:r>
              <a:rPr lang="en-US" sz="1400">
                <a:solidFill>
                  <a:srgbClr val="804000"/>
                </a:solidFill>
              </a:rPr>
              <a:t>Tyler Junior College</a:t>
            </a:r>
            <a:endParaRPr lang="en-US" sz="1200">
              <a:solidFill>
                <a:srgbClr val="000000"/>
              </a:solidFill>
            </a:endParaRPr>
          </a:p>
        </p:txBody>
      </p:sp>
      <p:pic>
        <p:nvPicPr>
          <p:cNvPr id="18434" name="Picture 2" descr="C:\Documents and Settings\nisod\My Documents\Marked\McCormick_Heather.jpg"/>
          <p:cNvPicPr>
            <a:picLocks noGrp="1" noChangeAspect="1" noChangeArrowheads="1"/>
          </p:cNvPicPr>
          <p:nvPr>
            <p:ph type="pic" idx="1"/>
          </p:nvPr>
        </p:nvPicPr>
        <p:blipFill>
          <a:blip r:embed="rId2"/>
          <a:srcRect t="1247" b="1247"/>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29"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Teaching art with passion for me means being absorbed by art making in my studio. Over-preparation is the key to produce comfort, high energy, and captivation in the classroom. I never cease to be awed, amazed, and genuinely concerned for students' tenacity, resourcefulness, and appetite for art.</a:t>
            </a:r>
          </a:p>
        </p:txBody>
      </p:sp>
      <p:sp>
        <p:nvSpPr>
          <p:cNvPr id="1505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LINDA MCCUNE</a:t>
            </a:r>
            <a:r>
              <a:rPr lang="en-US" sz="4000">
                <a:solidFill>
                  <a:srgbClr val="804000"/>
                </a:solidFill>
              </a:rPr>
              <a:t/>
            </a:r>
            <a:br>
              <a:rPr lang="en-US" sz="4000">
                <a:solidFill>
                  <a:srgbClr val="804000"/>
                </a:solidFill>
              </a:rPr>
            </a:br>
            <a:r>
              <a:rPr lang="en-US" sz="1400">
                <a:solidFill>
                  <a:srgbClr val="804000"/>
                </a:solidFill>
              </a:rPr>
              <a:t>Greenville Technical College</a:t>
            </a:r>
            <a:endParaRPr lang="en-US" sz="1200">
              <a:solidFill>
                <a:srgbClr val="000000"/>
              </a:solidFill>
            </a:endParaRPr>
          </a:p>
        </p:txBody>
      </p:sp>
      <p:pic>
        <p:nvPicPr>
          <p:cNvPr id="19458" name="Picture 2" descr="C:\Documents and Settings\nisod\My Documents\Marked\McCune_Linda.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3"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feel privileged to support the faculty and staff who are making a difference in the lives of students and communities.</a:t>
            </a:r>
          </a:p>
        </p:txBody>
      </p:sp>
      <p:sp>
        <p:nvSpPr>
          <p:cNvPr id="151554"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DIANE MCCUTCHEON</a:t>
            </a:r>
            <a:br>
              <a:rPr lang="en-US" sz="2400">
                <a:solidFill>
                  <a:srgbClr val="804000"/>
                </a:solidFill>
              </a:rPr>
            </a:br>
            <a:r>
              <a:rPr lang="en-US" sz="1400">
                <a:solidFill>
                  <a:srgbClr val="804000"/>
                </a:solidFill>
              </a:rPr>
              <a:t>Algonquin College</a:t>
            </a:r>
            <a:endParaRPr lang="en-US" sz="1200">
              <a:solidFill>
                <a:srgbClr val="000000"/>
              </a:solidFill>
            </a:endParaRPr>
          </a:p>
        </p:txBody>
      </p:sp>
    </p:spTree>
  </p:cSld>
  <p:clrMapOvr>
    <a:masterClrMapping/>
  </p:clrMapOvr>
  <p:transition spd="slow" advTm="7000">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7"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teach professional/technical courses and have taught a wide range of subjects over the last 20 years.  For me, it is all about the students—helping them move toward their goals and dreams.  My role is small, but I try to make it significant.</a:t>
            </a:r>
          </a:p>
        </p:txBody>
      </p:sp>
      <p:sp>
        <p:nvSpPr>
          <p:cNvPr id="15257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JESSIE MCDONALD</a:t>
            </a:r>
            <a:r>
              <a:rPr lang="en-US" sz="4000">
                <a:solidFill>
                  <a:srgbClr val="804000"/>
                </a:solidFill>
              </a:rPr>
              <a:t/>
            </a:r>
            <a:br>
              <a:rPr lang="en-US" sz="4000">
                <a:solidFill>
                  <a:srgbClr val="804000"/>
                </a:solidFill>
              </a:rPr>
            </a:br>
            <a:r>
              <a:rPr lang="en-US" sz="1400">
                <a:solidFill>
                  <a:srgbClr val="804000"/>
                </a:solidFill>
              </a:rPr>
              <a:t>South Seattle Community College</a:t>
            </a:r>
            <a:endParaRPr lang="en-US" sz="1200">
              <a:solidFill>
                <a:srgbClr val="000000"/>
              </a:solidFill>
            </a:endParaRPr>
          </a:p>
        </p:txBody>
      </p:sp>
      <p:pic>
        <p:nvPicPr>
          <p:cNvPr id="20482" name="Picture 2" descr="C:\Documents and Settings\nisod\My Documents\Marked\McDonald_Jessie.jpg"/>
          <p:cNvPicPr>
            <a:picLocks noGrp="1" noChangeAspect="1" noChangeArrowheads="1"/>
          </p:cNvPicPr>
          <p:nvPr>
            <p:ph type="pic" idx="1"/>
          </p:nvPr>
        </p:nvPicPr>
        <p:blipFill>
          <a:blip r:embed="rId2"/>
          <a:srcRect t="7951" b="795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LINDA MCEWAN</a:t>
            </a:r>
            <a:r>
              <a:rPr lang="en-US" sz="4000">
                <a:solidFill>
                  <a:srgbClr val="804000"/>
                </a:solidFill>
              </a:rPr>
              <a:t/>
            </a:r>
            <a:br>
              <a:rPr lang="en-US" sz="4000">
                <a:solidFill>
                  <a:srgbClr val="804000"/>
                </a:solidFill>
              </a:rPr>
            </a:br>
            <a:r>
              <a:rPr lang="en-US" sz="1400">
                <a:solidFill>
                  <a:srgbClr val="804000"/>
                </a:solidFill>
              </a:rPr>
              <a:t>Elgin Community College</a:t>
            </a:r>
            <a:endParaRPr lang="en-US" sz="1200">
              <a:solidFill>
                <a:srgbClr val="000000"/>
              </a:solidFill>
            </a:endParaRPr>
          </a:p>
        </p:txBody>
      </p:sp>
      <p:pic>
        <p:nvPicPr>
          <p:cNvPr id="22530" name="Picture 2" descr="C:\Documents and Settings\nisod\My Documents\Marked\McEwan_Linda.jpg"/>
          <p:cNvPicPr>
            <a:picLocks noGrp="1" noChangeAspect="1" noChangeArrowheads="1"/>
          </p:cNvPicPr>
          <p:nvPr>
            <p:ph type="pic" idx="1"/>
          </p:nvPr>
        </p:nvPicPr>
        <p:blipFill>
          <a:blip r:embed="rId2"/>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For over 30 years I have worked in Student Services, having an impact on students’ learning ‘out of the classroom.’  While many of these learning opportunities are not viewed as parts of their college education, they are truly life lessons.</a:t>
            </a:r>
          </a:p>
        </p:txBody>
      </p:sp>
      <p:sp>
        <p:nvSpPr>
          <p:cNvPr id="1177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JEANINE LARSEN</a:t>
            </a:r>
            <a:r>
              <a:rPr lang="en-US" sz="4000">
                <a:solidFill>
                  <a:srgbClr val="804000"/>
                </a:solidFill>
              </a:rPr>
              <a:t/>
            </a:r>
            <a:br>
              <a:rPr lang="en-US" sz="4000">
                <a:solidFill>
                  <a:srgbClr val="804000"/>
                </a:solidFill>
              </a:rPr>
            </a:br>
            <a:r>
              <a:rPr lang="en-US" sz="1400">
                <a:solidFill>
                  <a:srgbClr val="804000"/>
                </a:solidFill>
              </a:rPr>
              <a:t>Iowa Western Community College</a:t>
            </a:r>
            <a:endParaRPr lang="en-US" sz="1200">
              <a:solidFill>
                <a:srgbClr val="000000"/>
              </a:solidFill>
            </a:endParaRPr>
          </a:p>
        </p:txBody>
      </p:sp>
      <p:pic>
        <p:nvPicPr>
          <p:cNvPr id="106498" name="Picture 2" descr="C:\Documents and Settings\nisod\My Documents\Marked\Larsen_Jeanine.jpg"/>
          <p:cNvPicPr>
            <a:picLocks noGrp="1" noChangeAspect="1" noChangeArrowheads="1"/>
          </p:cNvPicPr>
          <p:nvPr>
            <p:ph type="pic" idx="1"/>
          </p:nvPr>
        </p:nvPicPr>
        <p:blipFill>
          <a:blip r:embed="rId2" cstate="print"/>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WILLIAM MCGOVERN</a:t>
            </a:r>
            <a:r>
              <a:rPr lang="en-US" sz="4000">
                <a:solidFill>
                  <a:srgbClr val="804000"/>
                </a:solidFill>
              </a:rPr>
              <a:t/>
            </a:r>
            <a:br>
              <a:rPr lang="en-US" sz="4000">
                <a:solidFill>
                  <a:srgbClr val="804000"/>
                </a:solidFill>
              </a:rPr>
            </a:br>
            <a:r>
              <a:rPr lang="en-US" sz="1400">
                <a:solidFill>
                  <a:srgbClr val="804000"/>
                </a:solidFill>
              </a:rPr>
              <a:t>Sussex Community College</a:t>
            </a:r>
            <a:endParaRPr lang="en-US" sz="1200">
              <a:solidFill>
                <a:srgbClr val="000000"/>
              </a:solidFill>
            </a:endParaRPr>
          </a:p>
        </p:txBody>
      </p:sp>
      <p:pic>
        <p:nvPicPr>
          <p:cNvPr id="23554" name="Picture 2" descr="C:\Documents and Settings\nisod\My Documents\Marked\McGovern_William.jpg"/>
          <p:cNvPicPr>
            <a:picLocks noGrp="1" noChangeAspect="1" noChangeArrowheads="1"/>
          </p:cNvPicPr>
          <p:nvPr>
            <p:ph type="pic" idx="1"/>
          </p:nvPr>
        </p:nvPicPr>
        <p:blipFill>
          <a:blip r:embed="rId2"/>
          <a:srcRect t="2160" b="2160"/>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667000" y="1219200"/>
            <a:ext cx="37338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DEBRA MCINTOSH</a:t>
            </a:r>
            <a:r>
              <a:rPr lang="en-US" sz="4000">
                <a:solidFill>
                  <a:srgbClr val="804000"/>
                </a:solidFill>
              </a:rPr>
              <a:t/>
            </a:r>
            <a:br>
              <a:rPr lang="en-US" sz="4000">
                <a:solidFill>
                  <a:srgbClr val="804000"/>
                </a:solidFill>
              </a:rPr>
            </a:br>
            <a:r>
              <a:rPr lang="en-US" sz="1400">
                <a:solidFill>
                  <a:srgbClr val="804000"/>
                </a:solidFill>
              </a:rPr>
              <a:t>Texas State Technical College – Marshall</a:t>
            </a:r>
            <a:endParaRPr lang="en-US" sz="1200">
              <a:solidFill>
                <a:srgbClr val="000000"/>
              </a:solidFill>
            </a:endParaRPr>
          </a:p>
        </p:txBody>
      </p:sp>
      <p:pic>
        <p:nvPicPr>
          <p:cNvPr id="24579" name="Picture 3"/>
          <p:cNvPicPr>
            <a:picLocks noGrp="1" noChangeAspect="1" noChangeArrowheads="1"/>
          </p:cNvPicPr>
          <p:nvPr>
            <p:ph type="pic" idx="1"/>
          </p:nvPr>
        </p:nvPicPr>
        <p:blipFill>
          <a:blip r:embed="rId2" cstate="print"/>
          <a:srcRect t="2082" b="2082"/>
          <a:stretch>
            <a:fillRect/>
          </a:stretch>
        </p:blipFill>
        <p:spPr bwMode="auto">
          <a:xfrm>
            <a:off x="2362200" y="2209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3"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inspiration comes from being a part of our student’s progress through college. I help develop advertising materials that encourages them to attend our smaller classes and one on one instruction. My support continues through constant student contact. The process ends with recognition of their success at graduation and in college publications.</a:t>
            </a:r>
          </a:p>
        </p:txBody>
      </p:sp>
      <p:sp>
        <p:nvSpPr>
          <p:cNvPr id="1566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MICHAEL MCKEE</a:t>
            </a:r>
            <a:r>
              <a:rPr lang="en-US" sz="4000">
                <a:solidFill>
                  <a:srgbClr val="804000"/>
                </a:solidFill>
              </a:rPr>
              <a:t/>
            </a:r>
            <a:br>
              <a:rPr lang="en-US" sz="4000">
                <a:solidFill>
                  <a:srgbClr val="804000"/>
                </a:solidFill>
              </a:rPr>
            </a:br>
            <a:r>
              <a:rPr lang="en-US" sz="1400">
                <a:solidFill>
                  <a:srgbClr val="804000"/>
                </a:solidFill>
              </a:rPr>
              <a:t>Lake City Community College</a:t>
            </a:r>
            <a:endParaRPr lang="en-US" sz="1200">
              <a:solidFill>
                <a:srgbClr val="000000"/>
              </a:solidFill>
            </a:endParaRPr>
          </a:p>
        </p:txBody>
      </p:sp>
      <p:pic>
        <p:nvPicPr>
          <p:cNvPr id="21506" name="Picture 2" descr="C:\Documents and Settings\nisod\My Documents\Marked\McKee_Mike.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7"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Share your knowledge with your colleagues!  Collectively, we all strive to provide our students with the best possible educational experiences!</a:t>
            </a:r>
          </a:p>
        </p:txBody>
      </p:sp>
      <p:sp>
        <p:nvSpPr>
          <p:cNvPr id="15769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LEE MCKINLEY</a:t>
            </a:r>
            <a:r>
              <a:rPr lang="en-US" sz="4000">
                <a:solidFill>
                  <a:srgbClr val="804000"/>
                </a:solidFill>
              </a:rPr>
              <a:t/>
            </a:r>
            <a:br>
              <a:rPr lang="en-US" sz="4000">
                <a:solidFill>
                  <a:srgbClr val="804000"/>
                </a:solidFill>
              </a:rPr>
            </a:br>
            <a:r>
              <a:rPr lang="en-US" sz="1400">
                <a:solidFill>
                  <a:srgbClr val="804000"/>
                </a:solidFill>
              </a:rPr>
              <a:t>George Perimeter College</a:t>
            </a:r>
            <a:endParaRPr lang="en-US" sz="1200">
              <a:solidFill>
                <a:srgbClr val="000000"/>
              </a:solidFill>
            </a:endParaRPr>
          </a:p>
        </p:txBody>
      </p:sp>
      <p:pic>
        <p:nvPicPr>
          <p:cNvPr id="25602" name="Picture 2"/>
          <p:cNvPicPr>
            <a:picLocks noGrp="1" noChangeAspect="1" noChangeArrowheads="1"/>
          </p:cNvPicPr>
          <p:nvPr>
            <p:ph type="pic" idx="1"/>
          </p:nvPr>
        </p:nvPicPr>
        <p:blipFill>
          <a:blip r:embed="rId2"/>
          <a:srcRect t="3843" b="3843"/>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1"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How does one change the world? The answer is, one doesn’t. But one can teach in such a way as to inspire and then watch the inspiration of many make the change. In that sense, the opportunity to teach is perhaps one of life’s greatest rewards.</a:t>
            </a:r>
          </a:p>
        </p:txBody>
      </p:sp>
      <p:sp>
        <p:nvSpPr>
          <p:cNvPr id="15872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SHERRY MCLAUGHLIN</a:t>
            </a:r>
            <a:br>
              <a:rPr lang="en-US" sz="2400">
                <a:solidFill>
                  <a:srgbClr val="804000"/>
                </a:solidFill>
              </a:rPr>
            </a:br>
            <a:r>
              <a:rPr lang="en-US" sz="1400">
                <a:solidFill>
                  <a:srgbClr val="804000"/>
                </a:solidFill>
              </a:rPr>
              <a:t>Macomb Community College</a:t>
            </a:r>
            <a:endParaRPr lang="en-US" sz="1200">
              <a:solidFill>
                <a:srgbClr val="000000"/>
              </a:solidFill>
            </a:endParaRPr>
          </a:p>
        </p:txBody>
      </p:sp>
    </p:spTree>
  </p:cSld>
  <p:clrMapOvr>
    <a:masterClrMapping/>
  </p:clrMapOvr>
  <p:transition spd="slow" advTm="7000">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5"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almost despair of "teaching" anything to anybody. Teaching success is proportional to learning success. My advice is to be aware of the world around you and be interested in the people that come your way.</a:t>
            </a:r>
          </a:p>
        </p:txBody>
      </p:sp>
      <p:sp>
        <p:nvSpPr>
          <p:cNvPr id="1597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DAVID MCMAHON</a:t>
            </a:r>
            <a:r>
              <a:rPr lang="en-US" sz="4000">
                <a:solidFill>
                  <a:srgbClr val="804000"/>
                </a:solidFill>
              </a:rPr>
              <a:t/>
            </a:r>
            <a:br>
              <a:rPr lang="en-US" sz="4000">
                <a:solidFill>
                  <a:srgbClr val="804000"/>
                </a:solidFill>
              </a:rPr>
            </a:br>
            <a:r>
              <a:rPr lang="en-US" sz="1400">
                <a:solidFill>
                  <a:srgbClr val="804000"/>
                </a:solidFill>
              </a:rPr>
              <a:t>Kirkwood Community College</a:t>
            </a:r>
            <a:endParaRPr lang="en-US" sz="1200">
              <a:solidFill>
                <a:srgbClr val="000000"/>
              </a:solidFill>
            </a:endParaRPr>
          </a:p>
        </p:txBody>
      </p:sp>
      <p:pic>
        <p:nvPicPr>
          <p:cNvPr id="26626" name="Picture 2" descr="C:\Documents and Settings\nisod\My Documents\Marked\McMahon_David.jpg"/>
          <p:cNvPicPr>
            <a:picLocks noGrp="1" noChangeAspect="1" noChangeArrowheads="1"/>
          </p:cNvPicPr>
          <p:nvPr>
            <p:ph type="pic" idx="1"/>
          </p:nvPr>
        </p:nvPicPr>
        <p:blipFill>
          <a:blip r:embed="rId2"/>
          <a:srcRect t="2160" b="2160"/>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69"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It is the personal growth of each member of the graduating class as they evolve into a performing team of professionals that motivates me.  Even the ones who never reach the optimal plateau do evolve. Hope springs eternal.</a:t>
            </a:r>
          </a:p>
        </p:txBody>
      </p:sp>
      <p:sp>
        <p:nvSpPr>
          <p:cNvPr id="1607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MARY MCNARON</a:t>
            </a:r>
            <a:r>
              <a:rPr lang="en-US" sz="4000">
                <a:solidFill>
                  <a:srgbClr val="804000"/>
                </a:solidFill>
              </a:rPr>
              <a:t/>
            </a:r>
            <a:br>
              <a:rPr lang="en-US" sz="4000">
                <a:solidFill>
                  <a:srgbClr val="804000"/>
                </a:solidFill>
              </a:rPr>
            </a:br>
            <a:r>
              <a:rPr lang="en-US" sz="1400">
                <a:solidFill>
                  <a:srgbClr val="804000"/>
                </a:solidFill>
              </a:rPr>
              <a:t>Gulf Coast Community College</a:t>
            </a:r>
            <a:endParaRPr lang="en-US" sz="1200">
              <a:solidFill>
                <a:srgbClr val="000000"/>
              </a:solidFill>
            </a:endParaRPr>
          </a:p>
        </p:txBody>
      </p:sp>
      <p:pic>
        <p:nvPicPr>
          <p:cNvPr id="27650" name="Picture 2" descr="C:\Documents and Settings\nisod\My Documents\Marked\McNaron_Mary.jpg"/>
          <p:cNvPicPr>
            <a:picLocks noGrp="1" noChangeAspect="1" noChangeArrowheads="1"/>
          </p:cNvPicPr>
          <p:nvPr>
            <p:ph type="pic" idx="1"/>
          </p:nvPr>
        </p:nvPicPr>
        <p:blipFill>
          <a:blip r:embed="rId2"/>
          <a:srcRect t="1884" b="188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NEVADA MCPHERSON</a:t>
            </a:r>
            <a:r>
              <a:rPr lang="en-US" sz="4000">
                <a:solidFill>
                  <a:srgbClr val="804000"/>
                </a:solidFill>
              </a:rPr>
              <a:t/>
            </a:r>
            <a:br>
              <a:rPr lang="en-US" sz="4000">
                <a:solidFill>
                  <a:srgbClr val="804000"/>
                </a:solidFill>
              </a:rPr>
            </a:br>
            <a:r>
              <a:rPr lang="en-US" sz="1400">
                <a:solidFill>
                  <a:srgbClr val="804000"/>
                </a:solidFill>
              </a:rPr>
              <a:t>Nunez Community College</a:t>
            </a:r>
            <a:endParaRPr lang="en-US" sz="1200">
              <a:solidFill>
                <a:srgbClr val="000000"/>
              </a:solidFill>
            </a:endParaRPr>
          </a:p>
        </p:txBody>
      </p:sp>
      <p:pic>
        <p:nvPicPr>
          <p:cNvPr id="28674" name="Picture 2" descr="C:\Documents and Settings\nisod\My Documents\Marked\McPherson_Nevada.jpg"/>
          <p:cNvPicPr>
            <a:picLocks noGrp="1" noChangeAspect="1" noChangeArrowheads="1"/>
          </p:cNvPicPr>
          <p:nvPr>
            <p:ph type="pic" idx="1"/>
          </p:nvPr>
        </p:nvPicPr>
        <p:blipFill>
          <a:blip r:embed="rId2"/>
          <a:srcRect t="2157" b="2157"/>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7"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try to remove status barriers between students and me. This strategy creates openness and allows the inclusion of all learners. My words of wisdom would be ‘get excited about the subject’—as excitement is contagious.</a:t>
            </a:r>
          </a:p>
        </p:txBody>
      </p:sp>
      <p:sp>
        <p:nvSpPr>
          <p:cNvPr id="1628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ROBIN MCQUEEN</a:t>
            </a:r>
            <a:r>
              <a:rPr lang="en-US" sz="4000">
                <a:solidFill>
                  <a:srgbClr val="804000"/>
                </a:solidFill>
              </a:rPr>
              <a:t/>
            </a:r>
            <a:br>
              <a:rPr lang="en-US" sz="4000">
                <a:solidFill>
                  <a:srgbClr val="804000"/>
                </a:solidFill>
              </a:rPr>
            </a:br>
            <a:r>
              <a:rPr lang="en-US" sz="1400">
                <a:solidFill>
                  <a:srgbClr val="804000"/>
                </a:solidFill>
              </a:rPr>
              <a:t>Camosun College</a:t>
            </a:r>
            <a:endParaRPr lang="en-US" sz="1200">
              <a:solidFill>
                <a:srgbClr val="000000"/>
              </a:solidFill>
            </a:endParaRPr>
          </a:p>
        </p:txBody>
      </p:sp>
      <p:pic>
        <p:nvPicPr>
          <p:cNvPr id="29698" name="Picture 2" descr="C:\Documents and Settings\nisod\My Documents\Marked\McQueen_Robin2.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CHRIS MCVEAN</a:t>
            </a:r>
            <a:r>
              <a:rPr lang="en-US" sz="4000">
                <a:solidFill>
                  <a:srgbClr val="804000"/>
                </a:solidFill>
              </a:rPr>
              <a:t/>
            </a:r>
            <a:br>
              <a:rPr lang="en-US" sz="4000">
                <a:solidFill>
                  <a:srgbClr val="804000"/>
                </a:solidFill>
              </a:rPr>
            </a:br>
            <a:r>
              <a:rPr lang="en-US" sz="1400">
                <a:solidFill>
                  <a:srgbClr val="804000"/>
                </a:solidFill>
              </a:rPr>
              <a:t>Cochise College</a:t>
            </a:r>
            <a:endParaRPr lang="en-US" sz="1200">
              <a:solidFill>
                <a:srgbClr val="000000"/>
              </a:solidFill>
            </a:endParaRPr>
          </a:p>
        </p:txBody>
      </p:sp>
      <p:pic>
        <p:nvPicPr>
          <p:cNvPr id="31747" name="Picture 3"/>
          <p:cNvPicPr>
            <a:picLocks noChangeAspect="1" noChangeArrowheads="1"/>
          </p:cNvPicPr>
          <p:nvPr/>
        </p:nvPicPr>
        <p:blipFill>
          <a:blip r:embed="rId2"/>
          <a:srcRect/>
          <a:stretch>
            <a:fillRect/>
          </a:stretch>
        </p:blipFill>
        <p:spPr bwMode="auto">
          <a:xfrm>
            <a:off x="2514600" y="2209800"/>
            <a:ext cx="4114800" cy="2819400"/>
          </a:xfrm>
          <a:prstGeom prst="round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RONA LEBER</a:t>
            </a:r>
            <a:r>
              <a:rPr lang="en-US" sz="4000">
                <a:solidFill>
                  <a:srgbClr val="804000"/>
                </a:solidFill>
              </a:rPr>
              <a:t/>
            </a:r>
            <a:br>
              <a:rPr lang="en-US" sz="4000">
                <a:solidFill>
                  <a:srgbClr val="804000"/>
                </a:solidFill>
              </a:rPr>
            </a:br>
            <a:r>
              <a:rPr lang="en-US" sz="1400">
                <a:solidFill>
                  <a:srgbClr val="804000"/>
                </a:solidFill>
              </a:rPr>
              <a:t>Bossier Parish Community College</a:t>
            </a:r>
            <a:endParaRPr lang="en-US" sz="1200">
              <a:solidFill>
                <a:srgbClr val="000000"/>
              </a:solidFill>
            </a:endParaRPr>
          </a:p>
        </p:txBody>
      </p:sp>
      <p:pic>
        <p:nvPicPr>
          <p:cNvPr id="107522" name="Picture 2" descr="C:\Documents and Settings\nisod\My Documents\Marked\Leber_ Rona.JPG"/>
          <p:cNvPicPr>
            <a:picLocks noGrp="1" noChangeAspect="1" noChangeArrowheads="1"/>
          </p:cNvPicPr>
          <p:nvPr>
            <p:ph type="pic" idx="1"/>
          </p:nvPr>
        </p:nvPicPr>
        <p:blipFill>
          <a:blip r:embed="rId2"/>
          <a:srcRect t="7328" b="7328"/>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PETER MEGGISON</a:t>
            </a:r>
            <a:r>
              <a:rPr lang="en-US" sz="4000">
                <a:solidFill>
                  <a:srgbClr val="804000"/>
                </a:solidFill>
              </a:rPr>
              <a:t/>
            </a:r>
            <a:br>
              <a:rPr lang="en-US" sz="4000">
                <a:solidFill>
                  <a:srgbClr val="804000"/>
                </a:solidFill>
              </a:rPr>
            </a:br>
            <a:r>
              <a:rPr lang="en-US" sz="1400">
                <a:solidFill>
                  <a:srgbClr val="804000"/>
                </a:solidFill>
              </a:rPr>
              <a:t>Massasoit Community College</a:t>
            </a:r>
            <a:endParaRPr lang="en-US" sz="1200">
              <a:solidFill>
                <a:srgbClr val="000000"/>
              </a:solidFill>
            </a:endParaRPr>
          </a:p>
        </p:txBody>
      </p:sp>
      <p:pic>
        <p:nvPicPr>
          <p:cNvPr id="30722" name="Picture 2" descr="C:\Documents and Settings\nisod\My Documents\Marked\Meggison_Peter.jpg"/>
          <p:cNvPicPr>
            <a:picLocks noGrp="1" noChangeAspect="1" noChangeArrowheads="1"/>
          </p:cNvPicPr>
          <p:nvPr>
            <p:ph type="pic" idx="1"/>
          </p:nvPr>
        </p:nvPicPr>
        <p:blipFill>
          <a:blip r:embed="rId2" cstate="print"/>
          <a:srcRect t="1975" b="1975"/>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89"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In the past, our educational system reflected the statement ‘when teachers speak, people learn.’ I believe that students need to be a bigger part of the picture.</a:t>
            </a:r>
          </a:p>
        </p:txBody>
      </p:sp>
      <p:sp>
        <p:nvSpPr>
          <p:cNvPr id="1658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CATHY MEIER</a:t>
            </a:r>
            <a:r>
              <a:rPr lang="en-US" sz="4000">
                <a:solidFill>
                  <a:srgbClr val="804000"/>
                </a:solidFill>
              </a:rPr>
              <a:t/>
            </a:r>
            <a:br>
              <a:rPr lang="en-US" sz="4000">
                <a:solidFill>
                  <a:srgbClr val="804000"/>
                </a:solidFill>
              </a:rPr>
            </a:br>
            <a:r>
              <a:rPr lang="en-US" sz="1400">
                <a:solidFill>
                  <a:srgbClr val="804000"/>
                </a:solidFill>
              </a:rPr>
              <a:t>Southwestern Oregon Community College</a:t>
            </a:r>
            <a:endParaRPr lang="en-US" sz="1200">
              <a:solidFill>
                <a:srgbClr val="000000"/>
              </a:solidFill>
            </a:endParaRPr>
          </a:p>
        </p:txBody>
      </p:sp>
      <p:pic>
        <p:nvPicPr>
          <p:cNvPr id="32770" name="Picture 2" descr="C:\Documents and Settings\nisod\My Documents\Marked\Meier_Cathy.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3" name="Text Placeholder 3"/>
          <p:cNvSpPr>
            <a:spLocks noGrp="1"/>
          </p:cNvSpPr>
          <p:nvPr>
            <p:ph type="body" sz="half" idx="2"/>
          </p:nvPr>
        </p:nvSpPr>
        <p:spPr bwMode="auto">
          <a:xfrm>
            <a:off x="1828800" y="3810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essence of the faculty role is twofold:  1) Respect students and engage them in the learning process.   2) Design learning activities with a focus on creating meaningful work that involves students as individuals and in groups to attain knowledge, apply concepts, and utilize critical thinking to solve real-world problems.</a:t>
            </a:r>
          </a:p>
        </p:txBody>
      </p:sp>
      <p:sp>
        <p:nvSpPr>
          <p:cNvPr id="1669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RENEE’ MENKENS</a:t>
            </a:r>
            <a:r>
              <a:rPr lang="en-US" sz="4000">
                <a:solidFill>
                  <a:srgbClr val="804000"/>
                </a:solidFill>
              </a:rPr>
              <a:t/>
            </a:r>
            <a:br>
              <a:rPr lang="en-US" sz="4000">
                <a:solidFill>
                  <a:srgbClr val="804000"/>
                </a:solidFill>
              </a:rPr>
            </a:br>
            <a:r>
              <a:rPr lang="en-US" sz="1400">
                <a:solidFill>
                  <a:srgbClr val="804000"/>
                </a:solidFill>
              </a:rPr>
              <a:t>Southwestern Oregon Community College</a:t>
            </a:r>
            <a:endParaRPr lang="en-US" sz="1200">
              <a:solidFill>
                <a:srgbClr val="000000"/>
              </a:solidFill>
            </a:endParaRPr>
          </a:p>
        </p:txBody>
      </p:sp>
      <p:pic>
        <p:nvPicPr>
          <p:cNvPr id="33794" name="Picture 2" descr="C:\Documents and Settings\nisod\My Documents\Marked\Menkens_Renee.jpg.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590800" y="1219200"/>
            <a:ext cx="38862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ARIEL MERRELL</a:t>
            </a:r>
            <a:r>
              <a:rPr lang="en-US" sz="4000">
                <a:solidFill>
                  <a:srgbClr val="804000"/>
                </a:solidFill>
              </a:rPr>
              <a:t/>
            </a:r>
            <a:br>
              <a:rPr lang="en-US" sz="4000">
                <a:solidFill>
                  <a:srgbClr val="804000"/>
                </a:solidFill>
              </a:rPr>
            </a:br>
            <a:r>
              <a:rPr lang="en-US" sz="1400">
                <a:solidFill>
                  <a:srgbClr val="804000"/>
                </a:solidFill>
              </a:rPr>
              <a:t>Texas State Technical College – Harlingen</a:t>
            </a:r>
            <a:endParaRPr lang="en-US" sz="1200">
              <a:solidFill>
                <a:srgbClr val="000000"/>
              </a:solidFill>
            </a:endParaRPr>
          </a:p>
        </p:txBody>
      </p:sp>
      <p:pic>
        <p:nvPicPr>
          <p:cNvPr id="34818" name="Picture 2"/>
          <p:cNvPicPr>
            <a:picLocks noChangeAspect="1" noChangeArrowheads="1"/>
          </p:cNvPicPr>
          <p:nvPr/>
        </p:nvPicPr>
        <p:blipFill>
          <a:blip r:embed="rId2"/>
          <a:srcRect/>
          <a:stretch>
            <a:fillRect/>
          </a:stretch>
        </p:blipFill>
        <p:spPr bwMode="auto">
          <a:xfrm>
            <a:off x="2971800" y="2209800"/>
            <a:ext cx="3124200" cy="2819400"/>
          </a:xfrm>
          <a:prstGeom prst="round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1"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Learning occurs in school and continues for life. Since teachers have such little time in each class, it's important that in addition to teaching the subject, we also motivate and inspire students to do their best so they desire to continue learning for a lifetime.</a:t>
            </a:r>
          </a:p>
        </p:txBody>
      </p:sp>
      <p:sp>
        <p:nvSpPr>
          <p:cNvPr id="1689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LES MEYER</a:t>
            </a:r>
            <a:r>
              <a:rPr lang="en-US" sz="4000">
                <a:solidFill>
                  <a:srgbClr val="804000"/>
                </a:solidFill>
              </a:rPr>
              <a:t/>
            </a:r>
            <a:br>
              <a:rPr lang="en-US" sz="4000">
                <a:solidFill>
                  <a:srgbClr val="804000"/>
                </a:solidFill>
              </a:rPr>
            </a:br>
            <a:r>
              <a:rPr lang="en-US" sz="1400">
                <a:solidFill>
                  <a:srgbClr val="804000"/>
                </a:solidFill>
              </a:rPr>
              <a:t>Ivy Tech Community College</a:t>
            </a:r>
            <a:endParaRPr lang="en-US" sz="1200">
              <a:solidFill>
                <a:srgbClr val="000000"/>
              </a:solidFill>
            </a:endParaRPr>
          </a:p>
        </p:txBody>
      </p:sp>
      <p:pic>
        <p:nvPicPr>
          <p:cNvPr id="33795" name="Picture 3" descr="C:\Documents and Settings\nisod\My Documents\Marked\Meyer_Les.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5"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Nothing inspires me more than hearing from students: how much they learned from excellent instructors, how much they valued the extra effort or intervention of a caring staff member, or how much they have grown because of their interaction with other students, faculty, and staff.</a:t>
            </a:r>
          </a:p>
        </p:txBody>
      </p:sp>
      <p:sp>
        <p:nvSpPr>
          <p:cNvPr id="169986"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JOANNA MICHELICH</a:t>
            </a:r>
            <a:br>
              <a:rPr lang="en-US" sz="2400">
                <a:solidFill>
                  <a:srgbClr val="804000"/>
                </a:solidFill>
              </a:rPr>
            </a:br>
            <a:r>
              <a:rPr lang="en-US" sz="1400">
                <a:solidFill>
                  <a:srgbClr val="804000"/>
                </a:solidFill>
              </a:rPr>
              <a:t>Cochise College</a:t>
            </a:r>
            <a:endParaRPr lang="en-US" sz="1200">
              <a:solidFill>
                <a:srgbClr val="000000"/>
              </a:solidFill>
            </a:endParaRPr>
          </a:p>
        </p:txBody>
      </p:sp>
    </p:spTree>
  </p:cSld>
  <p:clrMapOvr>
    <a:masterClrMapping/>
  </p:clrMapOvr>
  <p:transition spd="slow" advTm="7000">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09"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have been very lucky to have had great mentors and worked at a college where the students come first.  I know that each and every contact with a student is important.  We can lend a hand, help them grow, and guide them to success.</a:t>
            </a:r>
          </a:p>
        </p:txBody>
      </p:sp>
      <p:sp>
        <p:nvSpPr>
          <p:cNvPr id="17101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JANICE MILLER</a:t>
            </a:r>
            <a:r>
              <a:rPr lang="en-US" sz="4000">
                <a:solidFill>
                  <a:srgbClr val="804000"/>
                </a:solidFill>
              </a:rPr>
              <a:t/>
            </a:r>
            <a:br>
              <a:rPr lang="en-US" sz="4000">
                <a:solidFill>
                  <a:srgbClr val="804000"/>
                </a:solidFill>
              </a:rPr>
            </a:br>
            <a:r>
              <a:rPr lang="en-US" sz="1400">
                <a:solidFill>
                  <a:srgbClr val="804000"/>
                </a:solidFill>
              </a:rPr>
              <a:t>Long Beach City College</a:t>
            </a:r>
            <a:endParaRPr lang="en-US" sz="1200">
              <a:solidFill>
                <a:srgbClr val="000000"/>
              </a:solidFill>
            </a:endParaRPr>
          </a:p>
        </p:txBody>
      </p:sp>
      <p:pic>
        <p:nvPicPr>
          <p:cNvPr id="35842" name="Picture 2"/>
          <p:cNvPicPr>
            <a:picLocks noGrp="1" noChangeAspect="1" noChangeArrowheads="1"/>
          </p:cNvPicPr>
          <p:nvPr>
            <p:ph type="pic" idx="1"/>
          </p:nvPr>
        </p:nvPicPr>
        <p:blipFill>
          <a:blip r:embed="rId2"/>
          <a:srcRect t="3914" b="3914"/>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3"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students motivate me to find the best way to deliver instruction.  My discipline (computer applications) provides motivation to try the ‘latest and greatest’ software, gadgets, and technology, to develop and deliver instruction.  My adjunct faculty also motivates me to stay current and open to new teaching methods and ideas.</a:t>
            </a:r>
          </a:p>
        </p:txBody>
      </p:sp>
      <p:sp>
        <p:nvSpPr>
          <p:cNvPr id="17203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LORRAINE MILLER</a:t>
            </a:r>
            <a:r>
              <a:rPr lang="en-US" sz="4000">
                <a:solidFill>
                  <a:srgbClr val="804000"/>
                </a:solidFill>
              </a:rPr>
              <a:t/>
            </a:r>
            <a:br>
              <a:rPr lang="en-US" sz="4000">
                <a:solidFill>
                  <a:srgbClr val="804000"/>
                </a:solidFill>
              </a:rPr>
            </a:br>
            <a:r>
              <a:rPr lang="en-US" sz="1400">
                <a:solidFill>
                  <a:srgbClr val="804000"/>
                </a:solidFill>
              </a:rPr>
              <a:t>Eastern New Mexico University – Roswell</a:t>
            </a:r>
            <a:endParaRPr lang="en-US" sz="1200">
              <a:solidFill>
                <a:srgbClr val="000000"/>
              </a:solidFill>
            </a:endParaRPr>
          </a:p>
        </p:txBody>
      </p:sp>
      <p:pic>
        <p:nvPicPr>
          <p:cNvPr id="2050" name="Picture 2" descr="C:\Documents and Settings\nisod\My Documents\kiosk (EA Awards)\Marked\Miller_Lorraine.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7"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Here are a few words of wisdom from my teaching years: find the joy in your life, and bring it into the classroom with you. Always be prepared, but leave room for spontaneity—getting off track if it’s worth the detour. And never teach the same class twice!</a:t>
            </a:r>
          </a:p>
        </p:txBody>
      </p:sp>
      <p:sp>
        <p:nvSpPr>
          <p:cNvPr id="1730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NICKI MONAHAN</a:t>
            </a:r>
            <a:r>
              <a:rPr lang="en-US" sz="4000">
                <a:solidFill>
                  <a:srgbClr val="804000"/>
                </a:solidFill>
              </a:rPr>
              <a:t/>
            </a:r>
            <a:br>
              <a:rPr lang="en-US" sz="4000">
                <a:solidFill>
                  <a:srgbClr val="804000"/>
                </a:solidFill>
              </a:rPr>
            </a:br>
            <a:r>
              <a:rPr lang="en-US" sz="1400">
                <a:solidFill>
                  <a:srgbClr val="804000"/>
                </a:solidFill>
              </a:rPr>
              <a:t>George Brown College</a:t>
            </a:r>
            <a:endParaRPr lang="en-US" sz="1200">
              <a:solidFill>
                <a:srgbClr val="000000"/>
              </a:solidFill>
            </a:endParaRPr>
          </a:p>
        </p:txBody>
      </p:sp>
      <p:pic>
        <p:nvPicPr>
          <p:cNvPr id="36867" name="Picture 3" descr="C:\Documents and Settings\nisod\My Documents\Marked\Monahan_Nicki.jpg"/>
          <p:cNvPicPr>
            <a:picLocks noGrp="1" noChangeAspect="1" noChangeArrowheads="1"/>
          </p:cNvPicPr>
          <p:nvPr>
            <p:ph type="pic" idx="1"/>
          </p:nvPr>
        </p:nvPicPr>
        <p:blipFill>
          <a:blip r:embed="rId2" cstate="print"/>
          <a:srcRect t="1821" b="182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19400" y="1219200"/>
            <a:ext cx="34290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BRENDA MONTEMAYOR</a:t>
            </a:r>
            <a:r>
              <a:rPr lang="en-US" sz="4000">
                <a:solidFill>
                  <a:srgbClr val="804000"/>
                </a:solidFill>
              </a:rPr>
              <a:t/>
            </a:r>
            <a:br>
              <a:rPr lang="en-US" sz="4000">
                <a:solidFill>
                  <a:srgbClr val="804000"/>
                </a:solidFill>
              </a:rPr>
            </a:br>
            <a:r>
              <a:rPr lang="en-US" sz="1400">
                <a:solidFill>
                  <a:srgbClr val="804000"/>
                </a:solidFill>
              </a:rPr>
              <a:t>Texas State Technical College – Waco</a:t>
            </a:r>
            <a:endParaRPr lang="en-US" sz="1200">
              <a:solidFill>
                <a:srgbClr val="000000"/>
              </a:solidFill>
            </a:endParaRPr>
          </a:p>
        </p:txBody>
      </p:sp>
      <p:pic>
        <p:nvPicPr>
          <p:cNvPr id="37890" name="Picture 2" descr="C:\Documents and Settings\nisod\My Documents\Marked\Montemayor_Brenda.JPG"/>
          <p:cNvPicPr>
            <a:picLocks noGrp="1" noChangeAspect="1" noChangeArrowheads="1"/>
          </p:cNvPicPr>
          <p:nvPr>
            <p:ph type="pic" idx="1"/>
          </p:nvPr>
        </p:nvPicPr>
        <p:blipFill>
          <a:blip r:embed="rId2" cstate="print"/>
          <a:srcRect t="1866" b="1866"/>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09"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have been told, ‘When you have a dream, all the people in the world will conspire to make your dream come true.’ Teaching is a passion with flexible styles and methods for all students who want to learn, regardless of where they started, but aiming them towards personal success.</a:t>
            </a:r>
          </a:p>
        </p:txBody>
      </p:sp>
      <p:sp>
        <p:nvSpPr>
          <p:cNvPr id="119810"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LISA LEE</a:t>
            </a:r>
            <a:br>
              <a:rPr lang="en-US" sz="2400">
                <a:solidFill>
                  <a:srgbClr val="804000"/>
                </a:solidFill>
              </a:rPr>
            </a:br>
            <a:r>
              <a:rPr lang="en-US" sz="1400">
                <a:solidFill>
                  <a:srgbClr val="804000"/>
                </a:solidFill>
              </a:rPr>
              <a:t>Coastline Community College</a:t>
            </a:r>
            <a:endParaRPr lang="en-US" sz="1200">
              <a:solidFill>
                <a:srgbClr val="000000"/>
              </a:solidFill>
            </a:endParaRPr>
          </a:p>
        </p:txBody>
      </p:sp>
    </p:spTree>
  </p:cSld>
  <p:clrMapOvr>
    <a:masterClrMapping/>
  </p:clrMapOvr>
  <p:transition spd="slow" advTm="7000">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5" name="Text Placeholder 3"/>
          <p:cNvSpPr>
            <a:spLocks noGrp="1"/>
          </p:cNvSpPr>
          <p:nvPr>
            <p:ph type="body" sz="half" idx="2"/>
          </p:nvPr>
        </p:nvSpPr>
        <p:spPr bwMode="auto">
          <a:xfrm>
            <a:off x="1828800" y="3810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WCTC Carpentry students remodel and construct residences for local charitable, non-profit agencies.  This year's project will be used as a group home for people confined to wheelchairs. The real-life lab work emphasizes WCTC Critical Life Skills such as Teamwork, Problem-Solving, Citizenship, and Social Responsibility.</a:t>
            </a:r>
          </a:p>
        </p:txBody>
      </p:sp>
      <p:sp>
        <p:nvSpPr>
          <p:cNvPr id="17510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MARK MONTGOMERY</a:t>
            </a:r>
            <a:r>
              <a:rPr lang="en-US" sz="4000">
                <a:solidFill>
                  <a:srgbClr val="804000"/>
                </a:solidFill>
              </a:rPr>
              <a:t/>
            </a:r>
            <a:br>
              <a:rPr lang="en-US" sz="4000">
                <a:solidFill>
                  <a:srgbClr val="804000"/>
                </a:solidFill>
              </a:rPr>
            </a:br>
            <a:r>
              <a:rPr lang="en-US" sz="1400">
                <a:solidFill>
                  <a:srgbClr val="804000"/>
                </a:solidFill>
              </a:rPr>
              <a:t>Waukesha County Technical College</a:t>
            </a:r>
            <a:endParaRPr lang="en-US" sz="1200">
              <a:solidFill>
                <a:srgbClr val="000000"/>
              </a:solidFill>
            </a:endParaRPr>
          </a:p>
        </p:txBody>
      </p:sp>
      <p:pic>
        <p:nvPicPr>
          <p:cNvPr id="38914" name="Picture 2"/>
          <p:cNvPicPr>
            <a:picLocks noChangeAspect="1" noChangeArrowheads="1"/>
          </p:cNvPicPr>
          <p:nvPr/>
        </p:nvPicPr>
        <p:blipFill>
          <a:blip r:embed="rId2"/>
          <a:srcRect/>
          <a:stretch>
            <a:fillRect/>
          </a:stretch>
        </p:blipFill>
        <p:spPr bwMode="auto">
          <a:xfrm>
            <a:off x="914400" y="762000"/>
            <a:ext cx="2971800" cy="2819400"/>
          </a:xfrm>
          <a:prstGeom prst="round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29"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believe that great teachers are passionate learners. Education is not about me, the teacher; rather, it is about students and learning. I inspire students to maintain a positive outlook, view learning as an adventure, set high standards, and be emphatically determined.</a:t>
            </a:r>
          </a:p>
        </p:txBody>
      </p:sp>
      <p:sp>
        <p:nvSpPr>
          <p:cNvPr id="1761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STACY MOONEYHAN</a:t>
            </a:r>
            <a:r>
              <a:rPr lang="en-US" sz="4000">
                <a:solidFill>
                  <a:srgbClr val="804000"/>
                </a:solidFill>
              </a:rPr>
              <a:t/>
            </a:r>
            <a:br>
              <a:rPr lang="en-US" sz="4000">
                <a:solidFill>
                  <a:srgbClr val="804000"/>
                </a:solidFill>
              </a:rPr>
            </a:br>
            <a:r>
              <a:rPr lang="en-US" sz="1400">
                <a:solidFill>
                  <a:srgbClr val="804000"/>
                </a:solidFill>
              </a:rPr>
              <a:t>Arkansas State University – Newport</a:t>
            </a:r>
            <a:endParaRPr lang="en-US" sz="1200">
              <a:solidFill>
                <a:srgbClr val="000000"/>
              </a:solidFill>
            </a:endParaRPr>
          </a:p>
        </p:txBody>
      </p:sp>
      <p:pic>
        <p:nvPicPr>
          <p:cNvPr id="39938" name="Picture 2" descr="C:\Documents and Settings\nisod\My Documents\Marked\Mooneyhan_Stacy.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3"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 teacher is the conductor of an orchestra.  The teacher reaches out with encouragement, enticement, and challenges so that each student will develop the unique potential and abilities each possesses.   In so doing, the teacher, like the conductor, has an end result that is truly amazing.</a:t>
            </a:r>
          </a:p>
        </p:txBody>
      </p:sp>
      <p:sp>
        <p:nvSpPr>
          <p:cNvPr id="177154"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NORMA MOORE</a:t>
            </a:r>
            <a:br>
              <a:rPr lang="en-US" sz="2400">
                <a:solidFill>
                  <a:srgbClr val="804000"/>
                </a:solidFill>
              </a:rPr>
            </a:br>
            <a:r>
              <a:rPr lang="en-US" sz="1400">
                <a:solidFill>
                  <a:srgbClr val="804000"/>
                </a:solidFill>
              </a:rPr>
              <a:t>Laredo Community College</a:t>
            </a:r>
            <a:endParaRPr lang="en-US" sz="1200">
              <a:solidFill>
                <a:srgbClr val="000000"/>
              </a:solidFill>
            </a:endParaRPr>
          </a:p>
        </p:txBody>
      </p:sp>
    </p:spTree>
  </p:cSld>
  <p:clrMapOvr>
    <a:masterClrMapping/>
  </p:clrMapOvr>
  <p:transition spd="slow" advTm="7000">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7"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encourage creative thinking by providing a climate in which students can try and fail, not afraid to take risks and explore. Working ‘in role’ has provided them with ‘safety’ in the classroom, so that they are not afraid to make mistakes.</a:t>
            </a:r>
          </a:p>
        </p:txBody>
      </p:sp>
      <p:sp>
        <p:nvSpPr>
          <p:cNvPr id="17817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ANGEL MORALES</a:t>
            </a:r>
            <a:r>
              <a:rPr lang="en-US" sz="4000">
                <a:solidFill>
                  <a:srgbClr val="804000"/>
                </a:solidFill>
              </a:rPr>
              <a:t/>
            </a:r>
            <a:br>
              <a:rPr lang="en-US" sz="4000">
                <a:solidFill>
                  <a:srgbClr val="804000"/>
                </a:solidFill>
              </a:rPr>
            </a:br>
            <a:r>
              <a:rPr lang="en-US" sz="1400">
                <a:solidFill>
                  <a:srgbClr val="804000"/>
                </a:solidFill>
              </a:rPr>
              <a:t>Hostos Community College</a:t>
            </a:r>
            <a:endParaRPr lang="en-US" sz="1200">
              <a:solidFill>
                <a:srgbClr val="000000"/>
              </a:solidFill>
            </a:endParaRPr>
          </a:p>
        </p:txBody>
      </p:sp>
      <p:pic>
        <p:nvPicPr>
          <p:cNvPr id="40962" name="Picture 2" descr="C:\Documents and Settings\nisod\My Documents\Marked\Morales_Angel(white shirt).jpg"/>
          <p:cNvPicPr>
            <a:picLocks noGrp="1" noChangeAspect="1" noChangeArrowheads="1"/>
          </p:cNvPicPr>
          <p:nvPr>
            <p:ph type="pic" idx="1"/>
          </p:nvPr>
        </p:nvPicPr>
        <p:blipFill>
          <a:blip r:embed="rId2" cstate="print"/>
          <a:srcRect t="7328" b="7328"/>
          <a:stretch>
            <a:fillRect/>
          </a:stretch>
        </p:blipFill>
        <p:spPr bwMode="auto">
          <a:xfrm>
            <a:off x="304800" y="676275"/>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19400" y="1219200"/>
            <a:ext cx="35052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JOAN MORAN</a:t>
            </a:r>
            <a:r>
              <a:rPr lang="en-US" sz="4000">
                <a:solidFill>
                  <a:srgbClr val="804000"/>
                </a:solidFill>
              </a:rPr>
              <a:t/>
            </a:r>
            <a:br>
              <a:rPr lang="en-US" sz="4000">
                <a:solidFill>
                  <a:srgbClr val="804000"/>
                </a:solidFill>
              </a:rPr>
            </a:br>
            <a:r>
              <a:rPr lang="en-US" sz="1400">
                <a:solidFill>
                  <a:srgbClr val="804000"/>
                </a:solidFill>
              </a:rPr>
              <a:t>Guilford Technical Community College</a:t>
            </a:r>
            <a:endParaRPr lang="en-US" sz="1200">
              <a:solidFill>
                <a:srgbClr val="000000"/>
              </a:solidFill>
            </a:endParaRPr>
          </a:p>
        </p:txBody>
      </p:sp>
      <p:pic>
        <p:nvPicPr>
          <p:cNvPr id="41986" name="Picture 2" descr="C:\Documents and Settings\nisod\My Documents\Marked\Moran_Joan.jpg"/>
          <p:cNvPicPr>
            <a:picLocks noGrp="1" noChangeAspect="1" noChangeArrowheads="1"/>
          </p:cNvPicPr>
          <p:nvPr>
            <p:ph type="pic" idx="1"/>
          </p:nvPr>
        </p:nvPicPr>
        <p:blipFill>
          <a:blip r:embed="rId2"/>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5"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strive to make students understand that learning is not a passive activity and that they must be empowered to take an active part in their own learning.  They are in control of their education. I am just a guide.</a:t>
            </a:r>
          </a:p>
        </p:txBody>
      </p:sp>
      <p:sp>
        <p:nvSpPr>
          <p:cNvPr id="1802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SARA MORELLO</a:t>
            </a:r>
            <a:r>
              <a:rPr lang="en-US" sz="4000">
                <a:solidFill>
                  <a:srgbClr val="804000"/>
                </a:solidFill>
              </a:rPr>
              <a:t/>
            </a:r>
            <a:br>
              <a:rPr lang="en-US" sz="4000">
                <a:solidFill>
                  <a:srgbClr val="804000"/>
                </a:solidFill>
              </a:rPr>
            </a:br>
            <a:r>
              <a:rPr lang="en-US" sz="1400">
                <a:solidFill>
                  <a:srgbClr val="804000"/>
                </a:solidFill>
              </a:rPr>
              <a:t>Baton Rouge Community College</a:t>
            </a:r>
            <a:endParaRPr lang="en-US" sz="1200">
              <a:solidFill>
                <a:srgbClr val="000000"/>
              </a:solidFill>
            </a:endParaRPr>
          </a:p>
        </p:txBody>
      </p:sp>
      <p:pic>
        <p:nvPicPr>
          <p:cNvPr id="3074" name="Picture 2" descr="C:\Documents and Settings\nisod\My Documents\kiosk (EA Awards)\Marked\Morello_Nicole.jpg"/>
          <p:cNvPicPr>
            <a:picLocks noGrp="1" noChangeAspect="1" noChangeArrowheads="1"/>
          </p:cNvPicPr>
          <p:nvPr>
            <p:ph type="pic" idx="1"/>
          </p:nvPr>
        </p:nvPicPr>
        <p:blipFill>
          <a:blip r:embed="rId2" cstate="print"/>
          <a:srcRect t="1994" b="1994"/>
          <a:stretch>
            <a:fillRect/>
          </a:stretch>
        </p:blipFill>
        <p:spPr bwMode="auto">
          <a:xfrm>
            <a:off x="304800" y="676275"/>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49"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greatest motivation is the one students provide when they have the "Ah-hah!" moment.  When material becomes clear to students you share their sense of accomplishment.  A teacher could not ask for more positive feedback.</a:t>
            </a:r>
          </a:p>
        </p:txBody>
      </p:sp>
      <p:sp>
        <p:nvSpPr>
          <p:cNvPr id="18125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SARA MORRIS</a:t>
            </a:r>
            <a:r>
              <a:rPr lang="en-US" sz="4000">
                <a:solidFill>
                  <a:srgbClr val="804000"/>
                </a:solidFill>
              </a:rPr>
              <a:t/>
            </a:r>
            <a:br>
              <a:rPr lang="en-US" sz="4000">
                <a:solidFill>
                  <a:srgbClr val="804000"/>
                </a:solidFill>
              </a:rPr>
            </a:br>
            <a:r>
              <a:rPr lang="en-US" sz="1400">
                <a:solidFill>
                  <a:srgbClr val="804000"/>
                </a:solidFill>
              </a:rPr>
              <a:t>MidPlains Community College</a:t>
            </a:r>
            <a:endParaRPr lang="en-US" sz="1200">
              <a:solidFill>
                <a:srgbClr val="000000"/>
              </a:solidFill>
            </a:endParaRPr>
          </a:p>
        </p:txBody>
      </p:sp>
      <p:pic>
        <p:nvPicPr>
          <p:cNvPr id="65538" name="Picture 2" descr="C:\Documents and Settings\nisod\My Documents\Marked\Morris_Sara.JPG"/>
          <p:cNvPicPr>
            <a:picLocks noGrp="1" noChangeAspect="1" noChangeArrowheads="1"/>
          </p:cNvPicPr>
          <p:nvPr>
            <p:ph type="pic" idx="1"/>
          </p:nvPr>
        </p:nvPicPr>
        <p:blipFill>
          <a:blip r:embed="rId2" cstate="print"/>
          <a:srcRect t="1994" b="1994"/>
          <a:stretch>
            <a:fillRect/>
          </a:stretch>
        </p:blipFill>
        <p:spPr bwMode="auto">
          <a:xfrm>
            <a:off x="304800" y="676275"/>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3" name="Text Placeholder 3"/>
          <p:cNvSpPr>
            <a:spLocks noGrp="1"/>
          </p:cNvSpPr>
          <p:nvPr>
            <p:ph type="body" sz="half" idx="2"/>
          </p:nvPr>
        </p:nvSpPr>
        <p:spPr bwMode="auto">
          <a:xfrm>
            <a:off x="1828800" y="2971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love what I do.  My role as an instructor in the Diagnostic Medical Sonography Program and as a registered diagnostic medical sonographer has provided me with the tools and experience necessary for teaching.  My students’ learning requires not only the implementation of scientific knowledge and practical application, but also the need to develop empathy and skills as effective communicators. It is my sincere hope that these qualities will expand beyond the classroom and follow them in their work in the health care environment.</a:t>
            </a:r>
          </a:p>
        </p:txBody>
      </p:sp>
      <p:sp>
        <p:nvSpPr>
          <p:cNvPr id="1822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JANE MORRISON</a:t>
            </a:r>
            <a:r>
              <a:rPr lang="en-US" sz="4000">
                <a:solidFill>
                  <a:srgbClr val="804000"/>
                </a:solidFill>
              </a:rPr>
              <a:t/>
            </a:r>
            <a:br>
              <a:rPr lang="en-US" sz="4000">
                <a:solidFill>
                  <a:srgbClr val="804000"/>
                </a:solidFill>
              </a:rPr>
            </a:br>
            <a:r>
              <a:rPr lang="en-US" sz="1400">
                <a:solidFill>
                  <a:srgbClr val="804000"/>
                </a:solidFill>
              </a:rPr>
              <a:t>Middlesex Community College</a:t>
            </a:r>
            <a:endParaRPr lang="en-US" sz="1200">
              <a:solidFill>
                <a:srgbClr val="000000"/>
              </a:solidFill>
            </a:endParaRPr>
          </a:p>
        </p:txBody>
      </p:sp>
      <p:pic>
        <p:nvPicPr>
          <p:cNvPr id="43011" name="Picture 3"/>
          <p:cNvPicPr>
            <a:picLocks noGrp="1" noChangeAspect="1" noChangeArrowheads="1"/>
          </p:cNvPicPr>
          <p:nvPr>
            <p:ph type="pic" idx="1"/>
          </p:nvPr>
        </p:nvPicPr>
        <p:blipFill>
          <a:blip r:embed="rId2"/>
          <a:srcRect t="2732" b="2732"/>
          <a:stretch>
            <a:fillRect/>
          </a:stretch>
        </p:blipFill>
        <p:spPr bwMode="auto">
          <a:xfrm>
            <a:off x="304800" y="1524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7"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As a community college graduate, I appreciate the personal atmosphere of two-year colleges.  I teach to help others achieve dreams.  Most students attend college to earn that degree and get their dream job; as a pragmatist, I show them how learning in my classroom will help them outside of school.</a:t>
            </a:r>
          </a:p>
        </p:txBody>
      </p:sp>
      <p:sp>
        <p:nvSpPr>
          <p:cNvPr id="18329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LORI MORROW</a:t>
            </a:r>
            <a:br>
              <a:rPr lang="en-US" sz="2400">
                <a:solidFill>
                  <a:srgbClr val="804000"/>
                </a:solidFill>
              </a:rPr>
            </a:br>
            <a:r>
              <a:rPr lang="en-US" sz="1400">
                <a:solidFill>
                  <a:srgbClr val="804000"/>
                </a:solidFill>
              </a:rPr>
              <a:t>Rose State College</a:t>
            </a:r>
            <a:endParaRPr lang="en-US" sz="1200">
              <a:solidFill>
                <a:srgbClr val="000000"/>
              </a:solidFill>
            </a:endParaRPr>
          </a:p>
        </p:txBody>
      </p:sp>
    </p:spTree>
  </p:cSld>
  <p:clrMapOvr>
    <a:masterClrMapping/>
  </p:clrMapOvr>
  <p:transition spd="slow" advTm="7000">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1"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motivation is my students and their success.  I teach because I am able to help individuals who have often been failed by their previous education.  Watching those students grow educationally and personally and knowing that I played a role in advancing their lives is all the inspiration I need.</a:t>
            </a:r>
          </a:p>
        </p:txBody>
      </p:sp>
      <p:sp>
        <p:nvSpPr>
          <p:cNvPr id="18432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DAVID MORSE</a:t>
            </a:r>
            <a:br>
              <a:rPr lang="en-US" sz="2400">
                <a:solidFill>
                  <a:srgbClr val="804000"/>
                </a:solidFill>
              </a:rPr>
            </a:br>
            <a:r>
              <a:rPr lang="en-US" sz="1400">
                <a:solidFill>
                  <a:srgbClr val="804000"/>
                </a:solidFill>
              </a:rPr>
              <a:t>Long Beach City College</a:t>
            </a:r>
            <a:endParaRPr lang="en-US" sz="1200">
              <a:solidFill>
                <a:srgbClr val="000000"/>
              </a:solidFill>
            </a:endParaRPr>
          </a:p>
        </p:txBody>
      </p:sp>
    </p:spTree>
  </p:cSld>
  <p:clrMapOvr>
    <a:masterClrMapping/>
  </p:clrMapOvr>
  <p:transition spd="slow" advTm="7000">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3" name="Text Placeholder 3"/>
          <p:cNvSpPr>
            <a:spLocks noGrp="1"/>
          </p:cNvSpPr>
          <p:nvPr>
            <p:ph type="body" sz="half" idx="2"/>
          </p:nvPr>
        </p:nvSpPr>
        <p:spPr bwMode="auto">
          <a:xfrm>
            <a:off x="1828800" y="3276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teaching philosophy is really quite simple. Since the courses in my program are demanding, I try to make the classroom a place not only to learn but to have as much fun as possible. I encourage students to work in groups so that they may learn from each other, as well as from textbooks. I take great pleasure in watching students from very diverse backgrounds become more than classmates, forming friendships that last long after graduation.</a:t>
            </a:r>
          </a:p>
        </p:txBody>
      </p:sp>
      <p:sp>
        <p:nvSpPr>
          <p:cNvPr id="12083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ROBERT LEE</a:t>
            </a:r>
            <a:r>
              <a:rPr lang="en-US" sz="4000">
                <a:solidFill>
                  <a:srgbClr val="804000"/>
                </a:solidFill>
              </a:rPr>
              <a:t/>
            </a:r>
            <a:br>
              <a:rPr lang="en-US" sz="4000">
                <a:solidFill>
                  <a:srgbClr val="804000"/>
                </a:solidFill>
              </a:rPr>
            </a:br>
            <a:r>
              <a:rPr lang="en-US" sz="1400">
                <a:solidFill>
                  <a:srgbClr val="804000"/>
                </a:solidFill>
              </a:rPr>
              <a:t>Blackhawk Technical College</a:t>
            </a:r>
            <a:endParaRPr lang="en-US" sz="1200">
              <a:solidFill>
                <a:srgbClr val="000000"/>
              </a:solidFill>
            </a:endParaRPr>
          </a:p>
        </p:txBody>
      </p:sp>
      <p:pic>
        <p:nvPicPr>
          <p:cNvPr id="108546" name="Picture 2" descr="C:\Documents and Settings\nisod\My Documents\Marked\Lee_Bob.jpg"/>
          <p:cNvPicPr>
            <a:picLocks noGrp="1" noChangeAspect="1" noChangeArrowheads="1"/>
          </p:cNvPicPr>
          <p:nvPr>
            <p:ph type="pic" idx="1"/>
          </p:nvPr>
        </p:nvPicPr>
        <p:blipFill>
          <a:blip r:embed="rId2" cstate="print"/>
          <a:srcRect t="1979" b="1979"/>
          <a:stretch>
            <a:fillRect/>
          </a:stretch>
        </p:blipFill>
        <p:spPr bwMode="auto">
          <a:xfrm>
            <a:off x="304800" y="381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5" name="Text Placeholder 3"/>
          <p:cNvSpPr>
            <a:spLocks noGrp="1"/>
          </p:cNvSpPr>
          <p:nvPr>
            <p:ph type="body" sz="half" idx="2"/>
          </p:nvPr>
        </p:nvSpPr>
        <p:spPr bwMode="auto">
          <a:xfrm>
            <a:off x="1828800" y="3657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teaching philosophy centers on teaching film and video in a manner that replicates the way I learned the industry as a professional so that our students will be ready to meet the demands and challenges of a rewarding industry upon completion of the Film and Video Production Technology program at Piedmont Community College.</a:t>
            </a:r>
          </a:p>
        </p:txBody>
      </p:sp>
      <p:sp>
        <p:nvSpPr>
          <p:cNvPr id="1853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EDWIN E. MOYE</a:t>
            </a:r>
            <a:r>
              <a:rPr lang="en-US" sz="4000">
                <a:solidFill>
                  <a:srgbClr val="804000"/>
                </a:solidFill>
              </a:rPr>
              <a:t/>
            </a:r>
            <a:br>
              <a:rPr lang="en-US" sz="4000">
                <a:solidFill>
                  <a:srgbClr val="804000"/>
                </a:solidFill>
              </a:rPr>
            </a:br>
            <a:r>
              <a:rPr lang="en-US" sz="1400">
                <a:solidFill>
                  <a:srgbClr val="804000"/>
                </a:solidFill>
              </a:rPr>
              <a:t>Piedmont Community College</a:t>
            </a:r>
            <a:endParaRPr lang="en-US" sz="1200">
              <a:solidFill>
                <a:srgbClr val="000000"/>
              </a:solidFill>
            </a:endParaRPr>
          </a:p>
        </p:txBody>
      </p:sp>
      <p:pic>
        <p:nvPicPr>
          <p:cNvPr id="44034" name="Picture 2" descr="C:\Documents and Settings\nisod\My Documents\Marked\Moye_Ed.jpg"/>
          <p:cNvPicPr>
            <a:picLocks noGrp="1" noChangeAspect="1" noChangeArrowheads="1"/>
          </p:cNvPicPr>
          <p:nvPr>
            <p:ph type="pic" idx="1"/>
          </p:nvPr>
        </p:nvPicPr>
        <p:blipFill>
          <a:blip r:embed="rId2"/>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69"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incorporate stories, and that always helps bring the subject to life—students seem to respond to that.</a:t>
            </a:r>
          </a:p>
        </p:txBody>
      </p:sp>
      <p:sp>
        <p:nvSpPr>
          <p:cNvPr id="1863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SIMA MPOFU</a:t>
            </a:r>
            <a:r>
              <a:rPr lang="en-US" sz="4000">
                <a:solidFill>
                  <a:srgbClr val="804000"/>
                </a:solidFill>
              </a:rPr>
              <a:t/>
            </a:r>
            <a:br>
              <a:rPr lang="en-US" sz="4000">
                <a:solidFill>
                  <a:srgbClr val="804000"/>
                </a:solidFill>
              </a:rPr>
            </a:br>
            <a:r>
              <a:rPr lang="en-US" sz="1400">
                <a:solidFill>
                  <a:srgbClr val="804000"/>
                </a:solidFill>
              </a:rPr>
              <a:t>Olds College</a:t>
            </a:r>
            <a:endParaRPr lang="en-US" sz="1200">
              <a:solidFill>
                <a:srgbClr val="000000"/>
              </a:solidFill>
            </a:endParaRPr>
          </a:p>
        </p:txBody>
      </p:sp>
      <p:pic>
        <p:nvPicPr>
          <p:cNvPr id="45058" name="Picture 2" descr="C:\Documents and Settings\nisod\My Documents\Marked\Mpofu_Sima.jpg"/>
          <p:cNvPicPr>
            <a:picLocks noGrp="1" noChangeAspect="1" noChangeArrowheads="1"/>
          </p:cNvPicPr>
          <p:nvPr>
            <p:ph type="pic" idx="1"/>
          </p:nvPr>
        </p:nvPicPr>
        <p:blipFill>
          <a:blip r:embed="rId2" cstate="print"/>
          <a:srcRect t="7328" b="7328"/>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3" name="Text Placeholder 3"/>
          <p:cNvSpPr>
            <a:spLocks noGrp="1"/>
          </p:cNvSpPr>
          <p:nvPr>
            <p:ph type="body" sz="half" idx="2"/>
          </p:nvPr>
        </p:nvSpPr>
        <p:spPr bwMode="auto">
          <a:xfrm>
            <a:off x="1828800" y="3048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was a 4th grader with many learning differences, speech impediments, and failing at every attempt to learn. Yet, my teacher had an impact in my future. He believed that I could succeed, and I ‘learned’ that I could! My highest calling is to help students learn and believe in themselves. My reward is the excitement a student gleams, while I transmit affirmation and heartfelt commitment to the individual learner. It is true, ‘VISION is not seeing things as they are, but as they will be!’ Viva la VISI</a:t>
            </a:r>
            <a:r>
              <a:rPr lang="es-ES_tradnl" sz="1800"/>
              <a:t>O</a:t>
            </a:r>
            <a:r>
              <a:rPr lang="en-US" sz="1800"/>
              <a:t>N!</a:t>
            </a:r>
          </a:p>
        </p:txBody>
      </p:sp>
      <p:sp>
        <p:nvSpPr>
          <p:cNvPr id="18739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ROSEMARIE MUNOZ</a:t>
            </a:r>
            <a:r>
              <a:rPr lang="en-US" sz="4000">
                <a:solidFill>
                  <a:srgbClr val="804000"/>
                </a:solidFill>
              </a:rPr>
              <a:t/>
            </a:r>
            <a:br>
              <a:rPr lang="en-US" sz="4000">
                <a:solidFill>
                  <a:srgbClr val="804000"/>
                </a:solidFill>
              </a:rPr>
            </a:br>
            <a:r>
              <a:rPr lang="en-US" sz="1400">
                <a:solidFill>
                  <a:srgbClr val="804000"/>
                </a:solidFill>
              </a:rPr>
              <a:t>San Jacinto College North</a:t>
            </a:r>
            <a:endParaRPr lang="en-US" sz="1200">
              <a:solidFill>
                <a:srgbClr val="000000"/>
              </a:solidFill>
            </a:endParaRPr>
          </a:p>
        </p:txBody>
      </p:sp>
      <p:pic>
        <p:nvPicPr>
          <p:cNvPr id="46082" name="Picture 2" descr="C:\Documents and Settings\nisod\My Documents\Marked\Munoz_Rosemarie.jpg"/>
          <p:cNvPicPr>
            <a:picLocks noGrp="1" noChangeAspect="1" noChangeArrowheads="1"/>
          </p:cNvPicPr>
          <p:nvPr>
            <p:ph type="pic" idx="1"/>
          </p:nvPr>
        </p:nvPicPr>
        <p:blipFill>
          <a:blip r:embed="rId2"/>
          <a:srcRect t="7719" b="7719"/>
          <a:stretch>
            <a:fillRect/>
          </a:stretch>
        </p:blipFill>
        <p:spPr bwMode="auto">
          <a:xfrm>
            <a:off x="304800" y="2286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7"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interaction with students is the source of my inspiration as an educator.  I am exhilarated by their enthusiasm and excitement for the heritage carpentry trade.   I have taught timber framing every fall semester for the last 10 years, and I am as excited on each ‘raising day’ as if it were my first.</a:t>
            </a:r>
          </a:p>
        </p:txBody>
      </p:sp>
      <p:sp>
        <p:nvSpPr>
          <p:cNvPr id="1884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PATRICK MURPHY</a:t>
            </a:r>
            <a:r>
              <a:rPr lang="en-US" sz="4000">
                <a:solidFill>
                  <a:srgbClr val="804000"/>
                </a:solidFill>
              </a:rPr>
              <a:t/>
            </a:r>
            <a:br>
              <a:rPr lang="en-US" sz="4000">
                <a:solidFill>
                  <a:srgbClr val="804000"/>
                </a:solidFill>
              </a:rPr>
            </a:br>
            <a:r>
              <a:rPr lang="en-US" sz="1400">
                <a:solidFill>
                  <a:srgbClr val="804000"/>
                </a:solidFill>
              </a:rPr>
              <a:t>Algonquin College</a:t>
            </a:r>
            <a:endParaRPr lang="en-US" sz="1200">
              <a:solidFill>
                <a:srgbClr val="000000"/>
              </a:solidFill>
            </a:endParaRPr>
          </a:p>
        </p:txBody>
      </p:sp>
      <p:pic>
        <p:nvPicPr>
          <p:cNvPr id="47106" name="Picture 2" descr="C:\Documents and Settings\nisod\My Documents\Marked\Murphy_Patrick.JPG"/>
          <p:cNvPicPr>
            <a:picLocks noGrp="1" noChangeAspect="1" noChangeArrowheads="1"/>
          </p:cNvPicPr>
          <p:nvPr>
            <p:ph type="pic" idx="1"/>
          </p:nvPr>
        </p:nvPicPr>
        <p:blipFill>
          <a:blip r:embed="rId2"/>
          <a:srcRect t="7328" b="7328"/>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1"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God did not create dummies.  I specialize in making students realize their God-given talents.  This is what motivates me.  My love for mathematics, work ethic, humor, persistence, continuous repetition, and never giving up on my students leads to helping them reach their potential. Hard work equals success and happiness.</a:t>
            </a:r>
          </a:p>
        </p:txBody>
      </p:sp>
      <p:sp>
        <p:nvSpPr>
          <p:cNvPr id="18944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ZAKARIA MUSALLAM</a:t>
            </a:r>
            <a:r>
              <a:rPr lang="en-US" sz="4000">
                <a:solidFill>
                  <a:srgbClr val="804000"/>
                </a:solidFill>
              </a:rPr>
              <a:t/>
            </a:r>
            <a:br>
              <a:rPr lang="en-US" sz="4000">
                <a:solidFill>
                  <a:srgbClr val="804000"/>
                </a:solidFill>
              </a:rPr>
            </a:br>
            <a:r>
              <a:rPr lang="en-US" sz="1400">
                <a:solidFill>
                  <a:srgbClr val="804000"/>
                </a:solidFill>
              </a:rPr>
              <a:t>Macomb Community College</a:t>
            </a:r>
            <a:endParaRPr lang="en-US" sz="1200">
              <a:solidFill>
                <a:srgbClr val="000000"/>
              </a:solidFill>
            </a:endParaRPr>
          </a:p>
        </p:txBody>
      </p:sp>
      <p:pic>
        <p:nvPicPr>
          <p:cNvPr id="48130" name="Picture 2" descr="C:\Documents and Settings\nisod\My Documents\Marked\Musallam_Zakaria.jpg"/>
          <p:cNvPicPr>
            <a:picLocks noGrp="1" noChangeAspect="1" noChangeArrowheads="1"/>
          </p:cNvPicPr>
          <p:nvPr>
            <p:ph type="pic" idx="1"/>
          </p:nvPr>
        </p:nvPicPr>
        <p:blipFill>
          <a:blip r:embed="rId2" cstate="print"/>
          <a:srcRect t="7328" b="7328"/>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5"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Teaching and learning are my passions, and I am motivated by my students to find innovative and creative ways to motivate them to learn.  I am very fortunate to teach psychology because psychology has a natural link to everything that students do and think!</a:t>
            </a:r>
          </a:p>
        </p:txBody>
      </p:sp>
      <p:sp>
        <p:nvSpPr>
          <p:cNvPr id="190466"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ROBIN MUSSELMAN</a:t>
            </a:r>
            <a:br>
              <a:rPr lang="en-US" sz="2400">
                <a:solidFill>
                  <a:srgbClr val="804000"/>
                </a:solidFill>
              </a:rPr>
            </a:br>
            <a:r>
              <a:rPr lang="en-US" sz="1400">
                <a:solidFill>
                  <a:srgbClr val="804000"/>
                </a:solidFill>
              </a:rPr>
              <a:t>Lehigh Carbon Community College</a:t>
            </a:r>
            <a:endParaRPr lang="en-US" sz="1200">
              <a:solidFill>
                <a:srgbClr val="000000"/>
              </a:solidFill>
            </a:endParaRPr>
          </a:p>
        </p:txBody>
      </p:sp>
    </p:spTree>
  </p:cSld>
  <p:clrMapOvr>
    <a:masterClrMapping/>
  </p:clrMapOvr>
  <p:transition spd="slow" advTm="7000">
    <p:fad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89"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see my students as intelligent young adults who are in school to improve their lives.  I am here to guide them to a broader, more global perspective of the world in which they live; help them to see cause-and-effect relationships; show them why cultural differences exist and celebrating that diversity.</a:t>
            </a:r>
          </a:p>
        </p:txBody>
      </p:sp>
      <p:sp>
        <p:nvSpPr>
          <p:cNvPr id="1914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CHRISTINE MYERS-BAKER</a:t>
            </a:r>
            <a:r>
              <a:rPr lang="en-US" sz="4000">
                <a:solidFill>
                  <a:srgbClr val="804000"/>
                </a:solidFill>
              </a:rPr>
              <a:t/>
            </a:r>
            <a:br>
              <a:rPr lang="en-US" sz="4000">
                <a:solidFill>
                  <a:srgbClr val="804000"/>
                </a:solidFill>
              </a:rPr>
            </a:br>
            <a:r>
              <a:rPr lang="en-US" sz="1400">
                <a:solidFill>
                  <a:srgbClr val="804000"/>
                </a:solidFill>
              </a:rPr>
              <a:t>Tulsa Community College</a:t>
            </a:r>
            <a:endParaRPr lang="en-US" sz="1200">
              <a:solidFill>
                <a:srgbClr val="000000"/>
              </a:solidFill>
            </a:endParaRPr>
          </a:p>
        </p:txBody>
      </p:sp>
      <p:pic>
        <p:nvPicPr>
          <p:cNvPr id="49154" name="Picture 2" descr="C:\Documents and Settings\nisod\My Documents\Marked\Myers-Baker_Chris.jpg"/>
          <p:cNvPicPr>
            <a:picLocks noGrp="1" noChangeAspect="1" noChangeArrowheads="1"/>
          </p:cNvPicPr>
          <p:nvPr>
            <p:ph type="pic" idx="1"/>
          </p:nvPr>
        </p:nvPicPr>
        <p:blipFill>
          <a:blip r:embed="rId2" cstate="print"/>
          <a:srcRect t="7328" b="7328"/>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3"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From my first teaching experience in a middle school, I learned the value of collaborating with different perspectives. As a writing instructor, I watch a student’s life experience unfold and how that enhances their educational journey. It is through these classroom collaborations that we begin to understand the wider world.</a:t>
            </a:r>
          </a:p>
        </p:txBody>
      </p:sp>
      <p:sp>
        <p:nvSpPr>
          <p:cNvPr id="1925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SHELBY MYERS-VERHAGE</a:t>
            </a:r>
            <a:r>
              <a:rPr lang="en-US" sz="4000">
                <a:solidFill>
                  <a:srgbClr val="804000"/>
                </a:solidFill>
              </a:rPr>
              <a:t/>
            </a:r>
            <a:br>
              <a:rPr lang="en-US" sz="4000">
                <a:solidFill>
                  <a:srgbClr val="804000"/>
                </a:solidFill>
              </a:rPr>
            </a:br>
            <a:r>
              <a:rPr lang="en-US" sz="1400">
                <a:solidFill>
                  <a:srgbClr val="804000"/>
                </a:solidFill>
              </a:rPr>
              <a:t>Kirkwood Community College</a:t>
            </a:r>
            <a:endParaRPr lang="en-US" sz="1200">
              <a:solidFill>
                <a:srgbClr val="000000"/>
              </a:solidFill>
            </a:endParaRPr>
          </a:p>
        </p:txBody>
      </p:sp>
      <p:pic>
        <p:nvPicPr>
          <p:cNvPr id="50178" name="Picture 2" descr="C:\Documents and Settings\nisod\My Documents\Marked\Myers-Verhage_Shelby.jpeg"/>
          <p:cNvPicPr>
            <a:picLocks noGrp="1" noChangeAspect="1" noChangeArrowheads="1"/>
          </p:cNvPicPr>
          <p:nvPr>
            <p:ph type="pic" idx="1"/>
          </p:nvPr>
        </p:nvPicPr>
        <p:blipFill>
          <a:blip r:embed="rId2"/>
          <a:srcRect t="2160" b="2160"/>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7" name="Text Placeholder 3"/>
          <p:cNvSpPr>
            <a:spLocks noGrp="1"/>
          </p:cNvSpPr>
          <p:nvPr>
            <p:ph type="body" sz="half" idx="2"/>
          </p:nvPr>
        </p:nvSpPr>
        <p:spPr bwMode="auto">
          <a:xfrm>
            <a:off x="17526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It is an honor and pleasure when students and colleagues contact me for a technology solution to make an idea happen. Their challenge is my motivation.</a:t>
            </a:r>
          </a:p>
        </p:txBody>
      </p:sp>
      <p:sp>
        <p:nvSpPr>
          <p:cNvPr id="121858"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ANDREW LENARD</a:t>
            </a:r>
            <a:r>
              <a:rPr lang="en-US" sz="4000">
                <a:solidFill>
                  <a:srgbClr val="804000"/>
                </a:solidFill>
              </a:rPr>
              <a:t/>
            </a:r>
            <a:br>
              <a:rPr lang="en-US" sz="4000">
                <a:solidFill>
                  <a:srgbClr val="804000"/>
                </a:solidFill>
              </a:rPr>
            </a:br>
            <a:r>
              <a:rPr lang="en-US" sz="1400">
                <a:solidFill>
                  <a:srgbClr val="804000"/>
                </a:solidFill>
              </a:rPr>
              <a:t>Darton College</a:t>
            </a:r>
            <a:endParaRPr lang="en-US" sz="1200">
              <a:solidFill>
                <a:srgbClr val="000000"/>
              </a:solidFill>
            </a:endParaRPr>
          </a:p>
        </p:txBody>
      </p:sp>
      <p:pic>
        <p:nvPicPr>
          <p:cNvPr id="109570" name="Picture 2" descr="C:\Documents and Settings\nisod\My Documents\Marked\Lenard_Andrew.jpg"/>
          <p:cNvPicPr>
            <a:picLocks noGrp="1" noChangeAspect="1" noChangeArrowheads="1"/>
          </p:cNvPicPr>
          <p:nvPr>
            <p:ph type="pic" idx="1"/>
          </p:nvPr>
        </p:nvPicPr>
        <p:blipFill>
          <a:blip r:embed="rId2"/>
          <a:srcRect l="311" r="31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1" name="Text Placeholder 3"/>
          <p:cNvSpPr>
            <a:spLocks noGrp="1"/>
          </p:cNvSpPr>
          <p:nvPr>
            <p:ph type="body" sz="half" idx="2"/>
          </p:nvPr>
        </p:nvSpPr>
        <p:spPr bwMode="auto">
          <a:xfrm>
            <a:off x="17526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previously worked in Corporate America for over 20 years.  The worst days in teaching are by far better than the best days in Corporate America.  I was once told ‘If you find a job you love, you will never work another day in your life.’ I feel I have found such a job.  Teaching students is something I love.  Having a love for something is motivation within itself.</a:t>
            </a:r>
          </a:p>
        </p:txBody>
      </p:sp>
      <p:sp>
        <p:nvSpPr>
          <p:cNvPr id="1228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JENNIFER LESURE</a:t>
            </a:r>
            <a:r>
              <a:rPr lang="en-US" sz="4000">
                <a:solidFill>
                  <a:srgbClr val="804000"/>
                </a:solidFill>
              </a:rPr>
              <a:t/>
            </a:r>
            <a:br>
              <a:rPr lang="en-US" sz="4000">
                <a:solidFill>
                  <a:srgbClr val="804000"/>
                </a:solidFill>
              </a:rPr>
            </a:br>
            <a:r>
              <a:rPr lang="en-US" sz="1400">
                <a:solidFill>
                  <a:srgbClr val="804000"/>
                </a:solidFill>
              </a:rPr>
              <a:t>Ivy Tech Community College</a:t>
            </a:r>
            <a:endParaRPr lang="en-US" sz="1200">
              <a:solidFill>
                <a:srgbClr val="000000"/>
              </a:solidFill>
            </a:endParaRPr>
          </a:p>
        </p:txBody>
      </p:sp>
      <p:pic>
        <p:nvPicPr>
          <p:cNvPr id="110594" name="Picture 2" descr="C:\Documents and Settings\nisod\My Documents\Marked\LeSure_Jennifer.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3328</TotalTime>
  <Words>4137</Words>
  <Application>Microsoft PowerPoint</Application>
  <PresentationFormat>On-screen Show (4:3)</PresentationFormat>
  <Paragraphs>141</Paragraphs>
  <Slides>77</Slides>
  <Notes>0</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77</vt:i4>
      </vt:variant>
    </vt:vector>
  </HeadingPairs>
  <TitlesOfParts>
    <vt:vector size="80" baseType="lpstr">
      <vt:lpstr>Arial</vt:lpstr>
      <vt:lpstr>ＭＳ Ｐゴシック</vt:lpstr>
      <vt:lpstr>Blank Presentation</vt:lpstr>
      <vt:lpstr>TERESITA LAMPE Georgia Perimeter College</vt:lpstr>
      <vt:lpstr>CURTIS LANDRUM Tarrant County College</vt:lpstr>
      <vt:lpstr>FRANCIS LANZER Anne Arundel Community College</vt:lpstr>
      <vt:lpstr>JEANINE LARSEN Iowa Western Community College</vt:lpstr>
      <vt:lpstr>RONA LEBER Bossier Parish Community College</vt:lpstr>
      <vt:lpstr>LISA LEE Coastline Community College</vt:lpstr>
      <vt:lpstr>ROBERT LEE Blackhawk Technical College</vt:lpstr>
      <vt:lpstr>ANDREW LENARD Darton College</vt:lpstr>
      <vt:lpstr>JENNIFER LESURE Ivy Tech Community College</vt:lpstr>
      <vt:lpstr>CAROL S. LEWIS Three Rivers Community College</vt:lpstr>
      <vt:lpstr>KATHY LEWIS Luzerne County Community College</vt:lpstr>
      <vt:lpstr>KEN LEWIS Vance-Granville Community College</vt:lpstr>
      <vt:lpstr>MARJORIE LEWIS Cypress College</vt:lpstr>
      <vt:lpstr>TRIESHA LIGHT Tarrant County College – South Campus</vt:lpstr>
      <vt:lpstr>ROBIN LOWE Itawamba Community College</vt:lpstr>
      <vt:lpstr>SANDRA LOWERY Chattanooga State Technical  Community College</vt:lpstr>
      <vt:lpstr>SCOTT LUKAS Lake Tahoe Community College</vt:lpstr>
      <vt:lpstr>BARBARA LYNN Wharton County Junior College</vt:lpstr>
      <vt:lpstr>GEOFF MACE Algonquin College</vt:lpstr>
      <vt:lpstr>LEAH MACPHERSON Middlesex Community College</vt:lpstr>
      <vt:lpstr>ROBERT MACRAE Selkirk College</vt:lpstr>
      <vt:lpstr>ANGIE MACRI Pulaski Technical College</vt:lpstr>
      <vt:lpstr>JOHN MAGILL Iowa Western Community College</vt:lpstr>
      <vt:lpstr>MARY MALASKA Oklahoma State University – Oklahoma City</vt:lpstr>
      <vt:lpstr>CHRISTINE MANGINO Hostos Community College</vt:lpstr>
      <vt:lpstr>BETSY MARIERE Bunker Hill Community College</vt:lpstr>
      <vt:lpstr>JUANITA MARQUEZ El Centro College</vt:lpstr>
      <vt:lpstr>GUINISE MARSHALL Oklahoma State University – Oklahoma City</vt:lpstr>
      <vt:lpstr>KAREN MARSHALL Montgomery College</vt:lpstr>
      <vt:lpstr>DEBRA MATCHINSKY North Hennepin Community College</vt:lpstr>
      <vt:lpstr>JO MATSON Century College</vt:lpstr>
      <vt:lpstr>MARCELLA MAZZARELLI Massachusetts Bay Community College</vt:lpstr>
      <vt:lpstr>THERESA MCCHESNEY Johnson County Community College</vt:lpstr>
      <vt:lpstr>DAVID MCCLENDON Tyler Junior College</vt:lpstr>
      <vt:lpstr>HEATHER MCCORMICK Tyler Junior College</vt:lpstr>
      <vt:lpstr>LINDA MCCUNE Greenville Technical College</vt:lpstr>
      <vt:lpstr>DIANE MCCUTCHEON Algonquin College</vt:lpstr>
      <vt:lpstr>JESSIE MCDONALD South Seattle Community College</vt:lpstr>
      <vt:lpstr>LINDA MCEWAN Elgin Community College</vt:lpstr>
      <vt:lpstr>WILLIAM MCGOVERN Sussex Community College</vt:lpstr>
      <vt:lpstr>DEBRA MCINTOSH Texas State Technical College – Marshall</vt:lpstr>
      <vt:lpstr>MICHAEL MCKEE Lake City Community College</vt:lpstr>
      <vt:lpstr>LEE MCKINLEY George Perimeter College</vt:lpstr>
      <vt:lpstr>SHERRY MCLAUGHLIN Macomb Community College</vt:lpstr>
      <vt:lpstr>DAVID MCMAHON Kirkwood Community College</vt:lpstr>
      <vt:lpstr>MARY MCNARON Gulf Coast Community College</vt:lpstr>
      <vt:lpstr>NEVADA MCPHERSON Nunez Community College</vt:lpstr>
      <vt:lpstr>ROBIN MCQUEEN Camosun College</vt:lpstr>
      <vt:lpstr>CHRIS MCVEAN Cochise College</vt:lpstr>
      <vt:lpstr>PETER MEGGISON Massasoit Community College</vt:lpstr>
      <vt:lpstr>CATHY MEIER Southwestern Oregon Community College</vt:lpstr>
      <vt:lpstr>RENEE’ MENKENS Southwestern Oregon Community College</vt:lpstr>
      <vt:lpstr>ARIEL MERRELL Texas State Technical College – Harlingen</vt:lpstr>
      <vt:lpstr>LES MEYER Ivy Tech Community College</vt:lpstr>
      <vt:lpstr>JOANNA MICHELICH Cochise College</vt:lpstr>
      <vt:lpstr>JANICE MILLER Long Beach City College</vt:lpstr>
      <vt:lpstr>LORRAINE MILLER Eastern New Mexico University – Roswell</vt:lpstr>
      <vt:lpstr>NICKI MONAHAN George Brown College</vt:lpstr>
      <vt:lpstr>BRENDA MONTEMAYOR Texas State Technical College – Waco</vt:lpstr>
      <vt:lpstr>MARK MONTGOMERY Waukesha County Technical College</vt:lpstr>
      <vt:lpstr>STACY MOONEYHAN Arkansas State University – Newport</vt:lpstr>
      <vt:lpstr>NORMA MOORE Laredo Community College</vt:lpstr>
      <vt:lpstr>ANGEL MORALES Hostos Community College</vt:lpstr>
      <vt:lpstr>JOAN MORAN Guilford Technical Community College</vt:lpstr>
      <vt:lpstr>SARA MORELLO Baton Rouge Community College</vt:lpstr>
      <vt:lpstr>SARA MORRIS MidPlains Community College</vt:lpstr>
      <vt:lpstr>JANE MORRISON Middlesex Community College</vt:lpstr>
      <vt:lpstr>LORI MORROW Rose State College</vt:lpstr>
      <vt:lpstr>DAVID MORSE Long Beach City College</vt:lpstr>
      <vt:lpstr>EDWIN E. MOYE Piedmont Community College</vt:lpstr>
      <vt:lpstr>SIMA MPOFU Olds College</vt:lpstr>
      <vt:lpstr>ROSEMARIE MUNOZ San Jacinto College North</vt:lpstr>
      <vt:lpstr>PATRICK MURPHY Algonquin College</vt:lpstr>
      <vt:lpstr>ZAKARIA MUSALLAM Macomb Community College</vt:lpstr>
      <vt:lpstr>ROBIN MUSSELMAN Lehigh Carbon Community College</vt:lpstr>
      <vt:lpstr>CHRISTINE MYERS-BAKER Tulsa Community College</vt:lpstr>
      <vt:lpstr>SHELBY MYERS-VERHAGE Kirkwood Community College</vt:lpstr>
    </vt:vector>
  </TitlesOfParts>
  <Company>The University of Texas at Austin</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270</cp:revision>
  <dcterms:created xsi:type="dcterms:W3CDTF">2008-11-14T15:42:52Z</dcterms:created>
  <dcterms:modified xsi:type="dcterms:W3CDTF">2008-11-14T15:43:30Z</dcterms:modified>
</cp:coreProperties>
</file>