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9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slides/slide97.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slides/slide92.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theme/theme2.xml" ContentType="application/vnd.openxmlformats-officedocument.them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slides/slide72.xml" ContentType="application/vnd.openxmlformats-officedocument.presentationml.slide+xml"/>
  <Override PartName="/ppt/slides/slide74.xml" ContentType="application/vnd.openxmlformats-officedocument.presentationml.slide+xml"/>
  <Override PartName="/ppt/slides/slide98.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100"/>
  </p:notesMasterIdLst>
  <p:sldIdLst>
    <p:sldId id="788" r:id="rId2"/>
    <p:sldId id="789" r:id="rId3"/>
    <p:sldId id="436" r:id="rId4"/>
    <p:sldId id="439" r:id="rId5"/>
    <p:sldId id="437" r:id="rId6"/>
    <p:sldId id="440" r:id="rId7"/>
    <p:sldId id="441" r:id="rId8"/>
    <p:sldId id="442" r:id="rId9"/>
    <p:sldId id="443" r:id="rId10"/>
    <p:sldId id="445" r:id="rId11"/>
    <p:sldId id="446" r:id="rId12"/>
    <p:sldId id="447" r:id="rId13"/>
    <p:sldId id="448" r:id="rId14"/>
    <p:sldId id="449" r:id="rId15"/>
    <p:sldId id="450" r:id="rId16"/>
    <p:sldId id="791" r:id="rId17"/>
    <p:sldId id="451" r:id="rId18"/>
    <p:sldId id="452" r:id="rId19"/>
    <p:sldId id="453" r:id="rId20"/>
    <p:sldId id="454" r:id="rId21"/>
    <p:sldId id="455" r:id="rId22"/>
    <p:sldId id="457" r:id="rId23"/>
    <p:sldId id="458" r:id="rId24"/>
    <p:sldId id="456" r:id="rId25"/>
    <p:sldId id="459" r:id="rId26"/>
    <p:sldId id="460" r:id="rId27"/>
    <p:sldId id="461" r:id="rId28"/>
    <p:sldId id="462" r:id="rId29"/>
    <p:sldId id="463" r:id="rId30"/>
    <p:sldId id="464" r:id="rId31"/>
    <p:sldId id="465" r:id="rId32"/>
    <p:sldId id="467" r:id="rId33"/>
    <p:sldId id="468" r:id="rId34"/>
    <p:sldId id="466" r:id="rId35"/>
    <p:sldId id="469" r:id="rId36"/>
    <p:sldId id="470" r:id="rId37"/>
    <p:sldId id="471" r:id="rId38"/>
    <p:sldId id="472" r:id="rId39"/>
    <p:sldId id="474" r:id="rId40"/>
    <p:sldId id="475" r:id="rId41"/>
    <p:sldId id="473" r:id="rId42"/>
    <p:sldId id="477" r:id="rId43"/>
    <p:sldId id="476" r:id="rId44"/>
    <p:sldId id="478" r:id="rId45"/>
    <p:sldId id="479" r:id="rId46"/>
    <p:sldId id="480" r:id="rId47"/>
    <p:sldId id="483" r:id="rId48"/>
    <p:sldId id="484" r:id="rId49"/>
    <p:sldId id="485" r:id="rId50"/>
    <p:sldId id="486" r:id="rId51"/>
    <p:sldId id="488" r:id="rId52"/>
    <p:sldId id="487" r:id="rId53"/>
    <p:sldId id="489" r:id="rId54"/>
    <p:sldId id="490" r:id="rId55"/>
    <p:sldId id="491" r:id="rId56"/>
    <p:sldId id="492" r:id="rId57"/>
    <p:sldId id="494" r:id="rId58"/>
    <p:sldId id="495" r:id="rId59"/>
    <p:sldId id="496" r:id="rId60"/>
    <p:sldId id="497" r:id="rId61"/>
    <p:sldId id="632" r:id="rId62"/>
    <p:sldId id="493" r:id="rId63"/>
    <p:sldId id="499" r:id="rId64"/>
    <p:sldId id="500" r:id="rId65"/>
    <p:sldId id="501" r:id="rId66"/>
    <p:sldId id="502" r:id="rId67"/>
    <p:sldId id="503" r:id="rId68"/>
    <p:sldId id="504" r:id="rId69"/>
    <p:sldId id="505" r:id="rId70"/>
    <p:sldId id="506" r:id="rId71"/>
    <p:sldId id="508" r:id="rId72"/>
    <p:sldId id="507"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2" r:id="rId86"/>
    <p:sldId id="521" r:id="rId87"/>
    <p:sldId id="523" r:id="rId88"/>
    <p:sldId id="524" r:id="rId89"/>
    <p:sldId id="525" r:id="rId90"/>
    <p:sldId id="527" r:id="rId91"/>
    <p:sldId id="528" r:id="rId92"/>
    <p:sldId id="530" r:id="rId93"/>
    <p:sldId id="787" r:id="rId94"/>
    <p:sldId id="529" r:id="rId95"/>
    <p:sldId id="532" r:id="rId96"/>
    <p:sldId id="533" r:id="rId97"/>
    <p:sldId id="534" r:id="rId98"/>
    <p:sldId id="535" r:id="rId9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1pPr>
    <a:lvl2pPr marL="4572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2pPr>
    <a:lvl3pPr marL="9144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3pPr>
    <a:lvl4pPr marL="13716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4pPr>
    <a:lvl5pPr marL="18288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showPr loop="1" showNarration="1">
    <p:present/>
    <p:sldAll/>
    <p:penClr>
      <a:srgbClr val="FF0000"/>
    </p:penClr>
  </p:showPr>
  <p:clrMru>
    <a:srgbClr val="804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8111" autoAdjust="0"/>
    <p:restoredTop sz="90929"/>
  </p:normalViewPr>
  <p:slideViewPr>
    <p:cSldViewPr>
      <p:cViewPr varScale="1">
        <p:scale>
          <a:sx n="150" d="100"/>
          <a:sy n="150" d="100"/>
        </p:scale>
        <p:origin x="-17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presProps" Target="presProps.xml"/><Relationship Id="rId25" Type="http://schemas.openxmlformats.org/officeDocument/2006/relationships/slide" Target="slides/slide24.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printerSettings" Target="printerSettings/printerSettings1.bin"/><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theme" Target="theme/theme1.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tableStyles" Target="tableStyles.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viewProps" Target="viewProps.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6" Type="http://schemas.openxmlformats.org/officeDocument/2006/relationships/slide" Target="slides/slide25.xml"/><Relationship Id="rId100" Type="http://schemas.openxmlformats.org/officeDocument/2006/relationships/notesMaster" Target="notesMasters/notesMaster1.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7A6721FD-E0CA-7446-AE23-4889A40DD55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2"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advTm="7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advTm="7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advTm="7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slow" advTm="7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12" descr="EA_slide_background"/>
          <p:cNvPicPr>
            <a:picLocks noChangeAspect="1" noChangeArrowheads="1"/>
          </p:cNvPicPr>
          <p:nvPr userDrawn="1"/>
        </p:nvPicPr>
        <p:blipFill>
          <a:blip r:embed="rId13"/>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7000">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5pPr>
      <a:lvl6pPr marL="457200" algn="ctr" rtl="0" fontAlgn="base">
        <a:spcBef>
          <a:spcPct val="0"/>
        </a:spcBef>
        <a:spcAft>
          <a:spcPct val="0"/>
        </a:spcAft>
        <a:defRPr sz="4400">
          <a:solidFill>
            <a:schemeClr val="tx2"/>
          </a:solidFill>
          <a:latin typeface="Arial" charset="0"/>
          <a:ea typeface="ＭＳ Ｐゴシック" pitchFamily="32" charset="-128"/>
        </a:defRPr>
      </a:lvl6pPr>
      <a:lvl7pPr marL="914400" algn="ctr" rtl="0" fontAlgn="base">
        <a:spcBef>
          <a:spcPct val="0"/>
        </a:spcBef>
        <a:spcAft>
          <a:spcPct val="0"/>
        </a:spcAft>
        <a:defRPr sz="4400">
          <a:solidFill>
            <a:schemeClr val="tx2"/>
          </a:solidFill>
          <a:latin typeface="Arial" charset="0"/>
          <a:ea typeface="ＭＳ Ｐゴシック" pitchFamily="32" charset="-128"/>
        </a:defRPr>
      </a:lvl7pPr>
      <a:lvl8pPr marL="1371600" algn="ctr" rtl="0" fontAlgn="base">
        <a:spcBef>
          <a:spcPct val="0"/>
        </a:spcBef>
        <a:spcAft>
          <a:spcPct val="0"/>
        </a:spcAft>
        <a:defRPr sz="4400">
          <a:solidFill>
            <a:schemeClr val="tx2"/>
          </a:solidFill>
          <a:latin typeface="Arial" charset="0"/>
          <a:ea typeface="ＭＳ Ｐゴシック" pitchFamily="32" charset="-128"/>
        </a:defRPr>
      </a:lvl8pPr>
      <a:lvl9pPr marL="1828800" algn="ctr" rtl="0" fontAlgn="base">
        <a:spcBef>
          <a:spcPct val="0"/>
        </a:spcBef>
        <a:spcAft>
          <a:spcPct val="0"/>
        </a:spcAft>
        <a:defRPr sz="4400">
          <a:solidFill>
            <a:schemeClr val="tx2"/>
          </a:solidFill>
          <a:latin typeface="Arial" charset="0"/>
          <a:ea typeface="ＭＳ Ｐゴシック" pitchFamily="3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Text Placeholder 3"/>
          <p:cNvSpPr>
            <a:spLocks noGrp="1"/>
          </p:cNvSpPr>
          <p:nvPr>
            <p:ph type="body" sz="half" idx="2"/>
          </p:nvPr>
        </p:nvSpPr>
        <p:spPr bwMode="auto">
          <a:xfrm>
            <a:off x="1828800" y="4267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most inspired by students who genuinely want to learn.  Watching them grow and develop not only as students, but as productive world citizens, are my goals.</a:t>
            </a:r>
          </a:p>
        </p:txBody>
      </p:sp>
      <p:sp>
        <p:nvSpPr>
          <p:cNvPr id="1433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DAVID GAER</a:t>
            </a:r>
            <a:r>
              <a:rPr lang="en-US" sz="4000">
                <a:solidFill>
                  <a:srgbClr val="804000"/>
                </a:solidFill>
              </a:rPr>
              <a:t/>
            </a:r>
            <a:br>
              <a:rPr lang="en-US" sz="4000">
                <a:solidFill>
                  <a:srgbClr val="804000"/>
                </a:solidFill>
              </a:rPr>
            </a:br>
            <a:r>
              <a:rPr lang="en-US" sz="1400">
                <a:solidFill>
                  <a:srgbClr val="804000"/>
                </a:solidFill>
              </a:rPr>
              <a:t>Laramie County Community College</a:t>
            </a:r>
            <a:endParaRPr lang="en-US" sz="1200">
              <a:solidFill>
                <a:srgbClr val="000000"/>
              </a:solidFill>
            </a:endParaRPr>
          </a:p>
        </p:txBody>
      </p:sp>
      <p:pic>
        <p:nvPicPr>
          <p:cNvPr id="18434" name="Picture 2" descr="C:\Documents and Settings\nisod\My Documents\Marked\Gaer_David.jpg"/>
          <p:cNvPicPr>
            <a:picLocks noGrp="1" noChangeAspect="1" noChangeArrowheads="1"/>
          </p:cNvPicPr>
          <p:nvPr>
            <p:ph type="pic" idx="1"/>
          </p:nvPr>
        </p:nvPicPr>
        <p:blipFill>
          <a:blip r:embed="rId2"/>
          <a:srcRect t="1994" b="1994"/>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HENRY GAUS</a:t>
            </a:r>
            <a:r>
              <a:rPr lang="en-US" sz="4000">
                <a:solidFill>
                  <a:srgbClr val="804000"/>
                </a:solidFill>
              </a:rPr>
              <a:t/>
            </a:r>
            <a:br>
              <a:rPr lang="en-US" sz="4000">
                <a:solidFill>
                  <a:srgbClr val="804000"/>
                </a:solidFill>
              </a:rPr>
            </a:br>
            <a:r>
              <a:rPr lang="en-US" sz="1400">
                <a:solidFill>
                  <a:srgbClr val="804000"/>
                </a:solidFill>
              </a:rPr>
              <a:t>Lamar Institute of Technical</a:t>
            </a:r>
            <a:endParaRPr lang="en-US" sz="1200">
              <a:solidFill>
                <a:srgbClr val="000000"/>
              </a:solidFill>
            </a:endParaRPr>
          </a:p>
        </p:txBody>
      </p:sp>
      <p:pic>
        <p:nvPicPr>
          <p:cNvPr id="27650" name="Picture 2" descr="C:\Documents and Settings\nisod\My Documents\Marked\Gaus_Henry.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KATHLEEN GAZZOLA</a:t>
            </a:r>
            <a:r>
              <a:rPr lang="en-US" sz="4000">
                <a:solidFill>
                  <a:srgbClr val="804000"/>
                </a:solidFill>
              </a:rPr>
              <a:t/>
            </a:r>
            <a:br>
              <a:rPr lang="en-US" sz="4000">
                <a:solidFill>
                  <a:srgbClr val="804000"/>
                </a:solidFill>
              </a:rPr>
            </a:br>
            <a:r>
              <a:rPr lang="en-US" sz="1400">
                <a:solidFill>
                  <a:srgbClr val="804000"/>
                </a:solidFill>
              </a:rPr>
              <a:t>Community College of Rhode Island</a:t>
            </a:r>
            <a:endParaRPr lang="en-US" sz="1200">
              <a:solidFill>
                <a:srgbClr val="000000"/>
              </a:solidFill>
            </a:endParaRPr>
          </a:p>
        </p:txBody>
      </p:sp>
      <p:pic>
        <p:nvPicPr>
          <p:cNvPr id="28674" name="Picture 2" descr="C:\Documents and Settings\nisod\My Documents\Marked\Gazzola_Kathleen.jpg"/>
          <p:cNvPicPr>
            <a:picLocks noGrp="1" noChangeAspect="1" noChangeArrowheads="1"/>
          </p:cNvPicPr>
          <p:nvPr>
            <p:ph type="pic" idx="1"/>
          </p:nvPr>
        </p:nvPicPr>
        <p:blipFill>
          <a:blip r:embed="rId2" cstate="print"/>
          <a:srcRect t="7328" b="7328"/>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opportunity to create a dynamic new program with potential to impact the entire community inspires us to expand our current successes. Under the guidance of visionary leadership, we appreciate the independence to address career and education programming needs through new strategies. Partnerships are critical to our continued success.</a:t>
            </a:r>
          </a:p>
        </p:txBody>
      </p:sp>
      <p:sp>
        <p:nvSpPr>
          <p:cNvPr id="256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GENA GESING</a:t>
            </a:r>
            <a:r>
              <a:rPr lang="en-US" sz="4000">
                <a:solidFill>
                  <a:srgbClr val="804000"/>
                </a:solidFill>
              </a:rPr>
              <a:t/>
            </a:r>
            <a:br>
              <a:rPr lang="en-US" sz="4000">
                <a:solidFill>
                  <a:srgbClr val="804000"/>
                </a:solidFill>
              </a:rPr>
            </a:br>
            <a:r>
              <a:rPr lang="en-US" sz="1400">
                <a:solidFill>
                  <a:srgbClr val="804000"/>
                </a:solidFill>
              </a:rPr>
              <a:t>Northeast Iowa Community College</a:t>
            </a:r>
            <a:endParaRPr lang="en-US" sz="1200">
              <a:solidFill>
                <a:srgbClr val="000000"/>
              </a:solidFill>
            </a:endParaRPr>
          </a:p>
        </p:txBody>
      </p:sp>
      <p:pic>
        <p:nvPicPr>
          <p:cNvPr id="29698" name="Picture 2"/>
          <p:cNvPicPr>
            <a:picLocks noGrp="1" noChangeAspect="1" noChangeArrowheads="1"/>
          </p:cNvPicPr>
          <p:nvPr>
            <p:ph type="pic" idx="1"/>
          </p:nvPr>
        </p:nvPicPr>
        <p:blipFill>
          <a:blip r:embed="rId2" cstate="print"/>
          <a:srcRect l="901" r="901"/>
          <a:stretch>
            <a:fillRect/>
          </a:stretch>
        </p:blipFill>
        <p:spPr bwMode="auto">
          <a:xfrm>
            <a:off x="2286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truly grateful for the opportunity I have to share the gift of learning with my students. I hope to model the necessary skills they need to achieve success. My greatest motivation is derived from helping students to reach their potential to pursue the meaningful lives they dream of.</a:t>
            </a:r>
          </a:p>
        </p:txBody>
      </p:sp>
      <p:sp>
        <p:nvSpPr>
          <p:cNvPr id="266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KATHRYN GODSHALK</a:t>
            </a:r>
            <a:r>
              <a:rPr lang="en-US" sz="4000">
                <a:solidFill>
                  <a:srgbClr val="804000"/>
                </a:solidFill>
              </a:rPr>
              <a:t/>
            </a:r>
            <a:br>
              <a:rPr lang="en-US" sz="4000">
                <a:solidFill>
                  <a:srgbClr val="804000"/>
                </a:solidFill>
              </a:rPr>
            </a:br>
            <a:r>
              <a:rPr lang="en-US" sz="1400">
                <a:solidFill>
                  <a:srgbClr val="804000"/>
                </a:solidFill>
              </a:rPr>
              <a:t>Cypress College</a:t>
            </a:r>
            <a:endParaRPr lang="en-US" sz="1200">
              <a:solidFill>
                <a:srgbClr val="000000"/>
              </a:solidFill>
            </a:endParaRPr>
          </a:p>
        </p:txBody>
      </p:sp>
      <p:pic>
        <p:nvPicPr>
          <p:cNvPr id="30722" name="Picture 2" descr="C:\Documents and Settings\nisod\My Documents\Marked\Godshalk_Kathryn.jpg"/>
          <p:cNvPicPr>
            <a:picLocks noGrp="1" noChangeAspect="1" noChangeArrowheads="1"/>
          </p:cNvPicPr>
          <p:nvPr>
            <p:ph type="pic" idx="1"/>
          </p:nvPr>
        </p:nvPicPr>
        <p:blipFill>
          <a:blip r:embed="rId2"/>
          <a:srcRect t="1994" b="1994"/>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Humor and laughter are some of my best inspirational tools in the classroom.  Laughter seems to be a universal language.  No matter our first language, we all laugh the same. The challenge of combining and presenting all the language elements of reading, writing, listening, and speaking, and keeping the humor alive, stimulates me. It is especially gratifying when students tell me they have used their new learned language skills at work and at home.</a:t>
            </a:r>
          </a:p>
        </p:txBody>
      </p:sp>
      <p:sp>
        <p:nvSpPr>
          <p:cNvPr id="27650" name="Rectangle 8"/>
          <p:cNvSpPr>
            <a:spLocks noGrp="1" noChangeArrowheads="1"/>
          </p:cNvSpPr>
          <p:nvPr>
            <p:ph type="title"/>
          </p:nvPr>
        </p:nvSpPr>
        <p:spPr bwMode="auto">
          <a:xfrm>
            <a:off x="2743200" y="1143000"/>
            <a:ext cx="35814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JOE GONZALEZ</a:t>
            </a:r>
            <a:br>
              <a:rPr lang="en-US" sz="2400">
                <a:solidFill>
                  <a:srgbClr val="804000"/>
                </a:solidFill>
              </a:rPr>
            </a:br>
            <a:r>
              <a:rPr lang="en-US" sz="1400">
                <a:solidFill>
                  <a:srgbClr val="804000"/>
                </a:solidFill>
              </a:rPr>
              <a:t>San Antonio College</a:t>
            </a:r>
            <a:endParaRPr lang="en-US" sz="1200">
              <a:solidFill>
                <a:srgbClr val="000000"/>
              </a:solidFill>
            </a:endParaRPr>
          </a:p>
        </p:txBody>
      </p:sp>
    </p:spTree>
  </p:cSld>
  <p:clrMapOvr>
    <a:masterClrMapping/>
  </p:clrMapOvr>
  <p:transition spd="slow" advTm="7000">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Working with a great team of professionals is my inspiration every single day.</a:t>
            </a:r>
          </a:p>
        </p:txBody>
      </p:sp>
      <p:sp>
        <p:nvSpPr>
          <p:cNvPr id="286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ARNOLD GONZALEZ</a:t>
            </a:r>
            <a:r>
              <a:rPr lang="en-US" sz="4000">
                <a:solidFill>
                  <a:srgbClr val="804000"/>
                </a:solidFill>
              </a:rPr>
              <a:t/>
            </a:r>
            <a:br>
              <a:rPr lang="en-US" sz="4000">
                <a:solidFill>
                  <a:srgbClr val="804000"/>
                </a:solidFill>
              </a:rPr>
            </a:br>
            <a:r>
              <a:rPr lang="en-US" sz="1400">
                <a:solidFill>
                  <a:srgbClr val="804000"/>
                </a:solidFill>
              </a:rPr>
              <a:t>South Texas College</a:t>
            </a:r>
            <a:endParaRPr lang="en-US" sz="1200">
              <a:solidFill>
                <a:srgbClr val="000000"/>
              </a:solidFill>
            </a:endParaRPr>
          </a:p>
        </p:txBody>
      </p:sp>
      <p:pic>
        <p:nvPicPr>
          <p:cNvPr id="31746" name="Picture 2" descr="C:\Documents and Settings\nisod\My Documents\Marked\Gonzalez_Arnold.jpg"/>
          <p:cNvPicPr>
            <a:picLocks noGrp="1" noChangeAspect="1" noChangeArrowheads="1"/>
          </p:cNvPicPr>
          <p:nvPr>
            <p:ph type="pic" idx="1"/>
          </p:nvPr>
        </p:nvPicPr>
        <p:blipFill>
          <a:blip r:embed="rId2" cstate="print"/>
          <a:srcRect t="7328" b="7328"/>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What is the most useful advice that I have to offer? Relax...Students are more creative and productive when they feel it’s OK not to know all the answers.</a:t>
            </a:r>
          </a:p>
        </p:txBody>
      </p:sp>
      <p:sp>
        <p:nvSpPr>
          <p:cNvPr id="2969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MEGAN GRAHAM</a:t>
            </a:r>
            <a:r>
              <a:rPr lang="en-US" sz="4000">
                <a:solidFill>
                  <a:srgbClr val="804000"/>
                </a:solidFill>
              </a:rPr>
              <a:t/>
            </a:r>
            <a:br>
              <a:rPr lang="en-US" sz="4000">
                <a:solidFill>
                  <a:srgbClr val="804000"/>
                </a:solidFill>
              </a:rPr>
            </a:br>
            <a:r>
              <a:rPr lang="en-US" sz="1400">
                <a:solidFill>
                  <a:srgbClr val="804000"/>
                </a:solidFill>
              </a:rPr>
              <a:t>Casper College</a:t>
            </a:r>
            <a:endParaRPr lang="en-US" sz="1200">
              <a:solidFill>
                <a:srgbClr val="000000"/>
              </a:solidFill>
            </a:endParaRPr>
          </a:p>
        </p:txBody>
      </p:sp>
      <p:pic>
        <p:nvPicPr>
          <p:cNvPr id="1026" name="Picture 2" descr="C:\Documents and Settings\nisod\My Documents\kiosk (EA Awards)\Marked\Graham_Megan.JPG"/>
          <p:cNvPicPr>
            <a:picLocks noGrp="1" noChangeAspect="1" noChangeArrowheads="1"/>
          </p:cNvPicPr>
          <p:nvPr>
            <p:ph type="pic" idx="1"/>
          </p:nvPr>
        </p:nvPicPr>
        <p:blipFill>
          <a:blip r:embed="rId2"/>
          <a:srcRect t="7216" b="7216"/>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In my 23 years of teaching for Piedmont Community College, I have discovered that most students respond well if given respect from the beginning, patience when asking questions, and humor as time goes on.</a:t>
            </a:r>
          </a:p>
        </p:txBody>
      </p:sp>
      <p:sp>
        <p:nvSpPr>
          <p:cNvPr id="3072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JONATHAN P. GRAY</a:t>
            </a:r>
            <a:r>
              <a:rPr lang="en-US" sz="4000">
                <a:solidFill>
                  <a:srgbClr val="804000"/>
                </a:solidFill>
              </a:rPr>
              <a:t/>
            </a:r>
            <a:br>
              <a:rPr lang="en-US" sz="4000">
                <a:solidFill>
                  <a:srgbClr val="804000"/>
                </a:solidFill>
              </a:rPr>
            </a:br>
            <a:r>
              <a:rPr lang="en-US" sz="1400">
                <a:solidFill>
                  <a:srgbClr val="804000"/>
                </a:solidFill>
              </a:rPr>
              <a:t>Piedmont Community College</a:t>
            </a:r>
            <a:endParaRPr lang="en-US" sz="1200">
              <a:solidFill>
                <a:srgbClr val="000000"/>
              </a:solidFill>
            </a:endParaRPr>
          </a:p>
        </p:txBody>
      </p:sp>
      <p:pic>
        <p:nvPicPr>
          <p:cNvPr id="32771" name="Picture 3" descr="C:\Documents and Settings\nisod\My Documents\Marked\Gray_Jonathan.jpg"/>
          <p:cNvPicPr>
            <a:picLocks noGrp="1" noChangeAspect="1" noChangeArrowheads="1"/>
          </p:cNvPicPr>
          <p:nvPr>
            <p:ph type="pic" idx="1"/>
          </p:nvPr>
        </p:nvPicPr>
        <p:blipFill>
          <a:blip r:embed="rId2"/>
          <a:srcRect t="1994" b="1994"/>
          <a:stretch>
            <a:fillRect/>
          </a:stretch>
        </p:blipFill>
        <p:spPr bwMode="auto">
          <a:xfrm>
            <a:off x="2286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Make sure that you both enjoy and know your field, your pedagogy, your students, and yourself.</a:t>
            </a:r>
          </a:p>
        </p:txBody>
      </p:sp>
      <p:sp>
        <p:nvSpPr>
          <p:cNvPr id="317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PATRICK GRECO</a:t>
            </a:r>
            <a:r>
              <a:rPr lang="en-US" sz="4000">
                <a:solidFill>
                  <a:srgbClr val="804000"/>
                </a:solidFill>
              </a:rPr>
              <a:t/>
            </a:r>
            <a:br>
              <a:rPr lang="en-US" sz="4000">
                <a:solidFill>
                  <a:srgbClr val="804000"/>
                </a:solidFill>
              </a:rPr>
            </a:br>
            <a:r>
              <a:rPr lang="en-US" sz="1400">
                <a:solidFill>
                  <a:srgbClr val="804000"/>
                </a:solidFill>
              </a:rPr>
              <a:t>Sinclair Community College</a:t>
            </a:r>
            <a:endParaRPr lang="en-US" sz="1200">
              <a:solidFill>
                <a:srgbClr val="000000"/>
              </a:solidFill>
            </a:endParaRPr>
          </a:p>
        </p:txBody>
      </p:sp>
      <p:pic>
        <p:nvPicPr>
          <p:cNvPr id="33795" name="Picture 3" descr="C:\Documents and Settings\nisod\My Documents\Marked\Greco_Patrick.jpg"/>
          <p:cNvPicPr>
            <a:picLocks noGrp="1" noChangeAspect="1" noChangeArrowheads="1"/>
          </p:cNvPicPr>
          <p:nvPr>
            <p:ph type="pic" idx="1"/>
          </p:nvPr>
        </p:nvPicPr>
        <p:blipFill>
          <a:blip r:embed="rId2" cstate="print"/>
          <a:srcRect t="8389" b="8389"/>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Pride in the finished product, if it bears your name or not, is the feeling of a job well done.</a:t>
            </a:r>
          </a:p>
        </p:txBody>
      </p:sp>
      <p:sp>
        <p:nvSpPr>
          <p:cNvPr id="327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EDWARD N. GRIFFIN</a:t>
            </a:r>
            <a:r>
              <a:rPr lang="en-US" sz="4000">
                <a:solidFill>
                  <a:srgbClr val="804000"/>
                </a:solidFill>
              </a:rPr>
              <a:t/>
            </a:r>
            <a:br>
              <a:rPr lang="en-US" sz="4000">
                <a:solidFill>
                  <a:srgbClr val="804000"/>
                </a:solidFill>
              </a:rPr>
            </a:br>
            <a:r>
              <a:rPr lang="en-US" sz="1400">
                <a:solidFill>
                  <a:srgbClr val="804000"/>
                </a:solidFill>
              </a:rPr>
              <a:t>Piedmont Community College</a:t>
            </a:r>
            <a:endParaRPr lang="en-US" sz="1200">
              <a:solidFill>
                <a:srgbClr val="000000"/>
              </a:solidFill>
            </a:endParaRPr>
          </a:p>
        </p:txBody>
      </p:sp>
      <p:pic>
        <p:nvPicPr>
          <p:cNvPr id="35842" name="Picture 2" descr="C:\Documents and Settings\nisod\My Documents\Marked\Griffin_Ed.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teach because I enjoy helping others. I also want to pay back my mentors by helping my students achieve and believe in themselves. I want to share my love and enthusiasm for writing with others. When I convince non-writers that they can write, I feel successful and renewed.</a:t>
            </a:r>
          </a:p>
        </p:txBody>
      </p:sp>
      <p:sp>
        <p:nvSpPr>
          <p:cNvPr id="153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EDDYE GALLAGHER</a:t>
            </a:r>
            <a:r>
              <a:rPr lang="en-US" sz="4000">
                <a:solidFill>
                  <a:srgbClr val="804000"/>
                </a:solidFill>
              </a:rPr>
              <a:t/>
            </a:r>
            <a:br>
              <a:rPr lang="en-US" sz="4000">
                <a:solidFill>
                  <a:srgbClr val="804000"/>
                </a:solidFill>
              </a:rPr>
            </a:br>
            <a:r>
              <a:rPr lang="en-US" sz="1400">
                <a:solidFill>
                  <a:srgbClr val="804000"/>
                </a:solidFill>
              </a:rPr>
              <a:t>Tarrant County College – Northeast Campus</a:t>
            </a:r>
            <a:endParaRPr lang="en-US" sz="1200">
              <a:solidFill>
                <a:srgbClr val="000000"/>
              </a:solidFill>
            </a:endParaRPr>
          </a:p>
        </p:txBody>
      </p:sp>
      <p:pic>
        <p:nvPicPr>
          <p:cNvPr id="19458" name="Picture 2" descr="C:\Documents and Settings\nisod\My Documents\Marked\Gallagher_Eddye.jpg"/>
          <p:cNvPicPr>
            <a:picLocks noGrp="1" noChangeAspect="1" noChangeArrowheads="1"/>
          </p:cNvPicPr>
          <p:nvPr>
            <p:ph type="pic" idx="1"/>
          </p:nvPr>
        </p:nvPicPr>
        <p:blipFill>
          <a:blip r:embed="rId2"/>
          <a:srcRect t="1994" b="1994"/>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and learning are as vital to our mind and body as is air.  It requires a good teacher to be a good student.</a:t>
            </a:r>
          </a:p>
        </p:txBody>
      </p:sp>
      <p:sp>
        <p:nvSpPr>
          <p:cNvPr id="337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LAURENE GRIFFIN</a:t>
            </a:r>
            <a:r>
              <a:rPr lang="en-US" sz="4000">
                <a:solidFill>
                  <a:srgbClr val="804000"/>
                </a:solidFill>
              </a:rPr>
              <a:t/>
            </a:r>
            <a:br>
              <a:rPr lang="en-US" sz="4000">
                <a:solidFill>
                  <a:srgbClr val="804000"/>
                </a:solidFill>
              </a:rPr>
            </a:br>
            <a:r>
              <a:rPr lang="en-US" sz="1400">
                <a:solidFill>
                  <a:srgbClr val="804000"/>
                </a:solidFill>
              </a:rPr>
              <a:t>Ivy Tech Community College</a:t>
            </a:r>
            <a:endParaRPr lang="en-US" sz="1200">
              <a:solidFill>
                <a:srgbClr val="000000"/>
              </a:solidFill>
            </a:endParaRPr>
          </a:p>
        </p:txBody>
      </p:sp>
      <p:pic>
        <p:nvPicPr>
          <p:cNvPr id="36866" name="Picture 2" descr="C:\Documents and Settings\nisod\My Documents\Marked\Griffin_Laurene.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is driven by loving the profession that I teach people.</a:t>
            </a:r>
          </a:p>
        </p:txBody>
      </p:sp>
      <p:sp>
        <p:nvSpPr>
          <p:cNvPr id="348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RONALD GRIMMETTE</a:t>
            </a:r>
            <a:r>
              <a:rPr lang="en-US" sz="4000">
                <a:solidFill>
                  <a:srgbClr val="804000"/>
                </a:solidFill>
              </a:rPr>
              <a:t/>
            </a:r>
            <a:br>
              <a:rPr lang="en-US" sz="4000">
                <a:solidFill>
                  <a:srgbClr val="804000"/>
                </a:solidFill>
              </a:rPr>
            </a:br>
            <a:r>
              <a:rPr lang="en-US" sz="1400">
                <a:solidFill>
                  <a:srgbClr val="804000"/>
                </a:solidFill>
              </a:rPr>
              <a:t>Malcolm X College</a:t>
            </a:r>
            <a:endParaRPr lang="en-US" sz="1200">
              <a:solidFill>
                <a:srgbClr val="000000"/>
              </a:solidFill>
            </a:endParaRPr>
          </a:p>
        </p:txBody>
      </p:sp>
      <p:pic>
        <p:nvPicPr>
          <p:cNvPr id="37890" name="Picture 2" descr="C:\Documents and Settings\nisod\My Documents\Marked\Grimmette_Ronald.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PRISCILLA GROCER</a:t>
            </a:r>
            <a:r>
              <a:rPr lang="en-US" sz="4000">
                <a:solidFill>
                  <a:srgbClr val="804000"/>
                </a:solidFill>
              </a:rPr>
              <a:t/>
            </a:r>
            <a:br>
              <a:rPr lang="en-US" sz="4000">
                <a:solidFill>
                  <a:srgbClr val="804000"/>
                </a:solidFill>
              </a:rPr>
            </a:br>
            <a:r>
              <a:rPr lang="en-US" sz="1400">
                <a:solidFill>
                  <a:srgbClr val="804000"/>
                </a:solidFill>
              </a:rPr>
              <a:t>Bristol Community College</a:t>
            </a:r>
            <a:endParaRPr lang="en-US" sz="1200">
              <a:solidFill>
                <a:srgbClr val="000000"/>
              </a:solidFill>
            </a:endParaRPr>
          </a:p>
        </p:txBody>
      </p:sp>
      <p:pic>
        <p:nvPicPr>
          <p:cNvPr id="38917" name="Picture 5"/>
          <p:cNvPicPr>
            <a:picLocks noChangeAspect="1" noChangeArrowheads="1"/>
          </p:cNvPicPr>
          <p:nvPr/>
        </p:nvPicPr>
        <p:blipFill>
          <a:blip r:embed="rId2"/>
          <a:srcRect/>
          <a:stretch>
            <a:fillRect/>
          </a:stretch>
        </p:blipFill>
        <p:spPr bwMode="auto">
          <a:xfrm>
            <a:off x="2667000" y="2286000"/>
            <a:ext cx="3810000" cy="28194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ext Placeholder 3"/>
          <p:cNvSpPr>
            <a:spLocks noGrp="1"/>
          </p:cNvSpPr>
          <p:nvPr>
            <p:ph type="body" sz="half" idx="2"/>
          </p:nvPr>
        </p:nvSpPr>
        <p:spPr bwMode="auto">
          <a:xfrm>
            <a:off x="1447800" y="20574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inspiration and motivation come from students and my community.  I was born, raised, and live in the community in which I teach.  To know that I am giving back and contributing to building a stronger community keeps me energized to provide the best possible educational experiences for my students.</a:t>
            </a:r>
          </a:p>
        </p:txBody>
      </p:sp>
      <p:sp>
        <p:nvSpPr>
          <p:cNvPr id="3686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MARGARET GUERRERA</a:t>
            </a:r>
            <a:br>
              <a:rPr lang="en-US" sz="2400">
                <a:solidFill>
                  <a:srgbClr val="804000"/>
                </a:solidFill>
              </a:rPr>
            </a:br>
            <a:r>
              <a:rPr lang="en-US" sz="1400">
                <a:solidFill>
                  <a:srgbClr val="804000"/>
                </a:solidFill>
              </a:rPr>
              <a:t>Naugatuck Community College</a:t>
            </a:r>
            <a:endParaRPr lang="en-US" sz="1200">
              <a:solidFill>
                <a:srgbClr val="000000"/>
              </a:solidFill>
            </a:endParaRPr>
          </a:p>
        </p:txBody>
      </p:sp>
    </p:spTree>
  </p:cSld>
  <p:clrMapOvr>
    <a:masterClrMapping/>
  </p:clrMapOvr>
  <p:transition spd="slow" advTm="7000">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inspiration to teach is revitalized each time I step into a classroom. </a:t>
            </a:r>
          </a:p>
        </p:txBody>
      </p:sp>
      <p:sp>
        <p:nvSpPr>
          <p:cNvPr id="378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KASSANDRA GUGAT</a:t>
            </a:r>
            <a:r>
              <a:rPr lang="en-US" sz="4000">
                <a:solidFill>
                  <a:srgbClr val="804000"/>
                </a:solidFill>
              </a:rPr>
              <a:t/>
            </a:r>
            <a:br>
              <a:rPr lang="en-US" sz="4000">
                <a:solidFill>
                  <a:srgbClr val="804000"/>
                </a:solidFill>
              </a:rPr>
            </a:br>
            <a:r>
              <a:rPr lang="en-US" sz="1400">
                <a:solidFill>
                  <a:srgbClr val="804000"/>
                </a:solidFill>
              </a:rPr>
              <a:t>Western Iowa Tech Community College</a:t>
            </a:r>
            <a:endParaRPr lang="en-US" sz="1200">
              <a:solidFill>
                <a:srgbClr val="000000"/>
              </a:solidFill>
            </a:endParaRPr>
          </a:p>
        </p:txBody>
      </p:sp>
      <p:pic>
        <p:nvPicPr>
          <p:cNvPr id="39938" name="Picture 2" descr="C:\Documents and Settings\nisod\My Documents\Marked\Gugat_Kassandra.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Text Placeholder 3"/>
          <p:cNvSpPr>
            <a:spLocks noGrp="1"/>
          </p:cNvSpPr>
          <p:nvPr>
            <p:ph type="body" sz="half" idx="2"/>
          </p:nvPr>
        </p:nvSpPr>
        <p:spPr bwMode="auto">
          <a:xfrm>
            <a:off x="1752600" y="3276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grandpa and grandma both earned college degrees in the early 1900’s to become teachers, and I knew at a very young age that a degree was truly special.  They instilled high expectations, respect for humanity and especially for teachers, and a profound and passionate love of learning in me.  My desire to live in a socially just world, as well as my quest to be just like my grandpa, excites and inspires and drives me to strive for excellence. </a:t>
            </a:r>
          </a:p>
        </p:txBody>
      </p:sp>
      <p:sp>
        <p:nvSpPr>
          <p:cNvPr id="389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ANGELA GUM</a:t>
            </a:r>
            <a:r>
              <a:rPr lang="en-US" sz="4000">
                <a:solidFill>
                  <a:srgbClr val="804000"/>
                </a:solidFill>
              </a:rPr>
              <a:t/>
            </a:r>
            <a:br>
              <a:rPr lang="en-US" sz="4000">
                <a:solidFill>
                  <a:srgbClr val="804000"/>
                </a:solidFill>
              </a:rPr>
            </a:br>
            <a:r>
              <a:rPr lang="en-US" sz="1400">
                <a:solidFill>
                  <a:srgbClr val="804000"/>
                </a:solidFill>
              </a:rPr>
              <a:t>Lincoln Land Community College</a:t>
            </a:r>
            <a:endParaRPr lang="en-US" sz="1200">
              <a:solidFill>
                <a:srgbClr val="000000"/>
              </a:solidFill>
            </a:endParaRPr>
          </a:p>
        </p:txBody>
      </p:sp>
      <p:pic>
        <p:nvPicPr>
          <p:cNvPr id="40962" name="Picture 2" descr="C:\Documents and Settings\nisod\My Documents\Marked\Gum_Angela.jpg"/>
          <p:cNvPicPr>
            <a:picLocks noGrp="1" noChangeAspect="1" noChangeArrowheads="1"/>
          </p:cNvPicPr>
          <p:nvPr>
            <p:ph type="pic" idx="1"/>
          </p:nvPr>
        </p:nvPicPr>
        <p:blipFill>
          <a:blip r:embed="rId2" cstate="print"/>
          <a:srcRect t="1994" b="1994"/>
          <a:stretch>
            <a:fillRect/>
          </a:stretch>
        </p:blipFill>
        <p:spPr bwMode="auto">
          <a:xfrm>
            <a:off x="304800" y="4572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Every student inspires me in some way.  I often learn something new about myself by interacting with students, looking at old situations through new eyes.  I share my experiences and knowledge with those who have chosen to go where I have been. </a:t>
            </a:r>
          </a:p>
        </p:txBody>
      </p:sp>
      <p:sp>
        <p:nvSpPr>
          <p:cNvPr id="39938"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HEATHER GUNN</a:t>
            </a:r>
            <a:r>
              <a:rPr lang="en-US" sz="4000">
                <a:solidFill>
                  <a:srgbClr val="804000"/>
                </a:solidFill>
              </a:rPr>
              <a:t/>
            </a:r>
            <a:br>
              <a:rPr lang="en-US" sz="4000">
                <a:solidFill>
                  <a:srgbClr val="804000"/>
                </a:solidFill>
              </a:rPr>
            </a:br>
            <a:r>
              <a:rPr lang="en-US" sz="1400">
                <a:solidFill>
                  <a:srgbClr val="804000"/>
                </a:solidFill>
              </a:rPr>
              <a:t>Lethbridge College</a:t>
            </a:r>
            <a:endParaRPr lang="en-US" sz="1200">
              <a:solidFill>
                <a:srgbClr val="000000"/>
              </a:solidFill>
            </a:endParaRPr>
          </a:p>
        </p:txBody>
      </p:sp>
      <p:pic>
        <p:nvPicPr>
          <p:cNvPr id="41988" name="Picture 4"/>
          <p:cNvPicPr>
            <a:picLocks noGrp="1" noChangeAspect="1" noChangeArrowheads="1"/>
          </p:cNvPicPr>
          <p:nvPr>
            <p:ph type="pic" idx="1"/>
          </p:nvPr>
        </p:nvPicPr>
        <p:blipFill>
          <a:blip r:embed="rId2"/>
          <a:srcRect t="1232" b="1232"/>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One of the most important goals of my life is to give the best of me to my students. </a:t>
            </a:r>
          </a:p>
        </p:txBody>
      </p:sp>
      <p:sp>
        <p:nvSpPr>
          <p:cNvPr id="409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JUAN GUZMAN</a:t>
            </a:r>
            <a:r>
              <a:rPr lang="en-US" sz="4000">
                <a:solidFill>
                  <a:srgbClr val="804000"/>
                </a:solidFill>
              </a:rPr>
              <a:t/>
            </a:r>
            <a:br>
              <a:rPr lang="en-US" sz="4000">
                <a:solidFill>
                  <a:srgbClr val="804000"/>
                </a:solidFill>
              </a:rPr>
            </a:br>
            <a:r>
              <a:rPr lang="en-US" sz="1400">
                <a:solidFill>
                  <a:srgbClr val="804000"/>
                </a:solidFill>
              </a:rPr>
              <a:t>Lake City Community College</a:t>
            </a:r>
            <a:endParaRPr lang="en-US" sz="1200">
              <a:solidFill>
                <a:srgbClr val="000000"/>
              </a:solidFill>
            </a:endParaRPr>
          </a:p>
        </p:txBody>
      </p:sp>
      <p:pic>
        <p:nvPicPr>
          <p:cNvPr id="43010" name="Picture 2" descr="C:\Documents and Settings\nisod\My Documents\Marked\Guzman_Juan.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inspired and motivated by the gift of life and the opportunity to help others. I wake up in the morning prepared to face new challenges. My goals are to become a better person, a better friend, and a better citizen. </a:t>
            </a:r>
          </a:p>
        </p:txBody>
      </p:sp>
      <p:sp>
        <p:nvSpPr>
          <p:cNvPr id="419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ELBERT HAGANS</a:t>
            </a:r>
            <a:r>
              <a:rPr lang="en-US" sz="4000">
                <a:solidFill>
                  <a:srgbClr val="804000"/>
                </a:solidFill>
              </a:rPr>
              <a:t/>
            </a:r>
            <a:br>
              <a:rPr lang="en-US" sz="4000">
                <a:solidFill>
                  <a:srgbClr val="804000"/>
                </a:solidFill>
              </a:rPr>
            </a:br>
            <a:r>
              <a:rPr lang="en-US" sz="1400">
                <a:solidFill>
                  <a:srgbClr val="804000"/>
                </a:solidFill>
              </a:rPr>
              <a:t>Hazard Community and Technical College</a:t>
            </a:r>
            <a:endParaRPr lang="en-US" sz="1200">
              <a:solidFill>
                <a:srgbClr val="000000"/>
              </a:solidFill>
            </a:endParaRPr>
          </a:p>
        </p:txBody>
      </p:sp>
      <p:pic>
        <p:nvPicPr>
          <p:cNvPr id="44034" name="Picture 2" descr="C:\Documents and Settings\nisod\My Documents\Marked\Hagans_Elbert.jpg"/>
          <p:cNvPicPr>
            <a:picLocks noGrp="1" noChangeAspect="1" noChangeArrowheads="1"/>
          </p:cNvPicPr>
          <p:nvPr>
            <p:ph type="pic" idx="1"/>
          </p:nvPr>
        </p:nvPicPr>
        <p:blipFill>
          <a:blip r:embed="rId2" cstate="print"/>
          <a:srcRect t="7384" b="738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In guidance or teaching, there are several truths. ’One, understand the goals, Two, learn so you can guide. Three, have a clear, logical plan. Four, assess and determine if goals were met!’ If not, what strategy may lead to achievement? ‘NEVER keep doing what works poorly or not at all.’ </a:t>
            </a:r>
          </a:p>
        </p:txBody>
      </p:sp>
      <p:sp>
        <p:nvSpPr>
          <p:cNvPr id="430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DAVID HALL</a:t>
            </a:r>
            <a:r>
              <a:rPr lang="en-US" sz="4000">
                <a:solidFill>
                  <a:srgbClr val="804000"/>
                </a:solidFill>
              </a:rPr>
              <a:t/>
            </a:r>
            <a:br>
              <a:rPr lang="en-US" sz="4000">
                <a:solidFill>
                  <a:srgbClr val="804000"/>
                </a:solidFill>
              </a:rPr>
            </a:br>
            <a:r>
              <a:rPr lang="en-US" sz="1400">
                <a:solidFill>
                  <a:srgbClr val="804000"/>
                </a:solidFill>
              </a:rPr>
              <a:t>Baton Rouge Community College</a:t>
            </a:r>
            <a:endParaRPr lang="en-US" sz="1200">
              <a:solidFill>
                <a:srgbClr val="000000"/>
              </a:solidFill>
            </a:endParaRPr>
          </a:p>
        </p:txBody>
      </p:sp>
      <p:pic>
        <p:nvPicPr>
          <p:cNvPr id="45058" name="Picture 2" descr="C:\Documents and Settings\nisod\My Documents\Marked\Hall_David.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‘Never give up on students, and they will find success,’ describes my strategy and the wisdom I pass on.</a:t>
            </a:r>
          </a:p>
        </p:txBody>
      </p:sp>
      <p:sp>
        <p:nvSpPr>
          <p:cNvPr id="163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DONNA GALVAN</a:t>
            </a:r>
            <a:r>
              <a:rPr lang="en-US" sz="4000">
                <a:solidFill>
                  <a:srgbClr val="804000"/>
                </a:solidFill>
              </a:rPr>
              <a:t/>
            </a:r>
            <a:br>
              <a:rPr lang="en-US" sz="4000">
                <a:solidFill>
                  <a:srgbClr val="804000"/>
                </a:solidFill>
              </a:rPr>
            </a:br>
            <a:r>
              <a:rPr lang="en-US" sz="1400">
                <a:solidFill>
                  <a:srgbClr val="804000"/>
                </a:solidFill>
              </a:rPr>
              <a:t>Macomb Community College</a:t>
            </a:r>
            <a:endParaRPr lang="en-US" sz="1200">
              <a:solidFill>
                <a:srgbClr val="000000"/>
              </a:solidFill>
            </a:endParaRPr>
          </a:p>
        </p:txBody>
      </p:sp>
      <p:pic>
        <p:nvPicPr>
          <p:cNvPr id="20483" name="Picture 3" descr="C:\Documents and Settings\nisod\My Documents\Marked\Galvan_Donna.JPG"/>
          <p:cNvPicPr>
            <a:picLocks noGrp="1" noChangeAspect="1" noChangeArrowheads="1"/>
          </p:cNvPicPr>
          <p:nvPr>
            <p:ph type="pic" idx="1"/>
          </p:nvPr>
        </p:nvPicPr>
        <p:blipFill>
          <a:blip r:embed="rId2" cstate="print"/>
          <a:srcRect t="7328" b="7328"/>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For eons history meant stories shared around the campfire. History and storytelling are forever linked. I tell the stories of my country and my people: stories of war and of peace, of times of despair and times of rising above, of darkest hours and finest hours. I teach History.</a:t>
            </a:r>
          </a:p>
        </p:txBody>
      </p:sp>
      <p:sp>
        <p:nvSpPr>
          <p:cNvPr id="440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ALLEN HAMILTON</a:t>
            </a:r>
            <a:r>
              <a:rPr lang="en-US" sz="4000">
                <a:solidFill>
                  <a:srgbClr val="804000"/>
                </a:solidFill>
              </a:rPr>
              <a:t/>
            </a:r>
            <a:br>
              <a:rPr lang="en-US" sz="4000">
                <a:solidFill>
                  <a:srgbClr val="804000"/>
                </a:solidFill>
              </a:rPr>
            </a:br>
            <a:r>
              <a:rPr lang="en-US" sz="1400">
                <a:solidFill>
                  <a:srgbClr val="804000"/>
                </a:solidFill>
              </a:rPr>
              <a:t>St. Philip’s College</a:t>
            </a:r>
            <a:endParaRPr lang="en-US" sz="1200">
              <a:solidFill>
                <a:srgbClr val="000000"/>
              </a:solidFill>
            </a:endParaRPr>
          </a:p>
        </p:txBody>
      </p:sp>
      <p:pic>
        <p:nvPicPr>
          <p:cNvPr id="46082" name="Picture 2" descr="C:\Documents and Settings\nisod\My Documents\Marked\Hamilton_Allenlee.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Students’ words, ‘I am scared to death to start college’ motivate me beyond words.  The first thing I tell them is, ‘You will be one of my top students.’ Thus begins the self-esteem-building aspect of my work—my biggest motivation.</a:t>
            </a:r>
          </a:p>
        </p:txBody>
      </p:sp>
      <p:sp>
        <p:nvSpPr>
          <p:cNvPr id="450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KIM HAMMETT</a:t>
            </a:r>
            <a:r>
              <a:rPr lang="en-US" sz="4000">
                <a:solidFill>
                  <a:srgbClr val="804000"/>
                </a:solidFill>
              </a:rPr>
              <a:t/>
            </a:r>
            <a:br>
              <a:rPr lang="en-US" sz="4000">
                <a:solidFill>
                  <a:srgbClr val="804000"/>
                </a:solidFill>
              </a:rPr>
            </a:br>
            <a:r>
              <a:rPr lang="en-US" sz="1400">
                <a:solidFill>
                  <a:srgbClr val="804000"/>
                </a:solidFill>
              </a:rPr>
              <a:t>Stanly Community College</a:t>
            </a:r>
            <a:endParaRPr lang="en-US" sz="1200">
              <a:solidFill>
                <a:srgbClr val="000000"/>
              </a:solidFill>
            </a:endParaRPr>
          </a:p>
        </p:txBody>
      </p:sp>
      <p:pic>
        <p:nvPicPr>
          <p:cNvPr id="47106" name="Picture 2" descr="C:\Documents and Settings\nisod\My Documents\Marked\Hammet_Kim.jpg"/>
          <p:cNvPicPr>
            <a:picLocks noGrp="1" noChangeAspect="1" noChangeArrowheads="1"/>
          </p:cNvPicPr>
          <p:nvPr>
            <p:ph type="pic" idx="1"/>
          </p:nvPr>
        </p:nvPicPr>
        <p:blipFill>
          <a:blip r:embed="rId2"/>
          <a:srcRect l="3522" r="3522"/>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Text Placeholder 3"/>
          <p:cNvSpPr>
            <a:spLocks noGrp="1"/>
          </p:cNvSpPr>
          <p:nvPr>
            <p:ph type="body" sz="half" idx="2"/>
          </p:nvPr>
        </p:nvSpPr>
        <p:spPr bwMode="auto">
          <a:xfrm>
            <a:off x="1295400" y="20574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younger colleagues inspire me to learn new methods and stay on top of the latest technology.</a:t>
            </a:r>
          </a:p>
        </p:txBody>
      </p:sp>
      <p:sp>
        <p:nvSpPr>
          <p:cNvPr id="4608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PAMELA HANSEN</a:t>
            </a:r>
            <a:br>
              <a:rPr lang="en-US" sz="2400">
                <a:solidFill>
                  <a:srgbClr val="804000"/>
                </a:solidFill>
              </a:rPr>
            </a:br>
            <a:r>
              <a:rPr lang="en-US" sz="1400">
                <a:solidFill>
                  <a:srgbClr val="804000"/>
                </a:solidFill>
              </a:rPr>
              <a:t>South Florida Community College</a:t>
            </a:r>
            <a:endParaRPr lang="en-US" sz="1200">
              <a:solidFill>
                <a:srgbClr val="000000"/>
              </a:solidFill>
            </a:endParaRPr>
          </a:p>
        </p:txBody>
      </p:sp>
    </p:spTree>
  </p:cSld>
  <p:clrMapOvr>
    <a:masterClrMapping/>
  </p:clrMapOvr>
  <p:transition spd="slow" advTm="7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25550"/>
            <a:ext cx="3276600" cy="60960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WILLIAM HANNA</a:t>
            </a:r>
            <a:r>
              <a:rPr lang="en-US" sz="4000">
                <a:solidFill>
                  <a:srgbClr val="804000"/>
                </a:solidFill>
              </a:rPr>
              <a:t/>
            </a:r>
            <a:br>
              <a:rPr lang="en-US" sz="4000">
                <a:solidFill>
                  <a:srgbClr val="804000"/>
                </a:solidFill>
              </a:rPr>
            </a:br>
            <a:r>
              <a:rPr lang="en-US" sz="1400">
                <a:solidFill>
                  <a:srgbClr val="804000"/>
                </a:solidFill>
              </a:rPr>
              <a:t>Massasoit Community College</a:t>
            </a:r>
            <a:endParaRPr lang="en-US" sz="1200">
              <a:solidFill>
                <a:srgbClr val="000000"/>
              </a:solidFill>
            </a:endParaRPr>
          </a:p>
        </p:txBody>
      </p:sp>
      <p:pic>
        <p:nvPicPr>
          <p:cNvPr id="48130" name="Picture 2" descr="C:\Documents and Settings\nisod\My Documents\Marked\Hanna_William.jpg"/>
          <p:cNvPicPr>
            <a:picLocks noGrp="1" noChangeAspect="1" noChangeArrowheads="1"/>
          </p:cNvPicPr>
          <p:nvPr>
            <p:ph type="pic" idx="1"/>
          </p:nvPr>
        </p:nvPicPr>
        <p:blipFill>
          <a:blip r:embed="rId2" cstate="print"/>
          <a:srcRect t="2003" b="2003"/>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believe every student is capable of success. What inspires me is helping students find their avenues to success. Be it a well-crafted lesson, quick and helpful feedback on an essay, or something as simple as an encouraging smile, I enjoy helping them on their paths.</a:t>
            </a:r>
          </a:p>
        </p:txBody>
      </p:sp>
      <p:sp>
        <p:nvSpPr>
          <p:cNvPr id="48130"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CURTIS HARRELL</a:t>
            </a:r>
            <a:r>
              <a:rPr lang="en-US" sz="4000">
                <a:solidFill>
                  <a:srgbClr val="804000"/>
                </a:solidFill>
              </a:rPr>
              <a:t/>
            </a:r>
            <a:br>
              <a:rPr lang="en-US" sz="4000">
                <a:solidFill>
                  <a:srgbClr val="804000"/>
                </a:solidFill>
              </a:rPr>
            </a:br>
            <a:r>
              <a:rPr lang="en-US" sz="1400">
                <a:solidFill>
                  <a:srgbClr val="804000"/>
                </a:solidFill>
              </a:rPr>
              <a:t>NorthWest Arkansas Community College</a:t>
            </a:r>
            <a:endParaRPr lang="en-US" sz="1200">
              <a:solidFill>
                <a:srgbClr val="000000"/>
              </a:solidFill>
            </a:endParaRPr>
          </a:p>
        </p:txBody>
      </p:sp>
      <p:pic>
        <p:nvPicPr>
          <p:cNvPr id="49154" name="Picture 2" descr="C:\Documents and Settings\nisod\My Documents\Marked\Harrell_Curtis.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wanted to make a difference in the life of Natives. Not only my own tribe-the Comanches, but all Natives. After 10 years practicing as an Indian Law attorney, I thought the best way to make a difference was teaching. The next generation holds the key to preserving tribal sovereignty, and I hope I can help in that preservation.</a:t>
            </a:r>
          </a:p>
        </p:txBody>
      </p:sp>
      <p:sp>
        <p:nvSpPr>
          <p:cNvPr id="4915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CHRIS HARRINGTON</a:t>
            </a:r>
            <a:br>
              <a:rPr lang="en-US" sz="2400">
                <a:solidFill>
                  <a:srgbClr val="804000"/>
                </a:solidFill>
              </a:rPr>
            </a:br>
            <a:r>
              <a:rPr lang="en-US" sz="1400">
                <a:solidFill>
                  <a:srgbClr val="804000"/>
                </a:solidFill>
              </a:rPr>
              <a:t>Southwestern Indian Polytechnic Institute</a:t>
            </a:r>
            <a:endParaRPr lang="en-US" sz="1200">
              <a:solidFill>
                <a:srgbClr val="000000"/>
              </a:solidFill>
            </a:endParaRPr>
          </a:p>
        </p:txBody>
      </p:sp>
    </p:spTree>
  </p:cSld>
  <p:clrMapOvr>
    <a:masterClrMapping/>
  </p:clrMapOvr>
  <p:transition spd="slow" advTm="7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Nothing thrills me more than watching students not only enjoy and respect knowledge, but create new knowledge.</a:t>
            </a:r>
          </a:p>
        </p:txBody>
      </p:sp>
      <p:sp>
        <p:nvSpPr>
          <p:cNvPr id="501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JENNIFER HARRIS</a:t>
            </a:r>
            <a:r>
              <a:rPr lang="en-US" sz="4000">
                <a:solidFill>
                  <a:srgbClr val="804000"/>
                </a:solidFill>
              </a:rPr>
              <a:t/>
            </a:r>
            <a:br>
              <a:rPr lang="en-US" sz="4000">
                <a:solidFill>
                  <a:srgbClr val="804000"/>
                </a:solidFill>
              </a:rPr>
            </a:br>
            <a:r>
              <a:rPr lang="en-US" sz="1400">
                <a:solidFill>
                  <a:srgbClr val="804000"/>
                </a:solidFill>
              </a:rPr>
              <a:t>North Shore Community College</a:t>
            </a:r>
            <a:endParaRPr lang="en-US" sz="1200">
              <a:solidFill>
                <a:srgbClr val="000000"/>
              </a:solidFill>
            </a:endParaRPr>
          </a:p>
        </p:txBody>
      </p:sp>
      <p:pic>
        <p:nvPicPr>
          <p:cNvPr id="2" name="Picture 2" descr="C:\Documents and Settings\nisod\My Documents\Marked\Harris_Jennifer.JPG"/>
          <p:cNvPicPr>
            <a:picLocks noGrp="1" noChangeAspect="1" noChangeArrowheads="1"/>
          </p:cNvPicPr>
          <p:nvPr>
            <p:ph type="pic" idx="1"/>
          </p:nvPr>
        </p:nvPicPr>
        <p:blipFill>
          <a:blip r:embed="rId2" cstate="print"/>
          <a:srcRect t="1821" b="1821"/>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Watching students learn and grow as individuals while they mature in their thinking is always an adventure.  The most exciting challenge is to find the approach that works best for each class to allow every student the opportunity to excel.</a:t>
            </a:r>
          </a:p>
        </p:txBody>
      </p:sp>
      <p:sp>
        <p:nvSpPr>
          <p:cNvPr id="512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TOSCA HARRIS</a:t>
            </a:r>
            <a:r>
              <a:rPr lang="en-US" sz="4000">
                <a:solidFill>
                  <a:srgbClr val="804000"/>
                </a:solidFill>
              </a:rPr>
              <a:t/>
            </a:r>
            <a:br>
              <a:rPr lang="en-US" sz="4000">
                <a:solidFill>
                  <a:srgbClr val="804000"/>
                </a:solidFill>
              </a:rPr>
            </a:br>
            <a:r>
              <a:rPr lang="en-US" sz="1400">
                <a:solidFill>
                  <a:srgbClr val="804000"/>
                </a:solidFill>
              </a:rPr>
              <a:t>Neosho County Community College</a:t>
            </a:r>
            <a:endParaRPr lang="en-US" sz="1200">
              <a:solidFill>
                <a:srgbClr val="000000"/>
              </a:solidFill>
            </a:endParaRPr>
          </a:p>
        </p:txBody>
      </p:sp>
      <p:pic>
        <p:nvPicPr>
          <p:cNvPr id="2" name="Picture 2" descr="C:\Documents and Settings\nisod\My Documents\Marked\Harris_Tosca.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What excites me as a community college professor?—when the majority of students make an A on the first microbiology exam, when lecture attendance is 99%;,when former students return and say I made a difference in their lives, and when a student takes all the science classes I teach.</a:t>
            </a:r>
          </a:p>
        </p:txBody>
      </p:sp>
      <p:sp>
        <p:nvSpPr>
          <p:cNvPr id="52226"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LINDA HARRIS-YOUNG</a:t>
            </a:r>
            <a:r>
              <a:rPr lang="en-US" sz="4000">
                <a:solidFill>
                  <a:srgbClr val="804000"/>
                </a:solidFill>
              </a:rPr>
              <a:t/>
            </a:r>
            <a:br>
              <a:rPr lang="en-US" sz="4000">
                <a:solidFill>
                  <a:srgbClr val="804000"/>
                </a:solidFill>
              </a:rPr>
            </a:br>
            <a:r>
              <a:rPr lang="en-US" sz="1400">
                <a:solidFill>
                  <a:srgbClr val="804000"/>
                </a:solidFill>
              </a:rPr>
              <a:t>Motlow State Community College</a:t>
            </a:r>
            <a:endParaRPr lang="en-US" sz="1200">
              <a:solidFill>
                <a:srgbClr val="000000"/>
              </a:solidFill>
            </a:endParaRPr>
          </a:p>
        </p:txBody>
      </p:sp>
      <p:pic>
        <p:nvPicPr>
          <p:cNvPr id="2" name="Picture 2" descr="C:\Documents and Settings\nisod\My Documents\Marked\Harris-Young_Linda.jpg"/>
          <p:cNvPicPr>
            <a:picLocks noGrp="1" noChangeAspect="1" noChangeArrowheads="1"/>
          </p:cNvPicPr>
          <p:nvPr>
            <p:ph type="pic" idx="1"/>
          </p:nvPr>
        </p:nvPicPr>
        <p:blipFill>
          <a:blip r:embed="rId2"/>
          <a:srcRect t="2384" b="238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When we share a vision and work together to see it implemented, that motivates me to want to do more to help students.</a:t>
            </a:r>
          </a:p>
        </p:txBody>
      </p:sp>
      <p:sp>
        <p:nvSpPr>
          <p:cNvPr id="53250"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GINA HART</a:t>
            </a:r>
            <a:br>
              <a:rPr lang="en-US" sz="2400">
                <a:solidFill>
                  <a:srgbClr val="804000"/>
                </a:solidFill>
              </a:rPr>
            </a:br>
            <a:r>
              <a:rPr lang="en-US" sz="1400">
                <a:solidFill>
                  <a:srgbClr val="804000"/>
                </a:solidFill>
              </a:rPr>
              <a:t>Iowa Western Community College</a:t>
            </a:r>
            <a:endParaRPr lang="en-US" sz="1200">
              <a:solidFill>
                <a:srgbClr val="000000"/>
              </a:solidFill>
            </a:endParaRPr>
          </a:p>
        </p:txBody>
      </p:sp>
    </p:spTree>
  </p:cSld>
  <p:clrMapOvr>
    <a:masterClrMapping/>
  </p:clrMapOvr>
  <p:transition spd="slow" advTm="7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590800" y="1219200"/>
            <a:ext cx="38862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JUAN GARCIA</a:t>
            </a:r>
            <a:r>
              <a:rPr lang="en-US" sz="4000">
                <a:solidFill>
                  <a:srgbClr val="804000"/>
                </a:solidFill>
              </a:rPr>
              <a:t/>
            </a:r>
            <a:br>
              <a:rPr lang="en-US" sz="4000">
                <a:solidFill>
                  <a:srgbClr val="804000"/>
                </a:solidFill>
              </a:rPr>
            </a:br>
            <a:r>
              <a:rPr lang="en-US" sz="1400">
                <a:solidFill>
                  <a:srgbClr val="804000"/>
                </a:solidFill>
              </a:rPr>
              <a:t>Texas State Technical College – Harlingen</a:t>
            </a:r>
            <a:endParaRPr lang="en-US" sz="1200">
              <a:solidFill>
                <a:srgbClr val="000000"/>
              </a:solidFill>
            </a:endParaRPr>
          </a:p>
        </p:txBody>
      </p:sp>
      <p:pic>
        <p:nvPicPr>
          <p:cNvPr id="22531" name="Picture 3" descr="F:\Marked\Garcia_Juan.jpg"/>
          <p:cNvPicPr>
            <a:picLocks noChangeAspect="1" noChangeArrowheads="1"/>
          </p:cNvPicPr>
          <p:nvPr/>
        </p:nvPicPr>
        <p:blipFill>
          <a:blip r:embed="rId2"/>
          <a:srcRect/>
          <a:stretch>
            <a:fillRect/>
          </a:stretch>
        </p:blipFill>
        <p:spPr bwMode="auto">
          <a:xfrm>
            <a:off x="2667000" y="2209800"/>
            <a:ext cx="3810000" cy="2819400"/>
          </a:xfrm>
          <a:prstGeom prst="roundRect">
            <a:avLst/>
          </a:prstGeom>
          <a:noFill/>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HADLEY HARTMAN</a:t>
            </a:r>
            <a:r>
              <a:rPr lang="en-US" sz="4000">
                <a:solidFill>
                  <a:srgbClr val="804000"/>
                </a:solidFill>
              </a:rPr>
              <a:t/>
            </a:r>
            <a:br>
              <a:rPr lang="en-US" sz="4000">
                <a:solidFill>
                  <a:srgbClr val="804000"/>
                </a:solidFill>
              </a:rPr>
            </a:br>
            <a:r>
              <a:rPr lang="en-US" sz="1400">
                <a:solidFill>
                  <a:srgbClr val="804000"/>
                </a:solidFill>
              </a:rPr>
              <a:t>Santa Fe Community College</a:t>
            </a:r>
            <a:endParaRPr lang="en-US" sz="1200">
              <a:solidFill>
                <a:srgbClr val="000000"/>
              </a:solidFill>
            </a:endParaRPr>
          </a:p>
        </p:txBody>
      </p:sp>
      <p:pic>
        <p:nvPicPr>
          <p:cNvPr id="53250" name="Picture 2" descr="C:\Documents and Settings\nisod\My Documents\Marked\Hartman_Hadley.jpg"/>
          <p:cNvPicPr>
            <a:picLocks noGrp="1" noChangeAspect="1" noChangeArrowheads="1"/>
          </p:cNvPicPr>
          <p:nvPr>
            <p:ph type="pic" idx="1"/>
          </p:nvPr>
        </p:nvPicPr>
        <p:blipFill>
          <a:blip r:embed="rId2"/>
          <a:srcRect l="4825" r="4825"/>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I’m most inspired by the growth that I observe in people over time, not only as students, but also as human beings. I use the tenets of ‘active learning’ as a strategy for success. To be uniquely successful, one needs to have high expectations and a good sense of humor.</a:t>
            </a:r>
          </a:p>
        </p:txBody>
      </p:sp>
      <p:sp>
        <p:nvSpPr>
          <p:cNvPr id="5529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JERRY HAVILL</a:t>
            </a:r>
            <a:r>
              <a:rPr lang="en-US" sz="4000">
                <a:solidFill>
                  <a:srgbClr val="804000"/>
                </a:solidFill>
              </a:rPr>
              <a:t/>
            </a:r>
            <a:br>
              <a:rPr lang="en-US" sz="4000">
                <a:solidFill>
                  <a:srgbClr val="804000"/>
                </a:solidFill>
              </a:rPr>
            </a:br>
            <a:r>
              <a:rPr lang="en-US" sz="1400">
                <a:solidFill>
                  <a:srgbClr val="804000"/>
                </a:solidFill>
              </a:rPr>
              <a:t>Bay College</a:t>
            </a:r>
            <a:endParaRPr lang="en-US" sz="1200">
              <a:solidFill>
                <a:srgbClr val="000000"/>
              </a:solidFill>
            </a:endParaRPr>
          </a:p>
        </p:txBody>
      </p:sp>
      <p:pic>
        <p:nvPicPr>
          <p:cNvPr id="54274" name="Picture 2" descr="C:\Documents and Settings\nisod\My Documents\Marked\Havill_Jerry.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ESKINE HAWKINS</a:t>
            </a:r>
            <a:r>
              <a:rPr lang="en-US" sz="4000">
                <a:solidFill>
                  <a:srgbClr val="804000"/>
                </a:solidFill>
              </a:rPr>
              <a:t/>
            </a:r>
            <a:br>
              <a:rPr lang="en-US" sz="4000">
                <a:solidFill>
                  <a:srgbClr val="804000"/>
                </a:solidFill>
              </a:rPr>
            </a:br>
            <a:r>
              <a:rPr lang="en-US" sz="1400">
                <a:solidFill>
                  <a:srgbClr val="804000"/>
                </a:solidFill>
              </a:rPr>
              <a:t>Georgia Perimeter College</a:t>
            </a:r>
            <a:endParaRPr lang="en-US" sz="1200">
              <a:solidFill>
                <a:srgbClr val="000000"/>
              </a:solidFill>
            </a:endParaRPr>
          </a:p>
        </p:txBody>
      </p:sp>
      <p:pic>
        <p:nvPicPr>
          <p:cNvPr id="55298" name="Picture 2" descr="C:\Documents and Settings\nisod\My Documents\Marked\Hawkins_Eskine.jpg"/>
          <p:cNvPicPr>
            <a:picLocks noGrp="1" noChangeAspect="1" noChangeArrowheads="1"/>
          </p:cNvPicPr>
          <p:nvPr>
            <p:ph type="pic" idx="1"/>
          </p:nvPr>
        </p:nvPicPr>
        <p:blipFill>
          <a:blip r:embed="rId2"/>
          <a:srcRect t="1826" b="1826"/>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During my teaching career, I have had students at many different levels, and most of them exhibit pride in their performances. Their feelings of accomplishment and fulfillment inspire me to be a teacher of excellence.</a:t>
            </a:r>
          </a:p>
        </p:txBody>
      </p:sp>
      <p:sp>
        <p:nvSpPr>
          <p:cNvPr id="573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DENNIS HAY</a:t>
            </a:r>
            <a:r>
              <a:rPr lang="en-US" sz="4000">
                <a:solidFill>
                  <a:srgbClr val="804000"/>
                </a:solidFill>
              </a:rPr>
              <a:t/>
            </a:r>
            <a:br>
              <a:rPr lang="en-US" sz="4000">
                <a:solidFill>
                  <a:srgbClr val="804000"/>
                </a:solidFill>
              </a:rPr>
            </a:br>
            <a:r>
              <a:rPr lang="en-US" sz="1400">
                <a:solidFill>
                  <a:srgbClr val="804000"/>
                </a:solidFill>
              </a:rPr>
              <a:t>Arkansas Northeastern College</a:t>
            </a:r>
            <a:endParaRPr lang="en-US" sz="1200">
              <a:solidFill>
                <a:srgbClr val="000000"/>
              </a:solidFill>
            </a:endParaRPr>
          </a:p>
        </p:txBody>
      </p:sp>
      <p:pic>
        <p:nvPicPr>
          <p:cNvPr id="56322" name="Picture 2"/>
          <p:cNvPicPr>
            <a:picLocks noGrp="1" noChangeAspect="1" noChangeArrowheads="1"/>
          </p:cNvPicPr>
          <p:nvPr>
            <p:ph type="pic" idx="1"/>
          </p:nvPr>
        </p:nvPicPr>
        <p:blipFill>
          <a:blip r:embed="rId2" cstate="print"/>
          <a:srcRect l="72" r="72"/>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inspired by seeing students grow in confidence, in critical thinking ability, in curiosity, and in the goals that they set for themselves.</a:t>
            </a:r>
          </a:p>
        </p:txBody>
      </p:sp>
      <p:sp>
        <p:nvSpPr>
          <p:cNvPr id="583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JOHN HEATHCOTE</a:t>
            </a:r>
            <a:r>
              <a:rPr lang="en-US" sz="4000">
                <a:solidFill>
                  <a:srgbClr val="804000"/>
                </a:solidFill>
              </a:rPr>
              <a:t/>
            </a:r>
            <a:br>
              <a:rPr lang="en-US" sz="4000">
                <a:solidFill>
                  <a:srgbClr val="804000"/>
                </a:solidFill>
              </a:rPr>
            </a:br>
            <a:r>
              <a:rPr lang="en-US" sz="1400">
                <a:solidFill>
                  <a:srgbClr val="804000"/>
                </a:solidFill>
              </a:rPr>
              <a:t>Reedley College</a:t>
            </a:r>
            <a:endParaRPr lang="en-US" sz="1200">
              <a:solidFill>
                <a:srgbClr val="000000"/>
              </a:solidFill>
            </a:endParaRPr>
          </a:p>
        </p:txBody>
      </p:sp>
      <p:pic>
        <p:nvPicPr>
          <p:cNvPr id="57346" name="Picture 2" descr="C:\Documents and Settings\nisod\My Documents\Marked\Heathcote_John.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Being a part of students’ journey of self-discovery and their desire to make a difference in the lives of the people they touch is what inspires me.</a:t>
            </a:r>
          </a:p>
        </p:txBody>
      </p:sp>
      <p:sp>
        <p:nvSpPr>
          <p:cNvPr id="593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LISA HEBL</a:t>
            </a:r>
            <a:r>
              <a:rPr lang="en-US" sz="4000">
                <a:solidFill>
                  <a:srgbClr val="804000"/>
                </a:solidFill>
              </a:rPr>
              <a:t/>
            </a:r>
            <a:br>
              <a:rPr lang="en-US" sz="4000">
                <a:solidFill>
                  <a:srgbClr val="804000"/>
                </a:solidFill>
              </a:rPr>
            </a:br>
            <a:r>
              <a:rPr lang="en-US" sz="1400">
                <a:solidFill>
                  <a:srgbClr val="804000"/>
                </a:solidFill>
              </a:rPr>
              <a:t>Kirkwood Community College</a:t>
            </a:r>
            <a:endParaRPr lang="en-US" sz="1200">
              <a:solidFill>
                <a:srgbClr val="000000"/>
              </a:solidFill>
            </a:endParaRPr>
          </a:p>
        </p:txBody>
      </p:sp>
      <p:pic>
        <p:nvPicPr>
          <p:cNvPr id="58370" name="Picture 2" descr="C:\Documents and Settings\nisod\My Documents\Marked\Hebl_Lisa.JPG"/>
          <p:cNvPicPr>
            <a:picLocks noGrp="1" noChangeAspect="1" noChangeArrowheads="1"/>
          </p:cNvPicPr>
          <p:nvPr>
            <p:ph type="pic" idx="1"/>
          </p:nvPr>
        </p:nvPicPr>
        <p:blipFill>
          <a:blip r:embed="rId2"/>
          <a:srcRect t="7237" b="7237"/>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is educating students in a multicultural society and molding their minds for the challenges of the 21</a:t>
            </a:r>
            <a:r>
              <a:rPr lang="en-US" sz="1800" baseline="30000"/>
              <a:t>st</a:t>
            </a:r>
            <a:r>
              <a:rPr lang="en-US" sz="1800"/>
              <a:t> century. I instill in them the importance of an open and critical mind and make them aware of the opportunities that are ahead of them.</a:t>
            </a:r>
          </a:p>
        </p:txBody>
      </p:sp>
      <p:sp>
        <p:nvSpPr>
          <p:cNvPr id="60418"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FLOR HENDERSON</a:t>
            </a:r>
            <a:r>
              <a:rPr lang="en-US" sz="4000">
                <a:solidFill>
                  <a:srgbClr val="804000"/>
                </a:solidFill>
              </a:rPr>
              <a:t/>
            </a:r>
            <a:br>
              <a:rPr lang="en-US" sz="4000">
                <a:solidFill>
                  <a:srgbClr val="804000"/>
                </a:solidFill>
              </a:rPr>
            </a:br>
            <a:r>
              <a:rPr lang="en-US" sz="1400">
                <a:solidFill>
                  <a:srgbClr val="804000"/>
                </a:solidFill>
              </a:rPr>
              <a:t>Hostos Community College</a:t>
            </a:r>
            <a:endParaRPr lang="en-US" sz="1200">
              <a:solidFill>
                <a:srgbClr val="000000"/>
              </a:solidFill>
            </a:endParaRPr>
          </a:p>
        </p:txBody>
      </p:sp>
      <p:pic>
        <p:nvPicPr>
          <p:cNvPr id="59394" name="Picture 2" descr="C:\Documents and Settings\nisod\My Documents\Marked\Henderson_Flor.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Students are changing their lives by sheer determination; they persevere to have a future for themselves and their families.</a:t>
            </a:r>
          </a:p>
        </p:txBody>
      </p:sp>
      <p:sp>
        <p:nvSpPr>
          <p:cNvPr id="6144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MARY HESTER</a:t>
            </a:r>
            <a:br>
              <a:rPr lang="en-US" sz="2400">
                <a:solidFill>
                  <a:srgbClr val="804000"/>
                </a:solidFill>
              </a:rPr>
            </a:br>
            <a:r>
              <a:rPr lang="en-US" sz="1400">
                <a:solidFill>
                  <a:srgbClr val="804000"/>
                </a:solidFill>
              </a:rPr>
              <a:t>Barton County Community College</a:t>
            </a:r>
            <a:endParaRPr lang="en-US" sz="1200">
              <a:solidFill>
                <a:srgbClr val="000000"/>
              </a:solidFill>
            </a:endParaRPr>
          </a:p>
        </p:txBody>
      </p:sp>
    </p:spTree>
  </p:cSld>
  <p:clrMapOvr>
    <a:masterClrMapping/>
  </p:clrMapOvr>
  <p:transition spd="slow" advTm="7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Education is the most powerful mechanism for helping people improve their lives.  As a teacher, I am inspired by students who rise to meet the challenge of a rigorous academic program.  As an administrator, I am motivated to provide opportunities and resources to instructors.</a:t>
            </a:r>
          </a:p>
        </p:txBody>
      </p:sp>
      <p:sp>
        <p:nvSpPr>
          <p:cNvPr id="6246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STEVEN HEULETT</a:t>
            </a:r>
            <a:br>
              <a:rPr lang="en-US" sz="2400">
                <a:solidFill>
                  <a:srgbClr val="804000"/>
                </a:solidFill>
              </a:rPr>
            </a:br>
            <a:r>
              <a:rPr lang="en-US" sz="1400">
                <a:solidFill>
                  <a:srgbClr val="804000"/>
                </a:solidFill>
              </a:rPr>
              <a:t>Haywood Community College</a:t>
            </a:r>
            <a:endParaRPr lang="en-US" sz="1200">
              <a:solidFill>
                <a:srgbClr val="000000"/>
              </a:solidFill>
            </a:endParaRPr>
          </a:p>
        </p:txBody>
      </p:sp>
    </p:spTree>
  </p:cSld>
  <p:clrMapOvr>
    <a:masterClrMapping/>
  </p:clrMapOvr>
  <p:transition spd="slow" advTm="7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Plain and simple, I love my job.  I get paid to work alongside people I genuinely like, I get to watch students evolve and succeed, and I get to discuss philosophy, politics, and religion openly.</a:t>
            </a:r>
          </a:p>
        </p:txBody>
      </p:sp>
      <p:sp>
        <p:nvSpPr>
          <p:cNvPr id="63490"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MARKO HILGERSOM</a:t>
            </a:r>
            <a:r>
              <a:rPr lang="en-US" sz="4000">
                <a:solidFill>
                  <a:srgbClr val="804000"/>
                </a:solidFill>
              </a:rPr>
              <a:t/>
            </a:r>
            <a:br>
              <a:rPr lang="en-US" sz="4000">
                <a:solidFill>
                  <a:srgbClr val="804000"/>
                </a:solidFill>
              </a:rPr>
            </a:br>
            <a:r>
              <a:rPr lang="en-US" sz="1400">
                <a:solidFill>
                  <a:srgbClr val="804000"/>
                </a:solidFill>
              </a:rPr>
              <a:t>Lethbridge College</a:t>
            </a:r>
            <a:endParaRPr lang="en-US" sz="1200">
              <a:solidFill>
                <a:srgbClr val="000000"/>
              </a:solidFill>
            </a:endParaRPr>
          </a:p>
        </p:txBody>
      </p:sp>
      <p:pic>
        <p:nvPicPr>
          <p:cNvPr id="62466" name="Picture 2" descr="C:\Documents and Settings\nisod\My Documents\Marked\Hilgersom_Marko.jpg"/>
          <p:cNvPicPr>
            <a:picLocks noGrp="1" noChangeAspect="1" noChangeArrowheads="1"/>
          </p:cNvPicPr>
          <p:nvPr>
            <p:ph type="pic" idx="1"/>
          </p:nvPr>
        </p:nvPicPr>
        <p:blipFill>
          <a:blip r:embed="rId2" cstate="print"/>
          <a:srcRect t="5194" b="51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It is gratifying and inspiring to see students take ownership of their learning. Whenever I succeed in transmitting my enthusiasm and love for what I am teaching, I have drawn my students into the learning environment; they are engaged.</a:t>
            </a:r>
          </a:p>
        </p:txBody>
      </p:sp>
      <p:sp>
        <p:nvSpPr>
          <p:cNvPr id="184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SILVIA GARCIA</a:t>
            </a:r>
            <a:r>
              <a:rPr lang="en-US" sz="4000">
                <a:solidFill>
                  <a:srgbClr val="804000"/>
                </a:solidFill>
              </a:rPr>
              <a:t/>
            </a:r>
            <a:br>
              <a:rPr lang="en-US" sz="4000">
                <a:solidFill>
                  <a:srgbClr val="804000"/>
                </a:solidFill>
              </a:rPr>
            </a:br>
            <a:r>
              <a:rPr lang="en-US" sz="1400">
                <a:solidFill>
                  <a:srgbClr val="804000"/>
                </a:solidFill>
              </a:rPr>
              <a:t>Algonquin College</a:t>
            </a:r>
            <a:endParaRPr lang="en-US" sz="1200">
              <a:solidFill>
                <a:srgbClr val="000000"/>
              </a:solidFill>
            </a:endParaRPr>
          </a:p>
        </p:txBody>
      </p:sp>
      <p:pic>
        <p:nvPicPr>
          <p:cNvPr id="21509" name="Picture 5" descr="C:\Documents and Settings\nisod\My Documents\Marked\Garcia_Silvia.jpg"/>
          <p:cNvPicPr>
            <a:picLocks noChangeAspect="1" noChangeArrowheads="1"/>
          </p:cNvPicPr>
          <p:nvPr/>
        </p:nvPicPr>
        <p:blipFill>
          <a:blip r:embed="rId2" cstate="print"/>
          <a:srcRect/>
          <a:stretch>
            <a:fillRect/>
          </a:stretch>
        </p:blipFill>
        <p:spPr bwMode="auto">
          <a:xfrm>
            <a:off x="685800" y="685800"/>
            <a:ext cx="3581400" cy="2834495"/>
          </a:xfrm>
          <a:prstGeom prst="roundRect">
            <a:avLst/>
          </a:prstGeom>
          <a:noFill/>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is about engaging students.</a:t>
            </a:r>
            <a:br>
              <a:rPr lang="en-US" sz="1800"/>
            </a:br>
            <a:r>
              <a:rPr lang="en-US" sz="1800"/>
              <a:t>It's about demystifying the difficult, reducing frustration and gaining empowerment, and bringing student imagination and creativity to bear.</a:t>
            </a:r>
          </a:p>
        </p:txBody>
      </p:sp>
      <p:sp>
        <p:nvSpPr>
          <p:cNvPr id="645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RONALD HITCHCOCK</a:t>
            </a:r>
            <a:r>
              <a:rPr lang="en-US" sz="4000">
                <a:solidFill>
                  <a:srgbClr val="804000"/>
                </a:solidFill>
              </a:rPr>
              <a:t/>
            </a:r>
            <a:br>
              <a:rPr lang="en-US" sz="4000">
                <a:solidFill>
                  <a:srgbClr val="804000"/>
                </a:solidFill>
              </a:rPr>
            </a:br>
            <a:r>
              <a:rPr lang="en-US" sz="1400">
                <a:solidFill>
                  <a:srgbClr val="804000"/>
                </a:solidFill>
              </a:rPr>
              <a:t>Northwest College</a:t>
            </a:r>
            <a:endParaRPr lang="en-US" sz="1200">
              <a:solidFill>
                <a:srgbClr val="000000"/>
              </a:solidFill>
            </a:endParaRPr>
          </a:p>
        </p:txBody>
      </p:sp>
      <p:pic>
        <p:nvPicPr>
          <p:cNvPr id="63490" name="Picture 2" descr="C:\Documents and Settings\nisod\My Documents\Marked\Hitchcock_Ronald2.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Engaging students in the classroom to reach their full potential is exhilarating! Empowering them with confidence and seeing them strive for excellence rather than mediocrity increases my passion for teaching. As educators, it is not what we have, but how we use what we have to engage and inspire our students to become successful.</a:t>
            </a:r>
          </a:p>
        </p:txBody>
      </p:sp>
      <p:sp>
        <p:nvSpPr>
          <p:cNvPr id="6553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ELAINE HOBBS</a:t>
            </a:r>
            <a:br>
              <a:rPr lang="en-US" sz="2400">
                <a:solidFill>
                  <a:srgbClr val="804000"/>
                </a:solidFill>
              </a:rPr>
            </a:br>
            <a:r>
              <a:rPr lang="en-US" sz="1400">
                <a:solidFill>
                  <a:srgbClr val="804000"/>
                </a:solidFill>
              </a:rPr>
              <a:t>Cuyahoga Community College</a:t>
            </a:r>
            <a:endParaRPr lang="en-US" sz="1200">
              <a:solidFill>
                <a:srgbClr val="000000"/>
              </a:solidFill>
            </a:endParaRPr>
          </a:p>
        </p:txBody>
      </p:sp>
    </p:spTree>
  </p:cSld>
  <p:clrMapOvr>
    <a:masterClrMapping/>
  </p:clrMapOvr>
  <p:transition spd="slow" advTm="7000">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increasing number of disenfranchised Americans and students in my classes inspire me to promote unfettered inquiry in an attempt to debunk disempowering and prevailing myths in our culture. The most effective strategy to encourage learning and empowerment is through a student-centered, project-based curriculum; it's time to revisit humanist approaches.</a:t>
            </a:r>
          </a:p>
        </p:txBody>
      </p:sp>
      <p:sp>
        <p:nvSpPr>
          <p:cNvPr id="665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BARBARA HOCKABOUT</a:t>
            </a:r>
            <a:r>
              <a:rPr lang="en-US" sz="4000">
                <a:solidFill>
                  <a:srgbClr val="804000"/>
                </a:solidFill>
              </a:rPr>
              <a:t/>
            </a:r>
            <a:br>
              <a:rPr lang="en-US" sz="4000">
                <a:solidFill>
                  <a:srgbClr val="804000"/>
                </a:solidFill>
              </a:rPr>
            </a:br>
            <a:r>
              <a:rPr lang="en-US" sz="1400">
                <a:solidFill>
                  <a:srgbClr val="804000"/>
                </a:solidFill>
              </a:rPr>
              <a:t>Northland Pioneer College</a:t>
            </a:r>
            <a:endParaRPr lang="en-US" sz="1200">
              <a:solidFill>
                <a:srgbClr val="000000"/>
              </a:solidFill>
            </a:endParaRPr>
          </a:p>
        </p:txBody>
      </p:sp>
      <p:pic>
        <p:nvPicPr>
          <p:cNvPr id="64514" name="Picture 2" descr="C:\Documents and Settings\nisod\My Documents\Marked\Hockabout_Barbara.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Amanda Vick Lethco said that a teacher’s goal should be ‘to arrange for [the students’] success.’  This ‘arranging’ is my motivation: a mentally challenging and exciting task.  Knowing my students, growing in my discipline, and creating connections between them leads to my greatest reward: seeing my students succeed.</a:t>
            </a:r>
          </a:p>
        </p:txBody>
      </p:sp>
      <p:sp>
        <p:nvSpPr>
          <p:cNvPr id="675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JULIE HOESEL</a:t>
            </a:r>
            <a:r>
              <a:rPr lang="en-US" sz="4000">
                <a:solidFill>
                  <a:srgbClr val="804000"/>
                </a:solidFill>
              </a:rPr>
              <a:t/>
            </a:r>
            <a:br>
              <a:rPr lang="en-US" sz="4000">
                <a:solidFill>
                  <a:srgbClr val="804000"/>
                </a:solidFill>
              </a:rPr>
            </a:br>
            <a:r>
              <a:rPr lang="en-US" sz="1400">
                <a:solidFill>
                  <a:srgbClr val="804000"/>
                </a:solidFill>
              </a:rPr>
              <a:t>Iowa Central Community College</a:t>
            </a:r>
            <a:endParaRPr lang="en-US" sz="1200">
              <a:solidFill>
                <a:srgbClr val="000000"/>
              </a:solidFill>
            </a:endParaRPr>
          </a:p>
        </p:txBody>
      </p:sp>
      <p:pic>
        <p:nvPicPr>
          <p:cNvPr id="65538" name="Picture 2" descr="C:\Documents and Settings\nisod\My Documents\Marked\Hoesel_Julie.jpg"/>
          <p:cNvPicPr>
            <a:picLocks noGrp="1" noChangeAspect="1" noChangeArrowheads="1"/>
          </p:cNvPicPr>
          <p:nvPr>
            <p:ph type="pic" idx="1"/>
          </p:nvPr>
        </p:nvPicPr>
        <p:blipFill>
          <a:blip r:embed="rId2"/>
          <a:srcRect t="3133" b="3133"/>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If I touch one student and make that student find something within that inspires him/her to do and be more than they ever thought possible, then I have made a significant contribution. I received a plaque from some students with this quote: ‘To touch the soul of another human being is to walk on holy ground.’ To this, they added, ‘Never doubt you have touched many souls.’ This meant so much to me because it came from those I serve.</a:t>
            </a:r>
          </a:p>
        </p:txBody>
      </p:sp>
      <p:sp>
        <p:nvSpPr>
          <p:cNvPr id="68610" name="Rectangle 8"/>
          <p:cNvSpPr>
            <a:spLocks noGrp="1" noChangeArrowheads="1"/>
          </p:cNvSpPr>
          <p:nvPr>
            <p:ph type="title"/>
          </p:nvPr>
        </p:nvSpPr>
        <p:spPr bwMode="auto">
          <a:xfrm>
            <a:off x="2590800" y="1143000"/>
            <a:ext cx="3886200" cy="892175"/>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SANDY HOLBROOK</a:t>
            </a:r>
            <a:br>
              <a:rPr lang="en-US" sz="2400">
                <a:solidFill>
                  <a:srgbClr val="804000"/>
                </a:solidFill>
              </a:rPr>
            </a:br>
            <a:r>
              <a:rPr lang="en-US" sz="1400">
                <a:solidFill>
                  <a:srgbClr val="804000"/>
                </a:solidFill>
              </a:rPr>
              <a:t>Southeast Kentucky Community and Technical College</a:t>
            </a:r>
            <a:endParaRPr lang="en-US" sz="1200">
              <a:solidFill>
                <a:srgbClr val="000000"/>
              </a:solidFill>
            </a:endParaRPr>
          </a:p>
        </p:txBody>
      </p:sp>
    </p:spTree>
  </p:cSld>
  <p:clrMapOvr>
    <a:masterClrMapping/>
  </p:clrMapOvr>
  <p:transition spd="slow" advTm="7000">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What inspires and motivates me is the awesome task of transforming a mind devoid of the art and science of nursing into a mind able to astutely assess, plan, and implement for positive outcomes of health.</a:t>
            </a:r>
          </a:p>
        </p:txBody>
      </p:sp>
      <p:sp>
        <p:nvSpPr>
          <p:cNvPr id="6963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WILMA H. HOOD</a:t>
            </a:r>
            <a:br>
              <a:rPr lang="en-US" sz="2400">
                <a:solidFill>
                  <a:srgbClr val="804000"/>
                </a:solidFill>
              </a:rPr>
            </a:br>
            <a:r>
              <a:rPr lang="en-US" sz="1400">
                <a:solidFill>
                  <a:srgbClr val="804000"/>
                </a:solidFill>
              </a:rPr>
              <a:t>Central Piedmont Community College</a:t>
            </a:r>
            <a:endParaRPr lang="en-US" sz="1200">
              <a:solidFill>
                <a:srgbClr val="000000"/>
              </a:solidFill>
            </a:endParaRPr>
          </a:p>
        </p:txBody>
      </p:sp>
    </p:spTree>
  </p:cSld>
  <p:clrMapOvr>
    <a:masterClrMapping/>
  </p:clrMapOvr>
  <p:transition spd="slow" advTm="7000">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To provide the student-artist and student-designer with a solid foundation of materials use, skills, and procedures in addressing technical and formal concerns, while developing the tools to explore ideas, self-question, find independence and identity, and to “see” the inter-relatedness of things, art and non-art, thereby growing ideas (content) to express.</a:t>
            </a:r>
          </a:p>
        </p:txBody>
      </p:sp>
      <p:sp>
        <p:nvSpPr>
          <p:cNvPr id="706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ROSS HORROCKS</a:t>
            </a:r>
            <a:r>
              <a:rPr lang="en-US" sz="4000">
                <a:solidFill>
                  <a:srgbClr val="804000"/>
                </a:solidFill>
              </a:rPr>
              <a:t/>
            </a:r>
            <a:br>
              <a:rPr lang="en-US" sz="4000">
                <a:solidFill>
                  <a:srgbClr val="804000"/>
                </a:solidFill>
              </a:rPr>
            </a:br>
            <a:r>
              <a:rPr lang="en-US" sz="1400">
                <a:solidFill>
                  <a:srgbClr val="804000"/>
                </a:solidFill>
              </a:rPr>
              <a:t>American Intercontinental University</a:t>
            </a:r>
            <a:endParaRPr lang="en-US" sz="1200">
              <a:solidFill>
                <a:srgbClr val="000000"/>
              </a:solidFill>
            </a:endParaRPr>
          </a:p>
        </p:txBody>
      </p:sp>
      <p:pic>
        <p:nvPicPr>
          <p:cNvPr id="66563" name="Picture 3"/>
          <p:cNvPicPr>
            <a:picLocks noGrp="1" noChangeAspect="1" noChangeArrowheads="1"/>
          </p:cNvPicPr>
          <p:nvPr>
            <p:ph type="pic" idx="1"/>
          </p:nvPr>
        </p:nvPicPr>
        <p:blipFill>
          <a:blip r:embed="rId2" cstate="print"/>
          <a:srcRect t="2067" b="2067"/>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create an environment that not only gives students an academic understanding of Information Technology but also a workforce perspective and hands-on skills that are crucial to their success. My teaching approach prepares students for a career in a competitive industry and ensures they are prepared to meet that competition.</a:t>
            </a:r>
          </a:p>
        </p:txBody>
      </p:sp>
      <p:sp>
        <p:nvSpPr>
          <p:cNvPr id="7168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KIMBERLY HUBBARD</a:t>
            </a:r>
            <a:br>
              <a:rPr lang="en-US" sz="2400">
                <a:solidFill>
                  <a:srgbClr val="804000"/>
                </a:solidFill>
              </a:rPr>
            </a:br>
            <a:r>
              <a:rPr lang="en-US" sz="1400">
                <a:solidFill>
                  <a:srgbClr val="804000"/>
                </a:solidFill>
              </a:rPr>
              <a:t>Lone Star College – Cy-Fair</a:t>
            </a:r>
            <a:endParaRPr lang="en-US" sz="1200">
              <a:solidFill>
                <a:srgbClr val="000000"/>
              </a:solidFill>
            </a:endParaRPr>
          </a:p>
        </p:txBody>
      </p:sp>
    </p:spTree>
  </p:cSld>
  <p:clrMapOvr>
    <a:masterClrMapping/>
  </p:clrMapOvr>
  <p:transition spd="slow" advTm="7000">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main inspiration that renews my outlook and drives me is constantly looking for ways to remove boundaries for education. My personal motto is remove time, distance, and location restraints, and teach students to receive an education how, when, and where they want it.</a:t>
            </a:r>
          </a:p>
        </p:txBody>
      </p:sp>
      <p:sp>
        <p:nvSpPr>
          <p:cNvPr id="7270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MARCI HUFFMAN</a:t>
            </a:r>
            <a:br>
              <a:rPr lang="en-US" sz="2400">
                <a:solidFill>
                  <a:srgbClr val="804000"/>
                </a:solidFill>
              </a:rPr>
            </a:br>
            <a:r>
              <a:rPr lang="en-US" sz="1400">
                <a:solidFill>
                  <a:srgbClr val="804000"/>
                </a:solidFill>
              </a:rPr>
              <a:t>Davidson County Community College</a:t>
            </a:r>
            <a:endParaRPr lang="en-US" sz="1200">
              <a:solidFill>
                <a:srgbClr val="000000"/>
              </a:solidFill>
            </a:endParaRPr>
          </a:p>
        </p:txBody>
      </p:sp>
    </p:spTree>
  </p:cSld>
  <p:clrMapOvr>
    <a:masterClrMapping/>
  </p:clrMapOvr>
  <p:transition spd="slow" advTm="7000">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667000" y="1225550"/>
            <a:ext cx="3657600" cy="60960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SUSAN HUNT-BRADFORD</a:t>
            </a:r>
            <a:r>
              <a:rPr lang="en-US" sz="4000">
                <a:solidFill>
                  <a:srgbClr val="804000"/>
                </a:solidFill>
              </a:rPr>
              <a:t/>
            </a:r>
            <a:br>
              <a:rPr lang="en-US" sz="4000">
                <a:solidFill>
                  <a:srgbClr val="804000"/>
                </a:solidFill>
              </a:rPr>
            </a:br>
            <a:r>
              <a:rPr lang="en-US" sz="1400">
                <a:solidFill>
                  <a:srgbClr val="804000"/>
                </a:solidFill>
              </a:rPr>
              <a:t>St. Louis Community College – Meramec</a:t>
            </a:r>
            <a:endParaRPr lang="en-US" sz="1200">
              <a:solidFill>
                <a:srgbClr val="000000"/>
              </a:solidFill>
            </a:endParaRPr>
          </a:p>
        </p:txBody>
      </p:sp>
      <p:pic>
        <p:nvPicPr>
          <p:cNvPr id="67586" name="Picture 2" descr="C:\Documents and Settings\nisod\My Documents\Marked\Hunt-Bradford_Sue.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comes from believing I can make a difference in a student’s life.</a:t>
            </a:r>
          </a:p>
        </p:txBody>
      </p:sp>
      <p:sp>
        <p:nvSpPr>
          <p:cNvPr id="194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ALICE GARDNER</a:t>
            </a:r>
            <a:r>
              <a:rPr lang="en-US" sz="4000">
                <a:solidFill>
                  <a:srgbClr val="804000"/>
                </a:solidFill>
              </a:rPr>
              <a:t/>
            </a:r>
            <a:br>
              <a:rPr lang="en-US" sz="4000">
                <a:solidFill>
                  <a:srgbClr val="804000"/>
                </a:solidFill>
              </a:rPr>
            </a:br>
            <a:r>
              <a:rPr lang="en-US" sz="1400">
                <a:solidFill>
                  <a:srgbClr val="804000"/>
                </a:solidFill>
              </a:rPr>
              <a:t>Anne Arundel Community College</a:t>
            </a:r>
            <a:endParaRPr lang="en-US" sz="1200">
              <a:solidFill>
                <a:srgbClr val="000000"/>
              </a:solidFill>
            </a:endParaRPr>
          </a:p>
        </p:txBody>
      </p:sp>
      <p:pic>
        <p:nvPicPr>
          <p:cNvPr id="23554" name="Picture 2" descr="C:\Documents and Settings\nisod\My Documents\Marked\Gardner_Alice.jpg"/>
          <p:cNvPicPr>
            <a:picLocks noGrp="1" noChangeAspect="1" noChangeArrowheads="1"/>
          </p:cNvPicPr>
          <p:nvPr>
            <p:ph type="pic" idx="1"/>
          </p:nvPr>
        </p:nvPicPr>
        <p:blipFill>
          <a:blip r:embed="rId2"/>
          <a:srcRect t="1994" b="1994"/>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590800" y="1219200"/>
            <a:ext cx="38862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ADAM HUTCHISON</a:t>
            </a:r>
            <a:r>
              <a:rPr lang="en-US" sz="4000">
                <a:solidFill>
                  <a:srgbClr val="804000"/>
                </a:solidFill>
              </a:rPr>
              <a:t/>
            </a:r>
            <a:br>
              <a:rPr lang="en-US" sz="4000">
                <a:solidFill>
                  <a:srgbClr val="804000"/>
                </a:solidFill>
              </a:rPr>
            </a:br>
            <a:r>
              <a:rPr lang="en-US" sz="1400">
                <a:solidFill>
                  <a:srgbClr val="804000"/>
                </a:solidFill>
              </a:rPr>
              <a:t>Texas State Technical College – Harlingen</a:t>
            </a:r>
            <a:endParaRPr lang="en-US" sz="1200">
              <a:solidFill>
                <a:srgbClr val="000000"/>
              </a:solidFill>
            </a:endParaRPr>
          </a:p>
        </p:txBody>
      </p:sp>
      <p:pic>
        <p:nvPicPr>
          <p:cNvPr id="68610" name="Picture 2" descr="C:\Documents and Settings\nisod\My Documents\Marked\Hutchison_Adam.jpg"/>
          <p:cNvPicPr>
            <a:picLocks noChangeAspect="1" noChangeArrowheads="1"/>
          </p:cNvPicPr>
          <p:nvPr/>
        </p:nvPicPr>
        <p:blipFill>
          <a:blip r:embed="rId2"/>
          <a:srcRect/>
          <a:stretch>
            <a:fillRect/>
          </a:stretch>
        </p:blipFill>
        <p:spPr bwMode="auto">
          <a:xfrm>
            <a:off x="2667000" y="2209800"/>
            <a:ext cx="3733800" cy="2819400"/>
          </a:xfrm>
          <a:prstGeom prst="roundRect">
            <a:avLst/>
          </a:prstGeom>
          <a:noFill/>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French and Spanish courses are the starting point of a journey.  If students get involved in the target language and culture, they can bridge cultural differences in their community and better understand other worldviews.  I bring the world into the classroom through music, visuals, and visitors.  We go into the city for performances and presentations.  It is a journey toward becoming a citizen of the world.</a:t>
            </a:r>
          </a:p>
        </p:txBody>
      </p:sp>
      <p:sp>
        <p:nvSpPr>
          <p:cNvPr id="757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BERTHA IBARRA PARLE</a:t>
            </a:r>
            <a:br>
              <a:rPr lang="en-US">
                <a:solidFill>
                  <a:srgbClr val="804000"/>
                </a:solidFill>
              </a:rPr>
            </a:br>
            <a:r>
              <a:rPr lang="en-US" sz="1400">
                <a:solidFill>
                  <a:srgbClr val="804000"/>
                </a:solidFill>
              </a:rPr>
              <a:t>North Harris College</a:t>
            </a:r>
            <a:endParaRPr lang="en-US" sz="1200">
              <a:solidFill>
                <a:srgbClr val="000000"/>
              </a:solidFill>
            </a:endParaRPr>
          </a:p>
        </p:txBody>
      </p:sp>
      <p:pic>
        <p:nvPicPr>
          <p:cNvPr id="70658" name="Picture 2" descr="C:\Documents and Settings\nisod\My Documents\Marked\Parle_Bertha_Ibarra.jpg"/>
          <p:cNvPicPr>
            <a:picLocks noGrp="1" noChangeAspect="1" noChangeArrowheads="1"/>
          </p:cNvPicPr>
          <p:nvPr>
            <p:ph type="pic" idx="1"/>
          </p:nvPr>
        </p:nvPicPr>
        <p:blipFill>
          <a:blip r:embed="rId2"/>
          <a:srcRect t="7589" b="7589"/>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Many of my students are attending college looking for a ‘second chance.’  I am thankful for the opportunities that I have been afforded in my career and the chance to help them achieve their goals.</a:t>
            </a:r>
          </a:p>
        </p:txBody>
      </p:sp>
      <p:sp>
        <p:nvSpPr>
          <p:cNvPr id="768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LISA INGRAM</a:t>
            </a:r>
            <a:r>
              <a:rPr lang="en-US" sz="4000">
                <a:solidFill>
                  <a:srgbClr val="804000"/>
                </a:solidFill>
              </a:rPr>
              <a:t/>
            </a:r>
            <a:br>
              <a:rPr lang="en-US" sz="4000">
                <a:solidFill>
                  <a:srgbClr val="804000"/>
                </a:solidFill>
              </a:rPr>
            </a:br>
            <a:r>
              <a:rPr lang="en-US" sz="1400">
                <a:solidFill>
                  <a:srgbClr val="804000"/>
                </a:solidFill>
              </a:rPr>
              <a:t>West Virginia Northern Community College</a:t>
            </a:r>
            <a:endParaRPr lang="en-US" sz="1200">
              <a:solidFill>
                <a:srgbClr val="000000"/>
              </a:solidFill>
            </a:endParaRPr>
          </a:p>
        </p:txBody>
      </p:sp>
      <p:pic>
        <p:nvPicPr>
          <p:cNvPr id="69634" name="Picture 2" descr="C:\Documents and Settings\nisod\My Documents\Marked\Ingram_Lisa.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ext Placeholder 3"/>
          <p:cNvSpPr>
            <a:spLocks noGrp="1"/>
          </p:cNvSpPr>
          <p:nvPr>
            <p:ph type="body" sz="half" idx="2"/>
          </p:nvPr>
        </p:nvSpPr>
        <p:spPr bwMode="auto">
          <a:xfrm>
            <a:off x="1828800" y="4267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It is a joy to come alongside a student as s/he embarks on a lifelong journey of discovery; in a never-ending quest to become the best s/he can be.</a:t>
            </a:r>
          </a:p>
        </p:txBody>
      </p:sp>
      <p:sp>
        <p:nvSpPr>
          <p:cNvPr id="778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JANALEE ISAACSON</a:t>
            </a:r>
            <a:r>
              <a:rPr lang="en-US" sz="4000">
                <a:solidFill>
                  <a:srgbClr val="804000"/>
                </a:solidFill>
              </a:rPr>
              <a:t/>
            </a:r>
            <a:br>
              <a:rPr lang="en-US" sz="4000">
                <a:solidFill>
                  <a:srgbClr val="804000"/>
                </a:solidFill>
              </a:rPr>
            </a:br>
            <a:r>
              <a:rPr lang="en-US" sz="1400">
                <a:solidFill>
                  <a:srgbClr val="804000"/>
                </a:solidFill>
              </a:rPr>
              <a:t>Johnson County Community College</a:t>
            </a:r>
            <a:endParaRPr lang="en-US" sz="1200">
              <a:solidFill>
                <a:srgbClr val="000000"/>
              </a:solidFill>
            </a:endParaRPr>
          </a:p>
        </p:txBody>
      </p:sp>
      <p:pic>
        <p:nvPicPr>
          <p:cNvPr id="70660" name="Picture 4"/>
          <p:cNvPicPr>
            <a:picLocks noGrp="1" noChangeAspect="1" noChangeArrowheads="1"/>
          </p:cNvPicPr>
          <p:nvPr>
            <p:ph type="pic" idx="1"/>
          </p:nvPr>
        </p:nvPicPr>
        <p:blipFill>
          <a:blip r:embed="rId2"/>
          <a:srcRect t="4595" b="4595"/>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feel to be a success in life I need to do whatever it takes to show others that I care.  Working at San Jac has allowed me opportunities to put a face on compassion to those who might not have been shown it before.</a:t>
            </a:r>
          </a:p>
        </p:txBody>
      </p:sp>
      <p:sp>
        <p:nvSpPr>
          <p:cNvPr id="7885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CHARLOTTE JACKSON</a:t>
            </a:r>
            <a:r>
              <a:rPr lang="en-US" sz="4000">
                <a:solidFill>
                  <a:srgbClr val="804000"/>
                </a:solidFill>
              </a:rPr>
              <a:t/>
            </a:r>
            <a:br>
              <a:rPr lang="en-US" sz="4000">
                <a:solidFill>
                  <a:srgbClr val="804000"/>
                </a:solidFill>
              </a:rPr>
            </a:br>
            <a:r>
              <a:rPr lang="en-US" sz="1400">
                <a:solidFill>
                  <a:srgbClr val="804000"/>
                </a:solidFill>
              </a:rPr>
              <a:t>San Jacinto College North</a:t>
            </a:r>
            <a:endParaRPr lang="en-US" sz="1200">
              <a:solidFill>
                <a:srgbClr val="000000"/>
              </a:solidFill>
            </a:endParaRPr>
          </a:p>
        </p:txBody>
      </p:sp>
      <p:pic>
        <p:nvPicPr>
          <p:cNvPr id="71682" name="Picture 2" descr="C:\Documents and Settings\nisod\My Documents\Marked\Jackson_Charlotte.jpg"/>
          <p:cNvPicPr>
            <a:picLocks noGrp="1" noChangeAspect="1" noChangeArrowheads="1"/>
          </p:cNvPicPr>
          <p:nvPr>
            <p:ph type="pic" idx="1"/>
          </p:nvPr>
        </p:nvPicPr>
        <p:blipFill>
          <a:blip r:embed="rId2" cstate="print"/>
          <a:srcRect t="1866" b="1866"/>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ext Placeholder 3"/>
          <p:cNvSpPr>
            <a:spLocks noGrp="1"/>
          </p:cNvSpPr>
          <p:nvPr>
            <p:ph type="body" sz="half" idx="2"/>
          </p:nvPr>
        </p:nvSpPr>
        <p:spPr bwMode="auto">
          <a:xfrm>
            <a:off x="1828800" y="4267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We are placed on this planet to have a positive impact. Motivating people to accomplish goals they did not believe were possible keeps me in this profession.</a:t>
            </a:r>
          </a:p>
        </p:txBody>
      </p:sp>
      <p:sp>
        <p:nvSpPr>
          <p:cNvPr id="798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RICKEY JACKSON</a:t>
            </a:r>
            <a:r>
              <a:rPr lang="en-US" sz="4000">
                <a:solidFill>
                  <a:srgbClr val="804000"/>
                </a:solidFill>
              </a:rPr>
              <a:t/>
            </a:r>
            <a:br>
              <a:rPr lang="en-US" sz="4000">
                <a:solidFill>
                  <a:srgbClr val="804000"/>
                </a:solidFill>
              </a:rPr>
            </a:br>
            <a:r>
              <a:rPr lang="en-US" sz="1400">
                <a:solidFill>
                  <a:srgbClr val="804000"/>
                </a:solidFill>
              </a:rPr>
              <a:t>Northland Pioneer College</a:t>
            </a:r>
            <a:endParaRPr lang="en-US" sz="1200">
              <a:solidFill>
                <a:srgbClr val="000000"/>
              </a:solidFill>
            </a:endParaRPr>
          </a:p>
        </p:txBody>
      </p:sp>
      <p:pic>
        <p:nvPicPr>
          <p:cNvPr id="72706" name="Picture 2" descr="C:\Documents and Settings\nisod\My Documents\Marked\Jackson_Rickey.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What motivates me in my work is the opportunity to show my students by example that if they persevere in their studies they will succeed. Perseverance and commitment are some of the strategies that drive my success. This is the reason why I tell my students: ‘Don’t Ever Give up.’</a:t>
            </a:r>
          </a:p>
        </p:txBody>
      </p:sp>
      <p:sp>
        <p:nvSpPr>
          <p:cNvPr id="8089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BLANCA JIMENEZ</a:t>
            </a:r>
            <a:br>
              <a:rPr lang="en-US" sz="2400">
                <a:solidFill>
                  <a:srgbClr val="804000"/>
                </a:solidFill>
              </a:rPr>
            </a:br>
            <a:r>
              <a:rPr lang="en-US" sz="1400">
                <a:solidFill>
                  <a:srgbClr val="804000"/>
                </a:solidFill>
              </a:rPr>
              <a:t>South Mountain Community College</a:t>
            </a:r>
            <a:endParaRPr lang="en-US" sz="1200">
              <a:solidFill>
                <a:srgbClr val="000000"/>
              </a:solidFill>
            </a:endParaRPr>
          </a:p>
        </p:txBody>
      </p:sp>
    </p:spTree>
  </p:cSld>
  <p:clrMapOvr>
    <a:masterClrMapping/>
  </p:clrMapOvr>
  <p:transition spd="slow" advTm="7000">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Things that inspire me in my work are being able to serve and help others. I'm motivated by sharing my knowledge, skills and experiences with others. Words of wisdom—always strive to be the best in whatever capacity you may be serving in.</a:t>
            </a:r>
          </a:p>
        </p:txBody>
      </p:sp>
      <p:sp>
        <p:nvSpPr>
          <p:cNvPr id="8192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BETTY JOHNSON</a:t>
            </a:r>
            <a:r>
              <a:rPr lang="en-US" sz="4000">
                <a:solidFill>
                  <a:srgbClr val="804000"/>
                </a:solidFill>
              </a:rPr>
              <a:t/>
            </a:r>
            <a:br>
              <a:rPr lang="en-US" sz="4000">
                <a:solidFill>
                  <a:srgbClr val="804000"/>
                </a:solidFill>
              </a:rPr>
            </a:br>
            <a:r>
              <a:rPr lang="en-US" sz="1400">
                <a:solidFill>
                  <a:srgbClr val="804000"/>
                </a:solidFill>
              </a:rPr>
              <a:t>St. Philip’s College</a:t>
            </a:r>
            <a:endParaRPr lang="en-US" sz="1200">
              <a:solidFill>
                <a:srgbClr val="000000"/>
              </a:solidFill>
            </a:endParaRPr>
          </a:p>
        </p:txBody>
      </p:sp>
      <p:pic>
        <p:nvPicPr>
          <p:cNvPr id="73730" name="Picture 2" descr="C:\Documents and Settings\nisod\My Documents\Marked\Johnson_Betty.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Arthur C. Clarke observed: ‘Any sufficiently advanced technology is indistinguishable from magic.’  My inspiration is to seek and communicate how technology can make our lives magical.   I’ve never used a teaching/learning tool that was too good to make better.</a:t>
            </a:r>
          </a:p>
        </p:txBody>
      </p:sp>
      <p:sp>
        <p:nvSpPr>
          <p:cNvPr id="82946"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DANIEL JOHNSON</a:t>
            </a:r>
            <a:r>
              <a:rPr lang="en-US" sz="4000">
                <a:solidFill>
                  <a:srgbClr val="804000"/>
                </a:solidFill>
              </a:rPr>
              <a:t/>
            </a:r>
            <a:br>
              <a:rPr lang="en-US" sz="4000">
                <a:solidFill>
                  <a:srgbClr val="804000"/>
                </a:solidFill>
              </a:rPr>
            </a:br>
            <a:r>
              <a:rPr lang="en-US" sz="1400">
                <a:solidFill>
                  <a:srgbClr val="804000"/>
                </a:solidFill>
              </a:rPr>
              <a:t>Cerro Coso Community College</a:t>
            </a:r>
            <a:endParaRPr lang="en-US" sz="1200">
              <a:solidFill>
                <a:srgbClr val="000000"/>
              </a:solidFill>
            </a:endParaRPr>
          </a:p>
        </p:txBody>
      </p:sp>
      <p:pic>
        <p:nvPicPr>
          <p:cNvPr id="74754" name="Picture 2" descr="C:\Documents and Settings\nisod\My Documents\Marked\Johnson_Daniel.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Education is the foundation for every goal achieved in life.  Serving as the bridge between my students and their aspirations motivates me to make every learning experience worthwhile.  As educators we have the privilege of not only being inspired by our students but also guiding them to limitless opportunities.</a:t>
            </a:r>
          </a:p>
        </p:txBody>
      </p:sp>
      <p:sp>
        <p:nvSpPr>
          <p:cNvPr id="83970"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DEANNA JOHNSON</a:t>
            </a:r>
            <a:br>
              <a:rPr lang="en-US" sz="2400">
                <a:solidFill>
                  <a:srgbClr val="804000"/>
                </a:solidFill>
              </a:rPr>
            </a:br>
            <a:r>
              <a:rPr lang="en-US" sz="1400">
                <a:solidFill>
                  <a:srgbClr val="804000"/>
                </a:solidFill>
              </a:rPr>
              <a:t>Austin Community College</a:t>
            </a:r>
            <a:endParaRPr lang="en-US" sz="1200">
              <a:solidFill>
                <a:srgbClr val="000000"/>
              </a:solidFill>
            </a:endParaRPr>
          </a:p>
        </p:txBody>
      </p:sp>
    </p:spTree>
  </p:cSld>
  <p:clrMapOvr>
    <a:masterClrMapping/>
  </p:clrMapOvr>
  <p:transition spd="slow" advTm="7000">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try to base my decisions on whether or not they will help students succeed.</a:t>
            </a:r>
          </a:p>
        </p:txBody>
      </p:sp>
      <p:sp>
        <p:nvSpPr>
          <p:cNvPr id="204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KATHARINE GARDUNO</a:t>
            </a:r>
            <a:r>
              <a:rPr lang="en-US" sz="4000">
                <a:solidFill>
                  <a:srgbClr val="804000"/>
                </a:solidFill>
              </a:rPr>
              <a:t/>
            </a:r>
            <a:br>
              <a:rPr lang="en-US" sz="4000">
                <a:solidFill>
                  <a:srgbClr val="804000"/>
                </a:solidFill>
              </a:rPr>
            </a:br>
            <a:r>
              <a:rPr lang="en-US" sz="1400">
                <a:solidFill>
                  <a:srgbClr val="804000"/>
                </a:solidFill>
              </a:rPr>
              <a:t>Santa Fe Community College</a:t>
            </a:r>
            <a:endParaRPr lang="en-US" sz="1200">
              <a:solidFill>
                <a:srgbClr val="000000"/>
              </a:solidFill>
            </a:endParaRPr>
          </a:p>
        </p:txBody>
      </p:sp>
      <p:pic>
        <p:nvPicPr>
          <p:cNvPr id="24578" name="Picture 2" descr="C:\Documents and Settings\nisod\My Documents\Marked\Garduno_Katharine.jpg"/>
          <p:cNvPicPr>
            <a:picLocks noGrp="1" noChangeAspect="1" noChangeArrowheads="1"/>
          </p:cNvPicPr>
          <p:nvPr>
            <p:ph type="pic" idx="1"/>
          </p:nvPr>
        </p:nvPicPr>
        <p:blipFill>
          <a:blip r:embed="rId2" cstate="print"/>
          <a:srcRect t="1980" b="1980"/>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PATRICIA JOHNSON</a:t>
            </a:r>
            <a:r>
              <a:rPr lang="en-US" sz="4000">
                <a:solidFill>
                  <a:srgbClr val="804000"/>
                </a:solidFill>
              </a:rPr>
              <a:t/>
            </a:r>
            <a:br>
              <a:rPr lang="en-US" sz="4000">
                <a:solidFill>
                  <a:srgbClr val="804000"/>
                </a:solidFill>
              </a:rPr>
            </a:br>
            <a:r>
              <a:rPr lang="en-US" sz="1400">
                <a:solidFill>
                  <a:srgbClr val="804000"/>
                </a:solidFill>
              </a:rPr>
              <a:t>Brookhaven College</a:t>
            </a:r>
            <a:endParaRPr lang="en-US" sz="1200">
              <a:solidFill>
                <a:srgbClr val="000000"/>
              </a:solidFill>
            </a:endParaRPr>
          </a:p>
        </p:txBody>
      </p:sp>
      <p:pic>
        <p:nvPicPr>
          <p:cNvPr id="75778" name="Picture 2" descr="C:\Documents and Settings\nisod\My Documents\Marked\Johnson_Patti.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inspired by our professors and colleagues who demonstrate excellence and genuine concern for our students. Strategies for success include perseverance, teamwork and life-long learning; and remember to never, ever give up.</a:t>
            </a:r>
          </a:p>
        </p:txBody>
      </p:sp>
      <p:sp>
        <p:nvSpPr>
          <p:cNvPr id="8601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CHRISTA JONES</a:t>
            </a:r>
            <a:br>
              <a:rPr lang="en-US" sz="2400">
                <a:solidFill>
                  <a:srgbClr val="804000"/>
                </a:solidFill>
              </a:rPr>
            </a:br>
            <a:r>
              <a:rPr lang="en-US" sz="1400">
                <a:solidFill>
                  <a:srgbClr val="804000"/>
                </a:solidFill>
              </a:rPr>
              <a:t>Mountain View College</a:t>
            </a:r>
            <a:endParaRPr lang="en-US" sz="1200">
              <a:solidFill>
                <a:srgbClr val="000000"/>
              </a:solidFill>
            </a:endParaRPr>
          </a:p>
        </p:txBody>
      </p:sp>
    </p:spTree>
  </p:cSld>
  <p:clrMapOvr>
    <a:masterClrMapping/>
  </p:clrMapOvr>
  <p:transition spd="slow" advTm="7000">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Being an effective teacher requires patience, dedication, flexibility, and caring.  My greatest reward from teaching is seeing the growth and success of my students.</a:t>
            </a:r>
          </a:p>
        </p:txBody>
      </p:sp>
      <p:sp>
        <p:nvSpPr>
          <p:cNvPr id="8704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CRYSTAL JONES</a:t>
            </a:r>
            <a:r>
              <a:rPr lang="en-US" sz="4000">
                <a:solidFill>
                  <a:srgbClr val="804000"/>
                </a:solidFill>
              </a:rPr>
              <a:t/>
            </a:r>
            <a:br>
              <a:rPr lang="en-US" sz="4000">
                <a:solidFill>
                  <a:srgbClr val="804000"/>
                </a:solidFill>
              </a:rPr>
            </a:br>
            <a:r>
              <a:rPr lang="en-US" sz="1400">
                <a:solidFill>
                  <a:srgbClr val="804000"/>
                </a:solidFill>
              </a:rPr>
              <a:t>Southside Virginia Community College</a:t>
            </a:r>
            <a:endParaRPr lang="en-US" sz="1200">
              <a:solidFill>
                <a:srgbClr val="000000"/>
              </a:solidFill>
            </a:endParaRPr>
          </a:p>
        </p:txBody>
      </p:sp>
      <p:pic>
        <p:nvPicPr>
          <p:cNvPr id="76802" name="Picture 2" descr="C:\Documents and Settings\nisod\My Documents\Marked\Jones_Crystal.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Imparting knowledge gives me the unique role of empowering my students. By embracing my own education, I engage students in classroom discussion that is personal, stimulating, and relevant.</a:t>
            </a:r>
          </a:p>
        </p:txBody>
      </p:sp>
      <p:sp>
        <p:nvSpPr>
          <p:cNvPr id="8806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JACQUELINE JONES</a:t>
            </a:r>
            <a:r>
              <a:rPr lang="en-US" sz="4000">
                <a:solidFill>
                  <a:srgbClr val="804000"/>
                </a:solidFill>
              </a:rPr>
              <a:t/>
            </a:r>
            <a:br>
              <a:rPr lang="en-US" sz="4000">
                <a:solidFill>
                  <a:srgbClr val="804000"/>
                </a:solidFill>
              </a:rPr>
            </a:br>
            <a:r>
              <a:rPr lang="en-US" sz="1400">
                <a:solidFill>
                  <a:srgbClr val="804000"/>
                </a:solidFill>
              </a:rPr>
              <a:t>Baton Rouge Community College</a:t>
            </a:r>
            <a:endParaRPr lang="en-US" sz="1200">
              <a:solidFill>
                <a:srgbClr val="000000"/>
              </a:solidFill>
            </a:endParaRPr>
          </a:p>
        </p:txBody>
      </p:sp>
      <p:pic>
        <p:nvPicPr>
          <p:cNvPr id="77826" name="Picture 2" descr="C:\Documents and Settings\nisod\My Documents\Marked\Jones_Jackie.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Text Placeholder 3"/>
          <p:cNvSpPr>
            <a:spLocks noGrp="1"/>
          </p:cNvSpPr>
          <p:nvPr>
            <p:ph type="body" sz="half" idx="2"/>
          </p:nvPr>
        </p:nvSpPr>
        <p:spPr bwMode="auto">
          <a:xfrm>
            <a:off x="18288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motivation is to provide graduates of our program with choices.</a:t>
            </a:r>
          </a:p>
        </p:txBody>
      </p:sp>
      <p:sp>
        <p:nvSpPr>
          <p:cNvPr id="890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ROBIN JONES</a:t>
            </a:r>
            <a:r>
              <a:rPr lang="en-US" sz="4000">
                <a:solidFill>
                  <a:srgbClr val="804000"/>
                </a:solidFill>
              </a:rPr>
              <a:t/>
            </a:r>
            <a:br>
              <a:rPr lang="en-US" sz="4000">
                <a:solidFill>
                  <a:srgbClr val="804000"/>
                </a:solidFill>
              </a:rPr>
            </a:br>
            <a:r>
              <a:rPr lang="en-US" sz="1400">
                <a:solidFill>
                  <a:srgbClr val="804000"/>
                </a:solidFill>
              </a:rPr>
              <a:t>Clovis Community College</a:t>
            </a:r>
            <a:endParaRPr lang="en-US" sz="1200">
              <a:solidFill>
                <a:srgbClr val="000000"/>
              </a:solidFill>
            </a:endParaRPr>
          </a:p>
        </p:txBody>
      </p:sp>
      <p:pic>
        <p:nvPicPr>
          <p:cNvPr id="78851" name="Picture 3"/>
          <p:cNvPicPr>
            <a:picLocks noGrp="1" noChangeAspect="1" noChangeArrowheads="1"/>
          </p:cNvPicPr>
          <p:nvPr>
            <p:ph type="pic" idx="1"/>
          </p:nvPr>
        </p:nvPicPr>
        <p:blipFill>
          <a:blip r:embed="rId2"/>
          <a:srcRect l="1721" r="1721"/>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743200" y="1219200"/>
            <a:ext cx="3657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WILSON JONES</a:t>
            </a:r>
            <a:r>
              <a:rPr lang="en-US" sz="4000">
                <a:solidFill>
                  <a:srgbClr val="804000"/>
                </a:solidFill>
              </a:rPr>
              <a:t/>
            </a:r>
            <a:br>
              <a:rPr lang="en-US" sz="4000">
                <a:solidFill>
                  <a:srgbClr val="804000"/>
                </a:solidFill>
              </a:rPr>
            </a:br>
            <a:r>
              <a:rPr lang="en-US" sz="1400">
                <a:solidFill>
                  <a:srgbClr val="804000"/>
                </a:solidFill>
              </a:rPr>
              <a:t>Texas State Technical College – Marshall</a:t>
            </a:r>
            <a:endParaRPr lang="en-US" sz="1200">
              <a:solidFill>
                <a:srgbClr val="000000"/>
              </a:solidFill>
            </a:endParaRPr>
          </a:p>
        </p:txBody>
      </p:sp>
      <p:pic>
        <p:nvPicPr>
          <p:cNvPr id="79875" name="Picture 3"/>
          <p:cNvPicPr>
            <a:picLocks noChangeAspect="1" noChangeArrowheads="1"/>
          </p:cNvPicPr>
          <p:nvPr/>
        </p:nvPicPr>
        <p:blipFill>
          <a:blip r:embed="rId2" cstate="print"/>
          <a:srcRect/>
          <a:stretch>
            <a:fillRect/>
          </a:stretch>
        </p:blipFill>
        <p:spPr bwMode="auto">
          <a:xfrm>
            <a:off x="2667000" y="2209800"/>
            <a:ext cx="3810000" cy="28194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work is important to me because I get to show people every day that I care about them and want them to succeed.</a:t>
            </a:r>
          </a:p>
        </p:txBody>
      </p:sp>
      <p:sp>
        <p:nvSpPr>
          <p:cNvPr id="9113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KIM JORDAN</a:t>
            </a:r>
            <a:r>
              <a:rPr lang="en-US" sz="4000">
                <a:solidFill>
                  <a:srgbClr val="804000"/>
                </a:solidFill>
              </a:rPr>
              <a:t/>
            </a:r>
            <a:br>
              <a:rPr lang="en-US" sz="4000">
                <a:solidFill>
                  <a:srgbClr val="804000"/>
                </a:solidFill>
              </a:rPr>
            </a:br>
            <a:r>
              <a:rPr lang="en-US" sz="1400">
                <a:solidFill>
                  <a:srgbClr val="804000"/>
                </a:solidFill>
              </a:rPr>
              <a:t>Guilford Technical Community College</a:t>
            </a:r>
            <a:endParaRPr lang="en-US" sz="1200">
              <a:solidFill>
                <a:srgbClr val="000000"/>
              </a:solidFill>
            </a:endParaRPr>
          </a:p>
        </p:txBody>
      </p:sp>
      <p:pic>
        <p:nvPicPr>
          <p:cNvPr id="80898" name="Picture 2" descr="C:\Documents and Settings\nisod\My Documents\Marked\Jordan_Kimberly.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TIM KAAR</a:t>
            </a:r>
            <a:r>
              <a:rPr lang="en-US" sz="4000">
                <a:solidFill>
                  <a:srgbClr val="804000"/>
                </a:solidFill>
              </a:rPr>
              <a:t/>
            </a:r>
            <a:br>
              <a:rPr lang="en-US" sz="4000">
                <a:solidFill>
                  <a:srgbClr val="804000"/>
                </a:solidFill>
              </a:rPr>
            </a:br>
            <a:r>
              <a:rPr lang="en-US" sz="1400">
                <a:solidFill>
                  <a:srgbClr val="804000"/>
                </a:solidFill>
              </a:rPr>
              <a:t>Elgin Community College</a:t>
            </a:r>
            <a:endParaRPr lang="en-US" sz="1200">
              <a:solidFill>
                <a:srgbClr val="000000"/>
              </a:solidFill>
            </a:endParaRPr>
          </a:p>
        </p:txBody>
      </p:sp>
      <p:pic>
        <p:nvPicPr>
          <p:cNvPr id="81922" name="Picture 2" descr="C:\Documents and Settings\nisod\My Documents\Marked\Kaar_Tim.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As an educator I take part in imparting education—a wealth no one can steal. I believe being educated uplifts individuals, which in turn uplifts families, communities, and societies. Working as an educator, I am an itsy-bitsy part of that process.</a:t>
            </a:r>
          </a:p>
        </p:txBody>
      </p:sp>
      <p:sp>
        <p:nvSpPr>
          <p:cNvPr id="931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HARMIT KAUR</a:t>
            </a:r>
            <a:r>
              <a:rPr lang="en-US" sz="4000">
                <a:solidFill>
                  <a:srgbClr val="804000"/>
                </a:solidFill>
              </a:rPr>
              <a:t/>
            </a:r>
            <a:br>
              <a:rPr lang="en-US" sz="4000">
                <a:solidFill>
                  <a:srgbClr val="804000"/>
                </a:solidFill>
              </a:rPr>
            </a:br>
            <a:r>
              <a:rPr lang="en-US" sz="1400">
                <a:solidFill>
                  <a:srgbClr val="804000"/>
                </a:solidFill>
              </a:rPr>
              <a:t>Sinclair Community College</a:t>
            </a:r>
            <a:endParaRPr lang="en-US" sz="1200">
              <a:solidFill>
                <a:srgbClr val="000000"/>
              </a:solidFill>
            </a:endParaRPr>
          </a:p>
        </p:txBody>
      </p:sp>
      <p:pic>
        <p:nvPicPr>
          <p:cNvPr id="82946" name="Picture 2" descr="C:\Documents and Settings\nisod\My Documents\Marked\Kaur_Harmit.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Text Placeholder 3"/>
          <p:cNvSpPr>
            <a:spLocks noGrp="1"/>
          </p:cNvSpPr>
          <p:nvPr>
            <p:ph type="body" sz="half" idx="2"/>
          </p:nvPr>
        </p:nvSpPr>
        <p:spPr bwMode="auto">
          <a:xfrm>
            <a:off x="1752600" y="3276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What keeps me going is how much fun I have at my job!  I keep the atmosphere light and enjoyable for the students.  My career summary:</a:t>
            </a:r>
          </a:p>
          <a:p>
            <a:pPr eaLnBrk="1" hangingPunct="1">
              <a:lnSpc>
                <a:spcPct val="120000"/>
              </a:lnSpc>
              <a:spcBef>
                <a:spcPct val="0"/>
              </a:spcBef>
            </a:pPr>
            <a:r>
              <a:rPr lang="en-US" sz="1800"/>
              <a:t>There was a teacher from S’craft</a:t>
            </a:r>
            <a:br>
              <a:rPr lang="en-US" sz="1800"/>
            </a:br>
            <a:r>
              <a:rPr lang="en-US" sz="1800"/>
              <a:t>Who taught math so much he went daft.</a:t>
            </a:r>
            <a:br>
              <a:rPr lang="en-US" sz="1800"/>
            </a:br>
            <a:r>
              <a:rPr lang="en-US" sz="1800"/>
              <a:t>He reached the apathetic masses</a:t>
            </a:r>
            <a:br>
              <a:rPr lang="en-US" sz="1800"/>
            </a:br>
            <a:r>
              <a:rPr lang="en-US" sz="1800"/>
              <a:t>In algebra and calculus classes</a:t>
            </a:r>
            <a:br>
              <a:rPr lang="en-US" sz="1800"/>
            </a:br>
            <a:r>
              <a:rPr lang="en-US" sz="1800"/>
              <a:t>And when he was done, he just laughed</a:t>
            </a:r>
          </a:p>
        </p:txBody>
      </p:sp>
      <p:sp>
        <p:nvSpPr>
          <p:cNvPr id="942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ED KAVANAUGH</a:t>
            </a:r>
            <a:r>
              <a:rPr lang="en-US" sz="4000">
                <a:solidFill>
                  <a:srgbClr val="804000"/>
                </a:solidFill>
              </a:rPr>
              <a:t/>
            </a:r>
            <a:br>
              <a:rPr lang="en-US" sz="4000">
                <a:solidFill>
                  <a:srgbClr val="804000"/>
                </a:solidFill>
              </a:rPr>
            </a:br>
            <a:r>
              <a:rPr lang="en-US" sz="1400">
                <a:solidFill>
                  <a:srgbClr val="804000"/>
                </a:solidFill>
              </a:rPr>
              <a:t>Schoolcraft College</a:t>
            </a:r>
            <a:endParaRPr lang="en-US" sz="1200">
              <a:solidFill>
                <a:srgbClr val="000000"/>
              </a:solidFill>
            </a:endParaRPr>
          </a:p>
        </p:txBody>
      </p:sp>
      <p:pic>
        <p:nvPicPr>
          <p:cNvPr id="83970" name="Picture 2" descr="C:\Documents and Settings\nisod\My Documents\Marked\Kavanaugh_Ed.JPG"/>
          <p:cNvPicPr>
            <a:picLocks noGrp="1" noChangeAspect="1" noChangeArrowheads="1"/>
          </p:cNvPicPr>
          <p:nvPr>
            <p:ph type="pic" idx="1"/>
          </p:nvPr>
        </p:nvPicPr>
        <p:blipFill>
          <a:blip r:embed="rId2" cstate="print"/>
          <a:srcRect t="1821" b="1821"/>
          <a:stretch>
            <a:fillRect/>
          </a:stretch>
        </p:blipFill>
        <p:spPr bwMode="auto">
          <a:xfrm>
            <a:off x="304800" y="381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ext Placeholder 3"/>
          <p:cNvSpPr>
            <a:spLocks noGrp="1"/>
          </p:cNvSpPr>
          <p:nvPr>
            <p:ph type="body" sz="half" idx="2"/>
          </p:nvPr>
        </p:nvSpPr>
        <p:spPr bwMode="auto">
          <a:xfrm>
            <a:off x="1828800" y="4724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As I continue to grow, I will continue to teach ‘Don’t Quit’.</a:t>
            </a:r>
          </a:p>
        </p:txBody>
      </p:sp>
      <p:sp>
        <p:nvSpPr>
          <p:cNvPr id="215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CARMEN GASKINS</a:t>
            </a:r>
            <a:r>
              <a:rPr lang="en-US" sz="4000">
                <a:solidFill>
                  <a:srgbClr val="804000"/>
                </a:solidFill>
              </a:rPr>
              <a:t/>
            </a:r>
            <a:br>
              <a:rPr lang="en-US" sz="4000">
                <a:solidFill>
                  <a:srgbClr val="804000"/>
                </a:solidFill>
              </a:rPr>
            </a:br>
            <a:r>
              <a:rPr lang="en-US" sz="1400">
                <a:solidFill>
                  <a:srgbClr val="804000"/>
                </a:solidFill>
              </a:rPr>
              <a:t>Bowling Green Technical College</a:t>
            </a:r>
            <a:endParaRPr lang="en-US" sz="1200">
              <a:solidFill>
                <a:srgbClr val="000000"/>
              </a:solidFill>
            </a:endParaRPr>
          </a:p>
        </p:txBody>
      </p:sp>
      <p:pic>
        <p:nvPicPr>
          <p:cNvPr id="25602" name="Picture 2" descr="C:\Documents and Settings\nisod\My Documents\Marked\Gaskins_Carmen.jpg"/>
          <p:cNvPicPr>
            <a:picLocks noGrp="1" noChangeAspect="1" noChangeArrowheads="1"/>
          </p:cNvPicPr>
          <p:nvPr>
            <p:ph type="pic" idx="1"/>
          </p:nvPr>
        </p:nvPicPr>
        <p:blipFill>
          <a:blip r:embed="rId2"/>
          <a:srcRect t="1994" b="1994"/>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My greatest sense of accomplishment comes from making classroom visits of inspiring new faculty members and thinking, ‘This was a great hire!’</a:t>
            </a:r>
          </a:p>
        </p:txBody>
      </p:sp>
      <p:sp>
        <p:nvSpPr>
          <p:cNvPr id="952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DON KEARNEY</a:t>
            </a:r>
            <a:r>
              <a:rPr lang="en-US" sz="4000">
                <a:solidFill>
                  <a:srgbClr val="804000"/>
                </a:solidFill>
              </a:rPr>
              <a:t/>
            </a:r>
            <a:br>
              <a:rPr lang="en-US" sz="4000">
                <a:solidFill>
                  <a:srgbClr val="804000"/>
                </a:solidFill>
              </a:rPr>
            </a:br>
            <a:r>
              <a:rPr lang="en-US" sz="1400">
                <a:solidFill>
                  <a:srgbClr val="804000"/>
                </a:solidFill>
              </a:rPr>
              <a:t>Iowa Western Community College</a:t>
            </a:r>
            <a:endParaRPr lang="en-US" sz="1200">
              <a:solidFill>
                <a:srgbClr val="000000"/>
              </a:solidFill>
            </a:endParaRPr>
          </a:p>
        </p:txBody>
      </p:sp>
      <p:pic>
        <p:nvPicPr>
          <p:cNvPr id="84994" name="Picture 2" descr="C:\Documents and Settings\nisod\My Documents\Marked\Kearney_Don.jpg"/>
          <p:cNvPicPr>
            <a:picLocks noGrp="1" noChangeAspect="1" noChangeArrowheads="1"/>
          </p:cNvPicPr>
          <p:nvPr>
            <p:ph type="pic" idx="1"/>
          </p:nvPr>
        </p:nvPicPr>
        <p:blipFill>
          <a:blip r:embed="rId2" cstate="print"/>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anticipate that wonderful moment when, after many doubts, a student will suddenly discover that all the techniques which took so much effort to acquire have suddenly become skills, allowing the confident expression of their own artistic vision. I knew it would happen, and now they know it, too.</a:t>
            </a:r>
          </a:p>
        </p:txBody>
      </p:sp>
      <p:sp>
        <p:nvSpPr>
          <p:cNvPr id="962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SHONA KEARNEY</a:t>
            </a:r>
            <a:r>
              <a:rPr lang="en-US" sz="4000">
                <a:solidFill>
                  <a:srgbClr val="804000"/>
                </a:solidFill>
              </a:rPr>
              <a:t/>
            </a:r>
            <a:br>
              <a:rPr lang="en-US" sz="4000">
                <a:solidFill>
                  <a:srgbClr val="804000"/>
                </a:solidFill>
              </a:rPr>
            </a:br>
            <a:r>
              <a:rPr lang="en-US" sz="1400">
                <a:solidFill>
                  <a:srgbClr val="804000"/>
                </a:solidFill>
              </a:rPr>
              <a:t>George Brown College</a:t>
            </a:r>
            <a:endParaRPr lang="en-US" sz="1200">
              <a:solidFill>
                <a:srgbClr val="000000"/>
              </a:solidFill>
            </a:endParaRPr>
          </a:p>
        </p:txBody>
      </p:sp>
      <p:pic>
        <p:nvPicPr>
          <p:cNvPr id="86018" name="Picture 2" descr="C:\Documents and Settings\nisod\My Documents\Marked\Kearney_Shona.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Creating opportunity for others to succeed is my inspiration and motivation.  As a first-generation college graduate, I know firsthand the obstacles that a non-traditional student population must overcome in their higher education experience.  The community college has been the driving force behind my success and leadership accomplishments.</a:t>
            </a:r>
          </a:p>
        </p:txBody>
      </p:sp>
      <p:sp>
        <p:nvSpPr>
          <p:cNvPr id="972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TARA KEETER</a:t>
            </a:r>
            <a:r>
              <a:rPr lang="en-US" sz="4000">
                <a:solidFill>
                  <a:srgbClr val="804000"/>
                </a:solidFill>
              </a:rPr>
              <a:t/>
            </a:r>
            <a:br>
              <a:rPr lang="en-US" sz="4000">
                <a:solidFill>
                  <a:srgbClr val="804000"/>
                </a:solidFill>
              </a:rPr>
            </a:br>
            <a:r>
              <a:rPr lang="en-US" sz="1400">
                <a:solidFill>
                  <a:srgbClr val="804000"/>
                </a:solidFill>
              </a:rPr>
              <a:t>Halifax Community College</a:t>
            </a:r>
            <a:endParaRPr lang="en-US" sz="1200">
              <a:solidFill>
                <a:srgbClr val="000000"/>
              </a:solidFill>
            </a:endParaRPr>
          </a:p>
        </p:txBody>
      </p:sp>
      <p:pic>
        <p:nvPicPr>
          <p:cNvPr id="87042" name="Picture 2" descr="C:\Documents and Settings\nisod\My Documents\Marked\Keeter_Tara.JPG"/>
          <p:cNvPicPr>
            <a:picLocks noGrp="1" noChangeAspect="1" noChangeArrowheads="1"/>
          </p:cNvPicPr>
          <p:nvPr>
            <p:ph type="pic" idx="1"/>
          </p:nvPr>
        </p:nvPicPr>
        <p:blipFill>
          <a:blip r:embed="rId2"/>
          <a:srcRect t="91" b="91"/>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desire to pass along my knowledge and experience is what inspired me to pursue education.  Helping patients has been special, but facilitating nursing students in achieving their goals has been enlightening.  I’m proud of both my careers—nursing and education, tremendously demanding and both so rewarding.</a:t>
            </a:r>
          </a:p>
        </p:txBody>
      </p:sp>
      <p:sp>
        <p:nvSpPr>
          <p:cNvPr id="983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DEBORAH KEITH</a:t>
            </a:r>
            <a:r>
              <a:rPr lang="en-US" sz="4000">
                <a:solidFill>
                  <a:srgbClr val="804000"/>
                </a:solidFill>
              </a:rPr>
              <a:t/>
            </a:r>
            <a:br>
              <a:rPr lang="en-US" sz="4000">
                <a:solidFill>
                  <a:srgbClr val="804000"/>
                </a:solidFill>
              </a:rPr>
            </a:br>
            <a:r>
              <a:rPr lang="en-US" sz="1400">
                <a:solidFill>
                  <a:srgbClr val="804000"/>
                </a:solidFill>
              </a:rPr>
              <a:t>Northland Pioneer College</a:t>
            </a:r>
            <a:endParaRPr lang="en-US" sz="1200">
              <a:solidFill>
                <a:srgbClr val="000000"/>
              </a:solidFill>
            </a:endParaRPr>
          </a:p>
        </p:txBody>
      </p:sp>
      <p:pic>
        <p:nvPicPr>
          <p:cNvPr id="88066" name="Picture 2" descr="C:\Documents and Settings\nisod\My Documents\Marked\Keith_Deborah.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teach history because I have a passion for learning that I want students to share. I want them to be excited about history, to think about history in new and different ways, and to understand and use the past to live effectively in the present.</a:t>
            </a:r>
          </a:p>
        </p:txBody>
      </p:sp>
      <p:sp>
        <p:nvSpPr>
          <p:cNvPr id="993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CAROL KELLER</a:t>
            </a:r>
            <a:r>
              <a:rPr lang="en-US" sz="4000">
                <a:solidFill>
                  <a:srgbClr val="804000"/>
                </a:solidFill>
              </a:rPr>
              <a:t/>
            </a:r>
            <a:br>
              <a:rPr lang="en-US" sz="4000">
                <a:solidFill>
                  <a:srgbClr val="804000"/>
                </a:solidFill>
              </a:rPr>
            </a:br>
            <a:r>
              <a:rPr lang="en-US" sz="1400">
                <a:solidFill>
                  <a:srgbClr val="804000"/>
                </a:solidFill>
              </a:rPr>
              <a:t>San Antonio College</a:t>
            </a:r>
            <a:endParaRPr lang="en-US" sz="1200">
              <a:solidFill>
                <a:srgbClr val="000000"/>
              </a:solidFill>
            </a:endParaRPr>
          </a:p>
        </p:txBody>
      </p:sp>
      <p:pic>
        <p:nvPicPr>
          <p:cNvPr id="89091" name="Picture 3"/>
          <p:cNvPicPr>
            <a:picLocks noGrp="1" noChangeAspect="1" noChangeArrowheads="1"/>
          </p:cNvPicPr>
          <p:nvPr>
            <p:ph type="pic" idx="1"/>
          </p:nvPr>
        </p:nvPicPr>
        <p:blipFill>
          <a:blip r:embed="rId2"/>
          <a:srcRect t="445" b="445"/>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LEO KELLY</a:t>
            </a:r>
            <a:r>
              <a:rPr lang="en-US" sz="4000">
                <a:solidFill>
                  <a:srgbClr val="804000"/>
                </a:solidFill>
              </a:rPr>
              <a:t/>
            </a:r>
            <a:br>
              <a:rPr lang="en-US" sz="4000">
                <a:solidFill>
                  <a:srgbClr val="804000"/>
                </a:solidFill>
              </a:rPr>
            </a:br>
            <a:r>
              <a:rPr lang="en-US" sz="1400">
                <a:solidFill>
                  <a:srgbClr val="804000"/>
                </a:solidFill>
              </a:rPr>
              <a:t>Vance-Granville Community College</a:t>
            </a:r>
            <a:endParaRPr lang="en-US" sz="1200">
              <a:solidFill>
                <a:srgbClr val="000000"/>
              </a:solidFill>
            </a:endParaRPr>
          </a:p>
        </p:txBody>
      </p:sp>
      <p:pic>
        <p:nvPicPr>
          <p:cNvPr id="90114" name="Picture 2" descr="C:\Documents and Settings\nisod\My Documents\Marked\Kelly_Leo.jpg"/>
          <p:cNvPicPr>
            <a:picLocks noGrp="1" noChangeAspect="1" noChangeArrowheads="1"/>
          </p:cNvPicPr>
          <p:nvPr>
            <p:ph type="pic" idx="1"/>
          </p:nvPr>
        </p:nvPicPr>
        <p:blipFill>
          <a:blip r:embed="rId2"/>
          <a:srcRect t="2232" b="2232"/>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Anyone can teach.</a:t>
            </a:r>
          </a:p>
          <a:p>
            <a:pPr eaLnBrk="1" hangingPunct="1">
              <a:lnSpc>
                <a:spcPct val="120000"/>
              </a:lnSpc>
              <a:spcBef>
                <a:spcPct val="0"/>
              </a:spcBef>
            </a:pPr>
            <a:r>
              <a:rPr lang="en-US" sz="1800"/>
              <a:t>However, a teacher who wants to inspire their students also needs passion - passion for the subject and passion for teaching. </a:t>
            </a:r>
            <a:br>
              <a:rPr lang="en-US" sz="1800"/>
            </a:br>
            <a:r>
              <a:rPr lang="en-US" sz="1800"/>
              <a:t>Without passion, you will never reach your students and challenge them to reach beyond their expectations.</a:t>
            </a:r>
          </a:p>
        </p:txBody>
      </p:sp>
      <p:sp>
        <p:nvSpPr>
          <p:cNvPr id="1013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DIDIER KENNEL</a:t>
            </a:r>
            <a:r>
              <a:rPr lang="en-US" sz="4000">
                <a:solidFill>
                  <a:srgbClr val="804000"/>
                </a:solidFill>
              </a:rPr>
              <a:t/>
            </a:r>
            <a:br>
              <a:rPr lang="en-US" sz="4000">
                <a:solidFill>
                  <a:srgbClr val="804000"/>
                </a:solidFill>
              </a:rPr>
            </a:br>
            <a:r>
              <a:rPr lang="en-US" sz="1400">
                <a:solidFill>
                  <a:srgbClr val="804000"/>
                </a:solidFill>
              </a:rPr>
              <a:t>Sheridan College</a:t>
            </a:r>
            <a:endParaRPr lang="en-US" sz="1200">
              <a:solidFill>
                <a:srgbClr val="000000"/>
              </a:solidFill>
            </a:endParaRPr>
          </a:p>
        </p:txBody>
      </p:sp>
      <p:pic>
        <p:nvPicPr>
          <p:cNvPr id="91138" name="Picture 2" descr="C:\Documents and Settings\nisod\My Documents\Marked\Kennel_Didier.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at a community college has to be one of the best jobs in the world. Everyday, I get to interact with intelligent and committed colleagues, to be with students and discuss the important issues of our time, and to know my work matters.</a:t>
            </a:r>
          </a:p>
        </p:txBody>
      </p:sp>
      <p:sp>
        <p:nvSpPr>
          <p:cNvPr id="1024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KENNETH KERR</a:t>
            </a:r>
            <a:r>
              <a:rPr lang="en-US" sz="4000">
                <a:solidFill>
                  <a:srgbClr val="804000"/>
                </a:solidFill>
              </a:rPr>
              <a:t/>
            </a:r>
            <a:br>
              <a:rPr lang="en-US" sz="4000">
                <a:solidFill>
                  <a:srgbClr val="804000"/>
                </a:solidFill>
              </a:rPr>
            </a:br>
            <a:r>
              <a:rPr lang="en-US" sz="1400">
                <a:solidFill>
                  <a:srgbClr val="804000"/>
                </a:solidFill>
              </a:rPr>
              <a:t>Frederick Community College</a:t>
            </a:r>
            <a:endParaRPr lang="en-US" sz="1200">
              <a:solidFill>
                <a:srgbClr val="000000"/>
              </a:solidFill>
            </a:endParaRPr>
          </a:p>
        </p:txBody>
      </p:sp>
      <p:pic>
        <p:nvPicPr>
          <p:cNvPr id="92162" name="Picture 2" descr="C:\Documents and Settings\nisod\My Documents\Marked\Kerr_Ken.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When working with students, instructors must be flexible and consistent. If one approach doesn’t work, try 15 others! Provide structure, and treat students the same—no favorites. Be fair, and treat students like people. However, always remember that they will hustle you if you let them. Run a tight ship!</a:t>
            </a:r>
          </a:p>
        </p:txBody>
      </p:sp>
      <p:sp>
        <p:nvSpPr>
          <p:cNvPr id="1034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KATHLEEN A. KERSEY</a:t>
            </a:r>
            <a:r>
              <a:rPr lang="en-US" sz="4000">
                <a:solidFill>
                  <a:srgbClr val="804000"/>
                </a:solidFill>
              </a:rPr>
              <a:t/>
            </a:r>
            <a:br>
              <a:rPr lang="en-US" sz="4000">
                <a:solidFill>
                  <a:srgbClr val="804000"/>
                </a:solidFill>
              </a:rPr>
            </a:br>
            <a:r>
              <a:rPr lang="en-US" sz="1400">
                <a:solidFill>
                  <a:srgbClr val="804000"/>
                </a:solidFill>
              </a:rPr>
              <a:t>Piedmont Community College</a:t>
            </a:r>
            <a:endParaRPr lang="en-US" sz="1200">
              <a:solidFill>
                <a:srgbClr val="000000"/>
              </a:solidFill>
            </a:endParaRPr>
          </a:p>
        </p:txBody>
      </p:sp>
      <p:pic>
        <p:nvPicPr>
          <p:cNvPr id="93187" name="Picture 3"/>
          <p:cNvPicPr>
            <a:picLocks noGrp="1" noChangeAspect="1" noChangeArrowheads="1"/>
          </p:cNvPicPr>
          <p:nvPr>
            <p:ph type="pic" idx="1"/>
          </p:nvPr>
        </p:nvPicPr>
        <p:blipFill>
          <a:blip r:embed="rId2"/>
          <a:srcRect t="1488" b="1488"/>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am inspired by the contagious excitement students bring.  They want so much to be successful. I just try to accept them for who they are right now, but also convince, remind, or reassure them that they have the brains, guts, and drive to become better versions of themselves.</a:t>
            </a:r>
          </a:p>
        </p:txBody>
      </p:sp>
      <p:sp>
        <p:nvSpPr>
          <p:cNvPr id="104450"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ANITA KESS</a:t>
            </a:r>
            <a:r>
              <a:rPr lang="en-US" sz="4000">
                <a:solidFill>
                  <a:srgbClr val="804000"/>
                </a:solidFill>
              </a:rPr>
              <a:t/>
            </a:r>
            <a:br>
              <a:rPr lang="en-US" sz="4000">
                <a:solidFill>
                  <a:srgbClr val="804000"/>
                </a:solidFill>
              </a:rPr>
            </a:br>
            <a:r>
              <a:rPr lang="en-US" sz="1400">
                <a:solidFill>
                  <a:srgbClr val="804000"/>
                </a:solidFill>
              </a:rPr>
              <a:t>Camosun College</a:t>
            </a:r>
            <a:endParaRPr lang="en-US" sz="1200">
              <a:solidFill>
                <a:srgbClr val="000000"/>
              </a:solidFill>
            </a:endParaRPr>
          </a:p>
        </p:txBody>
      </p:sp>
      <p:pic>
        <p:nvPicPr>
          <p:cNvPr id="94210" name="Picture 2" descr="C:\Documents and Settings\nisod\My Documents\Marked\Kess_Anita.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becomes a truly exciting and rewarding experience when we realize that we cannot </a:t>
            </a:r>
            <a:r>
              <a:rPr lang="en-US" sz="1800" u="sng"/>
              <a:t>force</a:t>
            </a:r>
            <a:r>
              <a:rPr lang="en-US" sz="1800"/>
              <a:t> students to learn but we can </a:t>
            </a:r>
            <a:r>
              <a:rPr lang="en-US" sz="1800" u="sng"/>
              <a:t>motivate</a:t>
            </a:r>
            <a:r>
              <a:rPr lang="en-US" sz="1800"/>
              <a:t> them to </a:t>
            </a:r>
            <a:r>
              <a:rPr lang="en-US" sz="1800" u="sng"/>
              <a:t>feel the need</a:t>
            </a:r>
            <a:r>
              <a:rPr lang="en-US" sz="1800"/>
              <a:t> for learning.</a:t>
            </a:r>
          </a:p>
        </p:txBody>
      </p:sp>
      <p:sp>
        <p:nvSpPr>
          <p:cNvPr id="225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NORMA GATICA</a:t>
            </a:r>
            <a:r>
              <a:rPr lang="en-US" sz="4000">
                <a:solidFill>
                  <a:srgbClr val="804000"/>
                </a:solidFill>
              </a:rPr>
              <a:t/>
            </a:r>
            <a:br>
              <a:rPr lang="en-US" sz="4000">
                <a:solidFill>
                  <a:srgbClr val="804000"/>
                </a:solidFill>
              </a:rPr>
            </a:br>
            <a:r>
              <a:rPr lang="en-US" sz="1400">
                <a:solidFill>
                  <a:srgbClr val="804000"/>
                </a:solidFill>
              </a:rPr>
              <a:t>Cuyahoga Community College</a:t>
            </a:r>
            <a:endParaRPr lang="en-US" sz="1200">
              <a:solidFill>
                <a:srgbClr val="000000"/>
              </a:solidFill>
            </a:endParaRPr>
          </a:p>
        </p:txBody>
      </p:sp>
      <p:pic>
        <p:nvPicPr>
          <p:cNvPr id="26626" name="Picture 2" descr="C:\Documents and Settings\nisod\My Documents\Marked\Gatica_Norma.JPG"/>
          <p:cNvPicPr>
            <a:picLocks noGrp="1" noChangeAspect="1" noChangeArrowheads="1"/>
          </p:cNvPicPr>
          <p:nvPr>
            <p:ph type="pic" idx="1"/>
          </p:nvPr>
        </p:nvPicPr>
        <p:blipFill>
          <a:blip r:embed="rId2"/>
          <a:srcRect t="13138" b="13138"/>
          <a:stretch>
            <a:fillRect/>
          </a:stretch>
        </p:blipFill>
        <p:spPr bwMode="auto">
          <a:xfrm>
            <a:off x="2286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Text Placeholder 3"/>
          <p:cNvSpPr>
            <a:spLocks noGrp="1"/>
          </p:cNvSpPr>
          <p:nvPr>
            <p:ph type="body" sz="half" idx="2"/>
          </p:nvPr>
        </p:nvSpPr>
        <p:spPr bwMode="auto">
          <a:xfrm>
            <a:off x="14478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have been teaching geography for 11 years and during this time the geography department has grown tremendously by offering new courses in GIS, Middle East, and Cartography.  I am also the co-advisor for the Global Awareness and Actions Club and have led international student trips to Mexico and Guatemala.</a:t>
            </a:r>
          </a:p>
        </p:txBody>
      </p:sp>
      <p:sp>
        <p:nvSpPr>
          <p:cNvPr id="10547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a:solidFill>
                  <a:srgbClr val="804000"/>
                </a:solidFill>
              </a:rPr>
              <a:t>MOHSEN KHANI</a:t>
            </a:r>
            <a:br>
              <a:rPr lang="en-US" sz="2400">
                <a:solidFill>
                  <a:srgbClr val="804000"/>
                </a:solidFill>
              </a:rPr>
            </a:br>
            <a:r>
              <a:rPr lang="en-US" sz="1400">
                <a:solidFill>
                  <a:srgbClr val="804000"/>
                </a:solidFill>
              </a:rPr>
              <a:t>Sinclair Community College</a:t>
            </a:r>
            <a:endParaRPr lang="en-US" sz="1200">
              <a:solidFill>
                <a:srgbClr val="000000"/>
              </a:solidFill>
            </a:endParaRPr>
          </a:p>
        </p:txBody>
      </p:sp>
    </p:spTree>
  </p:cSld>
  <p:clrMapOvr>
    <a:masterClrMapping/>
  </p:clrMapOvr>
  <p:transition spd="slow" advTm="7000">
    <p:fade/>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7"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As educators we endeavor to help students discover within themselves their own individual interests, strengths and weaknesses.</a:t>
            </a:r>
            <a:br>
              <a:rPr lang="en-US" sz="1800"/>
            </a:br>
            <a:r>
              <a:rPr lang="en-US" sz="1800"/>
              <a:t>As teachers we then strive to provide students with as many resources and 'discovery' opportunities as possible in order to prepare them to go forth and serve humanity with knowledge, skills and confidence.</a:t>
            </a:r>
          </a:p>
        </p:txBody>
      </p:sp>
      <p:sp>
        <p:nvSpPr>
          <p:cNvPr id="10649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DAVE KIESIG</a:t>
            </a:r>
            <a:r>
              <a:rPr lang="en-US" sz="4000">
                <a:solidFill>
                  <a:srgbClr val="804000"/>
                </a:solidFill>
              </a:rPr>
              <a:t/>
            </a:r>
            <a:br>
              <a:rPr lang="en-US" sz="4000">
                <a:solidFill>
                  <a:srgbClr val="804000"/>
                </a:solidFill>
              </a:rPr>
            </a:br>
            <a:r>
              <a:rPr lang="en-US" sz="1400">
                <a:solidFill>
                  <a:srgbClr val="804000"/>
                </a:solidFill>
              </a:rPr>
              <a:t>College of Southern Idaho</a:t>
            </a:r>
            <a:endParaRPr lang="en-US" sz="1200">
              <a:solidFill>
                <a:srgbClr val="000000"/>
              </a:solidFill>
            </a:endParaRPr>
          </a:p>
        </p:txBody>
      </p:sp>
      <p:pic>
        <p:nvPicPr>
          <p:cNvPr id="95234" name="Picture 2" descr="C:\Documents and Settings\nisod\My Documents\Marked\Kiesig_Dave.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noFill/>
          <a:ln>
            <a:miter lim="800000"/>
            <a:headEnd/>
            <a:tailEnd/>
          </a:ln>
          <a:effectLst>
            <a:outerShdw blurRad="63500" sy="23000" kx="-1199993" algn="bl" rotWithShape="0">
              <a:srgbClr val="000000">
                <a:alpha val="20000"/>
              </a:srgbClr>
            </a:outerShdw>
          </a:effectLst>
        </p:spPr>
        <p:txBody>
          <a:bodyPr vert="horz" wrap="square" lIns="91440" tIns="45720" rIns="91440" bIns="45720" numCol="1" anchorCtr="0" compatLnSpc="1">
            <a:prstTxWarp prst="textNoShape">
              <a:avLst/>
            </a:prstTxWarp>
            <a:spAutoFit/>
          </a:bodyPr>
          <a:lstStyle/>
          <a:p>
            <a:pPr algn="ctr" eaLnBrk="1" hangingPunct="1"/>
            <a:r>
              <a:rPr lang="en-US">
                <a:solidFill>
                  <a:srgbClr val="804000"/>
                </a:solidFill>
              </a:rPr>
              <a:t>ROBERT KING</a:t>
            </a:r>
            <a:r>
              <a:rPr lang="en-US" sz="4000">
                <a:solidFill>
                  <a:srgbClr val="804000"/>
                </a:solidFill>
              </a:rPr>
              <a:t/>
            </a:r>
            <a:br>
              <a:rPr lang="en-US" sz="4000">
                <a:solidFill>
                  <a:srgbClr val="804000"/>
                </a:solidFill>
              </a:rPr>
            </a:br>
            <a:r>
              <a:rPr lang="en-US" sz="1400">
                <a:solidFill>
                  <a:srgbClr val="804000"/>
                </a:solidFill>
              </a:rPr>
              <a:t>Georgia Perimeter College</a:t>
            </a:r>
            <a:endParaRPr lang="en-US" sz="1200">
              <a:solidFill>
                <a:srgbClr val="000000"/>
              </a:solidFill>
            </a:endParaRPr>
          </a:p>
        </p:txBody>
      </p:sp>
      <p:pic>
        <p:nvPicPr>
          <p:cNvPr id="97282" name="Picture 2" descr="C:\Documents and Settings\nisod\My Documents\Marked\King_Bob.jpg"/>
          <p:cNvPicPr>
            <a:picLocks noGrp="1" noChangeAspect="1" noChangeArrowheads="1"/>
          </p:cNvPicPr>
          <p:nvPr>
            <p:ph type="pic" idx="1"/>
          </p:nvPr>
        </p:nvPicPr>
        <p:blipFill>
          <a:blip r:embed="rId2"/>
          <a:srcRect t="1826" b="1826"/>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Text Placeholder 3"/>
          <p:cNvSpPr>
            <a:spLocks noGrp="1"/>
          </p:cNvSpPr>
          <p:nvPr>
            <p:ph type="body" sz="half" idx="2"/>
          </p:nvPr>
        </p:nvSpPr>
        <p:spPr bwMode="auto">
          <a:xfrm>
            <a:off x="1905000" y="3505200"/>
            <a:ext cx="6781800" cy="2514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"Fighting Fire with Fire“</a:t>
            </a:r>
            <a:br>
              <a:rPr lang="en-US" sz="1800"/>
            </a:br>
            <a:r>
              <a:rPr lang="en-US" sz="1800"/>
              <a:t>Students sit, implacable, earbuds firmly implanted, almost disdainful. </a:t>
            </a:r>
          </a:p>
          <a:p>
            <a:pPr eaLnBrk="1" hangingPunct="1">
              <a:lnSpc>
                <a:spcPct val="120000"/>
              </a:lnSpc>
              <a:spcBef>
                <a:spcPct val="0"/>
              </a:spcBef>
            </a:pPr>
            <a:r>
              <a:rPr lang="en-US" sz="1800"/>
              <a:t>Others, restless, shift in their chairs.</a:t>
            </a:r>
            <a:br>
              <a:rPr lang="en-US" sz="1800"/>
            </a:br>
            <a:r>
              <a:rPr lang="en-US" sz="1800"/>
              <a:t>Teachers, light a fire!</a:t>
            </a:r>
            <a:br>
              <a:rPr lang="en-US" sz="1800"/>
            </a:br>
            <a:r>
              <a:rPr lang="en-US" sz="1800"/>
              <a:t>A spark shoots across the room, then another; </a:t>
            </a:r>
            <a:br>
              <a:rPr lang="en-US" sz="1800"/>
            </a:br>
            <a:r>
              <a:rPr lang="en-US" sz="1800"/>
              <a:t>The vacuum fills with power, energy, and light.</a:t>
            </a:r>
          </a:p>
        </p:txBody>
      </p:sp>
      <p:sp>
        <p:nvSpPr>
          <p:cNvPr id="1085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HELEN KINGKADE</a:t>
            </a:r>
            <a:r>
              <a:rPr lang="en-US" sz="4000">
                <a:solidFill>
                  <a:srgbClr val="804000"/>
                </a:solidFill>
              </a:rPr>
              <a:t/>
            </a:r>
            <a:br>
              <a:rPr lang="en-US" sz="4000">
                <a:solidFill>
                  <a:srgbClr val="804000"/>
                </a:solidFill>
              </a:rPr>
            </a:br>
            <a:r>
              <a:rPr lang="en-US" sz="1400">
                <a:solidFill>
                  <a:srgbClr val="804000"/>
                </a:solidFill>
              </a:rPr>
              <a:t>Midlands Technical College</a:t>
            </a:r>
            <a:endParaRPr lang="en-US" sz="1200">
              <a:solidFill>
                <a:srgbClr val="000000"/>
              </a:solidFill>
            </a:endParaRPr>
          </a:p>
        </p:txBody>
      </p:sp>
      <p:pic>
        <p:nvPicPr>
          <p:cNvPr id="50178" name="Picture 2" descr="H:\Marked\Kingkade_Helen.JPG"/>
          <p:cNvPicPr>
            <a:picLocks noGrp="1" noChangeAspect="1" noChangeArrowheads="1"/>
          </p:cNvPicPr>
          <p:nvPr>
            <p:ph type="pic" idx="1"/>
          </p:nvPr>
        </p:nvPicPr>
        <p:blipFill>
          <a:blip r:embed="rId2" cstate="print"/>
          <a:srcRect t="7328" b="7328"/>
          <a:stretch>
            <a:fillRect/>
          </a:stretch>
        </p:blipFill>
        <p:spPr bwMode="auto">
          <a:xfrm>
            <a:off x="304800" y="5334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69"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The students are my inspiration; they bring an enthusiasm for learning, a determination to reach for their goal, an appreciation for whatever instruction they receive, and a genuine compassion and empathy for the patients in their care.  I advise them that the nursing profession entails lifelong learning and to consider personal satisfaction as a factor in their job search.</a:t>
            </a:r>
          </a:p>
        </p:txBody>
      </p:sp>
      <p:sp>
        <p:nvSpPr>
          <p:cNvPr id="1095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SALLY KODZIS</a:t>
            </a:r>
            <a:r>
              <a:rPr lang="en-US" sz="4000">
                <a:solidFill>
                  <a:srgbClr val="804000"/>
                </a:solidFill>
              </a:rPr>
              <a:t/>
            </a:r>
            <a:br>
              <a:rPr lang="en-US" sz="4000">
                <a:solidFill>
                  <a:srgbClr val="804000"/>
                </a:solidFill>
              </a:rPr>
            </a:br>
            <a:r>
              <a:rPr lang="en-US" sz="1400">
                <a:solidFill>
                  <a:srgbClr val="804000"/>
                </a:solidFill>
              </a:rPr>
              <a:t>Massachusetts Bay Community College</a:t>
            </a:r>
            <a:endParaRPr lang="en-US" sz="1200">
              <a:solidFill>
                <a:srgbClr val="000000"/>
              </a:solidFill>
            </a:endParaRPr>
          </a:p>
        </p:txBody>
      </p:sp>
      <p:pic>
        <p:nvPicPr>
          <p:cNvPr id="96258" name="Picture 2"/>
          <p:cNvPicPr>
            <a:picLocks noGrp="1" noChangeAspect="1" noChangeArrowheads="1"/>
          </p:cNvPicPr>
          <p:nvPr>
            <p:ph type="pic" idx="1"/>
          </p:nvPr>
        </p:nvPicPr>
        <p:blipFill>
          <a:blip r:embed="rId2"/>
          <a:srcRect t="1435" b="1435"/>
          <a:stretch>
            <a:fillRect/>
          </a:stretch>
        </p:blipFill>
        <p:spPr bwMode="auto">
          <a:xfrm>
            <a:off x="304800" y="7620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Knowledge of mathematics empowers individuals.  This inspires me to share not only my knowledge of mathematics, but also my sense of the power and beauty of mathematics.  It motivates me to nurture my students' interest in mathematics, develop their appreciation of mathematics, and support their efforts to learn mathematics.</a:t>
            </a:r>
          </a:p>
        </p:txBody>
      </p:sp>
      <p:sp>
        <p:nvSpPr>
          <p:cNvPr id="1105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NANCY KOLAKOWSKY</a:t>
            </a:r>
            <a:r>
              <a:rPr lang="en-US" sz="4000">
                <a:solidFill>
                  <a:srgbClr val="804000"/>
                </a:solidFill>
              </a:rPr>
              <a:t/>
            </a:r>
            <a:br>
              <a:rPr lang="en-US" sz="4000">
                <a:solidFill>
                  <a:srgbClr val="804000"/>
                </a:solidFill>
              </a:rPr>
            </a:br>
            <a:r>
              <a:rPr lang="en-US" sz="1400">
                <a:solidFill>
                  <a:srgbClr val="804000"/>
                </a:solidFill>
              </a:rPr>
              <a:t>Paradise Valley Community College</a:t>
            </a:r>
            <a:endParaRPr lang="en-US" sz="1200">
              <a:solidFill>
                <a:srgbClr val="000000"/>
              </a:solidFill>
            </a:endParaRPr>
          </a:p>
        </p:txBody>
      </p:sp>
      <p:pic>
        <p:nvPicPr>
          <p:cNvPr id="99330" name="Picture 2" descr="C:\Documents and Settings\nisod\My Documents\Marked\Kolakowsky_Nancy.jpg"/>
          <p:cNvPicPr>
            <a:picLocks noGrp="1" noChangeAspect="1" noChangeArrowheads="1"/>
          </p:cNvPicPr>
          <p:nvPr>
            <p:ph type="pic" idx="1"/>
          </p:nvPr>
        </p:nvPicPr>
        <p:blipFill>
          <a:blip r:embed="rId2"/>
          <a:srcRect t="1826" b="1826"/>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Seeing students succeed when they thought they would fail is where I find my motivation. Helping a confident student has rewards of its own, but watching students gain self-esteem to believe they can reach goals they previously thought were unattainable is the truly rewarding experience.</a:t>
            </a:r>
          </a:p>
        </p:txBody>
      </p:sp>
      <p:sp>
        <p:nvSpPr>
          <p:cNvPr id="1116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BRIAN KRON</a:t>
            </a:r>
            <a:r>
              <a:rPr lang="en-US" sz="4000">
                <a:solidFill>
                  <a:srgbClr val="804000"/>
                </a:solidFill>
              </a:rPr>
              <a:t/>
            </a:r>
            <a:br>
              <a:rPr lang="en-US" sz="4000">
                <a:solidFill>
                  <a:srgbClr val="804000"/>
                </a:solidFill>
              </a:rPr>
            </a:br>
            <a:r>
              <a:rPr lang="en-US" sz="1400">
                <a:solidFill>
                  <a:srgbClr val="804000"/>
                </a:solidFill>
              </a:rPr>
              <a:t>West Hills College Lemoore</a:t>
            </a:r>
            <a:endParaRPr lang="en-US" sz="1200">
              <a:solidFill>
                <a:srgbClr val="000000"/>
              </a:solidFill>
            </a:endParaRPr>
          </a:p>
        </p:txBody>
      </p:sp>
      <p:pic>
        <p:nvPicPr>
          <p:cNvPr id="100354" name="Picture 2" descr="C:\Documents and Settings\nisod\My Documents\Marked\Kron_Brian.jpg"/>
          <p:cNvPicPr>
            <a:picLocks noGrp="1" noChangeAspect="1" noChangeArrowheads="1"/>
          </p:cNvPicPr>
          <p:nvPr>
            <p:ph type="pic" idx="1"/>
          </p:nvPr>
        </p:nvPicPr>
        <p:blipFill>
          <a:blip r:embed="rId2"/>
          <a:srcRect l="3348" r="334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1"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I work in the world of outreach and workforce development at a small community college in Kansas.  I love all of the multi-tasking, unrelated assignments, and variety of activities. The days fly by! I’ve always said that if the day comes that I’m not excited to go to work, it is time to change careers.  That day is a long way off.</a:t>
            </a:r>
          </a:p>
        </p:txBody>
      </p:sp>
      <p:sp>
        <p:nvSpPr>
          <p:cNvPr id="11264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BRENDA KRUMM</a:t>
            </a:r>
            <a:r>
              <a:rPr lang="en-US" sz="4000">
                <a:solidFill>
                  <a:srgbClr val="804000"/>
                </a:solidFill>
              </a:rPr>
              <a:t/>
            </a:r>
            <a:br>
              <a:rPr lang="en-US" sz="4000">
                <a:solidFill>
                  <a:srgbClr val="804000"/>
                </a:solidFill>
              </a:rPr>
            </a:br>
            <a:r>
              <a:rPr lang="en-US" sz="1400">
                <a:solidFill>
                  <a:srgbClr val="804000"/>
                </a:solidFill>
              </a:rPr>
              <a:t>Neosho County Community College</a:t>
            </a:r>
            <a:endParaRPr lang="en-US" sz="1200">
              <a:solidFill>
                <a:srgbClr val="000000"/>
              </a:solidFill>
            </a:endParaRPr>
          </a:p>
        </p:txBody>
      </p:sp>
      <p:pic>
        <p:nvPicPr>
          <p:cNvPr id="101378" name="Picture 2" descr="C:\Documents and Settings\nisod\My Documents\Marked\Krumm_Brenda.jpg"/>
          <p:cNvPicPr>
            <a:picLocks noGrp="1" noChangeAspect="1" noChangeArrowheads="1"/>
          </p:cNvPicPr>
          <p:nvPr>
            <p:ph type="pic" idx="1"/>
          </p:nvPr>
        </p:nvPicPr>
        <p:blipFill>
          <a:blip r:embed="rId2"/>
          <a:srcRect t="1994" b="1994"/>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5"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t>Teaching is innovative, challenging, and rewarding. I teach traditional and nontraditional interior design students who bring a gamut of creativity and skill levels. Innovation fosters a safe and creative learning environment. Challenge is meeting the learning styles of the students. Reward is watching the process and each student’s ultimate success.</a:t>
            </a:r>
          </a:p>
        </p:txBody>
      </p:sp>
      <p:sp>
        <p:nvSpPr>
          <p:cNvPr id="11366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a:solidFill>
                  <a:srgbClr val="804000"/>
                </a:solidFill>
              </a:rPr>
              <a:t>BROOKS KYLER EBERLEIN</a:t>
            </a:r>
            <a:r>
              <a:rPr lang="en-US" sz="4000">
                <a:solidFill>
                  <a:srgbClr val="804000"/>
                </a:solidFill>
              </a:rPr>
              <a:t/>
            </a:r>
            <a:br>
              <a:rPr lang="en-US" sz="4000">
                <a:solidFill>
                  <a:srgbClr val="804000"/>
                </a:solidFill>
              </a:rPr>
            </a:br>
            <a:r>
              <a:rPr lang="en-US" sz="1400">
                <a:solidFill>
                  <a:srgbClr val="804000"/>
                </a:solidFill>
              </a:rPr>
              <a:t>Waukesha County Technical College</a:t>
            </a:r>
            <a:endParaRPr lang="en-US" sz="1200">
              <a:solidFill>
                <a:srgbClr val="000000"/>
              </a:solidFill>
            </a:endParaRPr>
          </a:p>
        </p:txBody>
      </p:sp>
      <p:pic>
        <p:nvPicPr>
          <p:cNvPr id="102402" name="Picture 2" descr="C:\Documents and Settings\nisod\My Documents\Marked\Kyler-Eberlein_Brooks.jpg"/>
          <p:cNvPicPr>
            <a:picLocks noGrp="1" noChangeAspect="1" noChangeArrowheads="1"/>
          </p:cNvPicPr>
          <p:nvPr>
            <p:ph type="pic" idx="1"/>
          </p:nvPr>
        </p:nvPicPr>
        <p:blipFill>
          <a:blip r:embed="rId2" cstate="print"/>
          <a:srcRect t="7328" b="7328"/>
          <a:stretch>
            <a:fillRect/>
          </a:stretch>
        </p:blipFill>
        <p:spPr bwMode="auto">
          <a:xfrm>
            <a:off x="304800" y="7620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3328</TotalTime>
  <Words>4432</Words>
  <Application>Microsoft PowerPoint</Application>
  <PresentationFormat>On-screen Show (4:3)</PresentationFormat>
  <Paragraphs>185</Paragraphs>
  <Slides>98</Slides>
  <Notes>0</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98</vt:i4>
      </vt:variant>
    </vt:vector>
  </HeadingPairs>
  <TitlesOfParts>
    <vt:vector size="101" baseType="lpstr">
      <vt:lpstr>Arial</vt:lpstr>
      <vt:lpstr>ＭＳ Ｐゴシック</vt:lpstr>
      <vt:lpstr>Blank Presentation</vt:lpstr>
      <vt:lpstr>DAVID GAER Laramie County Community College</vt:lpstr>
      <vt:lpstr>EDDYE GALLAGHER Tarrant County College – Northeast Campus</vt:lpstr>
      <vt:lpstr>DONNA GALVAN Macomb Community College</vt:lpstr>
      <vt:lpstr>JUAN GARCIA Texas State Technical College – Harlingen</vt:lpstr>
      <vt:lpstr>SILVIA GARCIA Algonquin College</vt:lpstr>
      <vt:lpstr>ALICE GARDNER Anne Arundel Community College</vt:lpstr>
      <vt:lpstr>KATHARINE GARDUNO Santa Fe Community College</vt:lpstr>
      <vt:lpstr>CARMEN GASKINS Bowling Green Technical College</vt:lpstr>
      <vt:lpstr>NORMA GATICA Cuyahoga Community College</vt:lpstr>
      <vt:lpstr>HENRY GAUS Lamar Institute of Technical</vt:lpstr>
      <vt:lpstr>KATHLEEN GAZZOLA Community College of Rhode Island</vt:lpstr>
      <vt:lpstr>GENA GESING Northeast Iowa Community College</vt:lpstr>
      <vt:lpstr>KATHRYN GODSHALK Cypress College</vt:lpstr>
      <vt:lpstr>JOE GONZALEZ San Antonio College</vt:lpstr>
      <vt:lpstr>ARNOLD GONZALEZ South Texas College</vt:lpstr>
      <vt:lpstr>MEGAN GRAHAM Casper College</vt:lpstr>
      <vt:lpstr>JONATHAN P. GRAY Piedmont Community College</vt:lpstr>
      <vt:lpstr>PATRICK GRECO Sinclair Community College</vt:lpstr>
      <vt:lpstr>EDWARD N. GRIFFIN Piedmont Community College</vt:lpstr>
      <vt:lpstr>LAURENE GRIFFIN Ivy Tech Community College</vt:lpstr>
      <vt:lpstr>RONALD GRIMMETTE Malcolm X College</vt:lpstr>
      <vt:lpstr>PRISCILLA GROCER Bristol Community College</vt:lpstr>
      <vt:lpstr>MARGARET GUERRERA Naugatuck Community College</vt:lpstr>
      <vt:lpstr>KASSANDRA GUGAT Western Iowa Tech Community College</vt:lpstr>
      <vt:lpstr>ANGELA GUM Lincoln Land Community College</vt:lpstr>
      <vt:lpstr>HEATHER GUNN Lethbridge College</vt:lpstr>
      <vt:lpstr>JUAN GUZMAN Lake City Community College</vt:lpstr>
      <vt:lpstr>ELBERT HAGANS Hazard Community and Technical College</vt:lpstr>
      <vt:lpstr>DAVID HALL Baton Rouge Community College</vt:lpstr>
      <vt:lpstr>ALLEN HAMILTON St. Philip’s College</vt:lpstr>
      <vt:lpstr>KIM HAMMETT Stanly Community College</vt:lpstr>
      <vt:lpstr>PAMELA HANSEN South Florida Community College</vt:lpstr>
      <vt:lpstr>WILLIAM HANNA Massasoit Community College</vt:lpstr>
      <vt:lpstr>CURTIS HARRELL NorthWest Arkansas Community College</vt:lpstr>
      <vt:lpstr>CHRIS HARRINGTON Southwestern Indian Polytechnic Institute</vt:lpstr>
      <vt:lpstr>JENNIFER HARRIS North Shore Community College</vt:lpstr>
      <vt:lpstr>TOSCA HARRIS Neosho County Community College</vt:lpstr>
      <vt:lpstr>LINDA HARRIS-YOUNG Motlow State Community College</vt:lpstr>
      <vt:lpstr>GINA HART Iowa Western Community College</vt:lpstr>
      <vt:lpstr>HADLEY HARTMAN Santa Fe Community College</vt:lpstr>
      <vt:lpstr>JERRY HAVILL Bay College</vt:lpstr>
      <vt:lpstr>ESKINE HAWKINS Georgia Perimeter College</vt:lpstr>
      <vt:lpstr>DENNIS HAY Arkansas Northeastern College</vt:lpstr>
      <vt:lpstr>JOHN HEATHCOTE Reedley College</vt:lpstr>
      <vt:lpstr>LISA HEBL Kirkwood Community College</vt:lpstr>
      <vt:lpstr>FLOR HENDERSON Hostos Community College</vt:lpstr>
      <vt:lpstr>MARY HESTER Barton County Community College</vt:lpstr>
      <vt:lpstr>STEVEN HEULETT Haywood Community College</vt:lpstr>
      <vt:lpstr>MARKO HILGERSOM Lethbridge College</vt:lpstr>
      <vt:lpstr>RONALD HITCHCOCK Northwest College</vt:lpstr>
      <vt:lpstr>ELAINE HOBBS Cuyahoga Community College</vt:lpstr>
      <vt:lpstr>BARBARA HOCKABOUT Northland Pioneer College</vt:lpstr>
      <vt:lpstr>JULIE HOESEL Iowa Central Community College</vt:lpstr>
      <vt:lpstr>SANDY HOLBROOK Southeast Kentucky Community and Technical College</vt:lpstr>
      <vt:lpstr>WILMA H. HOOD Central Piedmont Community College</vt:lpstr>
      <vt:lpstr>ROSS HORROCKS American Intercontinental University</vt:lpstr>
      <vt:lpstr>KIMBERLY HUBBARD Lone Star College – Cy-Fair</vt:lpstr>
      <vt:lpstr>MARCI HUFFMAN Davidson County Community College</vt:lpstr>
      <vt:lpstr>SUSAN HUNT-BRADFORD St. Louis Community College – Meramec</vt:lpstr>
      <vt:lpstr>ADAM HUTCHISON Texas State Technical College – Harlingen</vt:lpstr>
      <vt:lpstr>BERTHA IBARRA PARLE North Harris College</vt:lpstr>
      <vt:lpstr>LISA INGRAM West Virginia Northern Community College</vt:lpstr>
      <vt:lpstr>JANALEE ISAACSON Johnson County Community College</vt:lpstr>
      <vt:lpstr>CHARLOTTE JACKSON San Jacinto College North</vt:lpstr>
      <vt:lpstr>RICKEY JACKSON Northland Pioneer College</vt:lpstr>
      <vt:lpstr>BLANCA JIMENEZ South Mountain Community College</vt:lpstr>
      <vt:lpstr>BETTY JOHNSON St. Philip’s College</vt:lpstr>
      <vt:lpstr>DANIEL JOHNSON Cerro Coso Community College</vt:lpstr>
      <vt:lpstr>DEANNA JOHNSON Austin Community College</vt:lpstr>
      <vt:lpstr>PATRICIA JOHNSON Brookhaven College</vt:lpstr>
      <vt:lpstr>CHRISTA JONES Mountain View College</vt:lpstr>
      <vt:lpstr>CRYSTAL JONES Southside Virginia Community College</vt:lpstr>
      <vt:lpstr>JACQUELINE JONES Baton Rouge Community College</vt:lpstr>
      <vt:lpstr>ROBIN JONES Clovis Community College</vt:lpstr>
      <vt:lpstr>WILSON JONES Texas State Technical College – Marshall</vt:lpstr>
      <vt:lpstr>KIM JORDAN Guilford Technical Community College</vt:lpstr>
      <vt:lpstr>TIM KAAR Elgin Community College</vt:lpstr>
      <vt:lpstr>HARMIT KAUR Sinclair Community College</vt:lpstr>
      <vt:lpstr>ED KAVANAUGH Schoolcraft College</vt:lpstr>
      <vt:lpstr>DON KEARNEY Iowa Western Community College</vt:lpstr>
      <vt:lpstr>SHONA KEARNEY George Brown College</vt:lpstr>
      <vt:lpstr>TARA KEETER Halifax Community College</vt:lpstr>
      <vt:lpstr>DEBORAH KEITH Northland Pioneer College</vt:lpstr>
      <vt:lpstr>CAROL KELLER San Antonio College</vt:lpstr>
      <vt:lpstr>LEO KELLY Vance-Granville Community College</vt:lpstr>
      <vt:lpstr>DIDIER KENNEL Sheridan College</vt:lpstr>
      <vt:lpstr>KENNETH KERR Frederick Community College</vt:lpstr>
      <vt:lpstr>KATHLEEN A. KERSEY Piedmont Community College</vt:lpstr>
      <vt:lpstr>ANITA KESS Camosun College</vt:lpstr>
      <vt:lpstr>MOHSEN KHANI Sinclair Community College</vt:lpstr>
      <vt:lpstr>DAVE KIESIG College of Southern Idaho</vt:lpstr>
      <vt:lpstr>ROBERT KING Georgia Perimeter College</vt:lpstr>
      <vt:lpstr>HELEN KINGKADE Midlands Technical College</vt:lpstr>
      <vt:lpstr>SALLY KODZIS Massachusetts Bay Community College</vt:lpstr>
      <vt:lpstr>NANCY KOLAKOWSKY Paradise Valley Community College</vt:lpstr>
      <vt:lpstr>BRIAN KRON West Hills College Lemoore</vt:lpstr>
      <vt:lpstr>BRENDA KRUMM Neosho County Community College</vt:lpstr>
      <vt:lpstr>BROOKS KYLER EBERLEIN Waukesha County Technical College</vt:lpstr>
    </vt:vector>
  </TitlesOfParts>
  <Company>The University of Texas at Austin</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269</cp:revision>
  <dcterms:created xsi:type="dcterms:W3CDTF">2008-11-14T15:41:27Z</dcterms:created>
  <dcterms:modified xsi:type="dcterms:W3CDTF">2008-11-14T15:42:33Z</dcterms:modified>
</cp:coreProperties>
</file>