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58.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slides/slide25.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53.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60"/>
  </p:notesMasterIdLst>
  <p:sldIdLst>
    <p:sldId id="375" r:id="rId2"/>
    <p:sldId id="373" r:id="rId3"/>
    <p:sldId id="376" r:id="rId4"/>
    <p:sldId id="378" r:id="rId5"/>
    <p:sldId id="382" r:id="rId6"/>
    <p:sldId id="377" r:id="rId7"/>
    <p:sldId id="383" r:id="rId8"/>
    <p:sldId id="380" r:id="rId9"/>
    <p:sldId id="384" r:id="rId10"/>
    <p:sldId id="385" r:id="rId11"/>
    <p:sldId id="386" r:id="rId12"/>
    <p:sldId id="387" r:id="rId13"/>
    <p:sldId id="388" r:id="rId14"/>
    <p:sldId id="389" r:id="rId15"/>
    <p:sldId id="390" r:id="rId16"/>
    <p:sldId id="391" r:id="rId17"/>
    <p:sldId id="393" r:id="rId18"/>
    <p:sldId id="392" r:id="rId19"/>
    <p:sldId id="395" r:id="rId20"/>
    <p:sldId id="397" r:id="rId21"/>
    <p:sldId id="396" r:id="rId22"/>
    <p:sldId id="394" r:id="rId23"/>
    <p:sldId id="400" r:id="rId24"/>
    <p:sldId id="399" r:id="rId25"/>
    <p:sldId id="398" r:id="rId26"/>
    <p:sldId id="401" r:id="rId27"/>
    <p:sldId id="403" r:id="rId28"/>
    <p:sldId id="404" r:id="rId29"/>
    <p:sldId id="405" r:id="rId30"/>
    <p:sldId id="402" r:id="rId31"/>
    <p:sldId id="406" r:id="rId32"/>
    <p:sldId id="407" r:id="rId33"/>
    <p:sldId id="410" r:id="rId34"/>
    <p:sldId id="408" r:id="rId35"/>
    <p:sldId id="409" r:id="rId36"/>
    <p:sldId id="411" r:id="rId37"/>
    <p:sldId id="413" r:id="rId38"/>
    <p:sldId id="414" r:id="rId39"/>
    <p:sldId id="412" r:id="rId40"/>
    <p:sldId id="415" r:id="rId41"/>
    <p:sldId id="416" r:id="rId42"/>
    <p:sldId id="417" r:id="rId43"/>
    <p:sldId id="418" r:id="rId44"/>
    <p:sldId id="419" r:id="rId45"/>
    <p:sldId id="420" r:id="rId46"/>
    <p:sldId id="421" r:id="rId47"/>
    <p:sldId id="422" r:id="rId48"/>
    <p:sldId id="426" r:id="rId49"/>
    <p:sldId id="427" r:id="rId50"/>
    <p:sldId id="425" r:id="rId51"/>
    <p:sldId id="424" r:id="rId52"/>
    <p:sldId id="423" r:id="rId53"/>
    <p:sldId id="428" r:id="rId54"/>
    <p:sldId id="429" r:id="rId55"/>
    <p:sldId id="430" r:id="rId56"/>
    <p:sldId id="431" r:id="rId57"/>
    <p:sldId id="432" r:id="rId58"/>
    <p:sldId id="433" r:id="rId5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1pPr>
    <a:lvl2pPr marL="4572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2pPr>
    <a:lvl3pPr marL="9144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3pPr>
    <a:lvl4pPr marL="13716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4pPr>
    <a:lvl5pPr marL="1828800" algn="l" rtl="0" fontAlgn="base">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showPr loop="1" showNarration="1">
    <p:present/>
    <p:sldAll/>
    <p:penClr>
      <a:srgbClr val="FF0000"/>
    </p:penClr>
  </p:showPr>
  <p:clrMru>
    <a:srgbClr val="804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7905" autoAdjust="0"/>
    <p:restoredTop sz="90929"/>
  </p:normalViewPr>
  <p:slideViewPr>
    <p:cSldViewPr>
      <p:cViewPr varScale="1">
        <p:scale>
          <a:sx n="150" d="100"/>
          <a:sy n="150" d="100"/>
        </p:scale>
        <p:origin x="-17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theme" Target="theme/theme1.xml"/><Relationship Id="rId60" Type="http://schemas.openxmlformats.org/officeDocument/2006/relationships/notesMaster" Target="notesMasters/notesMaster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printerSettings" Target="printerSettings/printerSettings1.bin"/><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EA35C4EC-28F4-EC43-98E1-72C780DD427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2"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advTm="7000">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advTm="7000">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7000">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advTm="7000">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slow" advTm="7000">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advTm="7000">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advTm="7000">
    <p:fade/>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2" descr="EA_slide_background"/>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advTm="7000">
    <p:fade/>
  </p:transition>
  <p:txStyles>
    <p:titleStyle>
      <a:lvl1pPr algn="ctr" rtl="0" eaLnBrk="0" fontAlgn="base" hangingPunct="0">
        <a:spcBef>
          <a:spcPct val="0"/>
        </a:spcBef>
        <a:spcAft>
          <a:spcPct val="0"/>
        </a:spcAft>
        <a:defRPr sz="4400">
          <a:solidFill>
            <a:schemeClr val="tx2"/>
          </a:solidFill>
          <a:latin typeface="+mj-lt"/>
          <a:ea typeface="+mj-ea"/>
          <a:cs typeface="ＭＳ Ｐゴシック" pitchFamily="-109" charset="-128"/>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cs typeface="ＭＳ Ｐゴシック" pitchFamily="-109"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students inspire me because many times they have lost everything they hold dear. They come to me out of desperation, in spite of their fear.  Now that’s brave.</a:t>
            </a:r>
          </a:p>
        </p:txBody>
      </p:sp>
      <p:sp>
        <p:nvSpPr>
          <p:cNvPr id="135170"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MARY D’AOUST</a:t>
            </a:r>
            <a:r>
              <a:rPr lang="en-US" sz="4000" smtClean="0">
                <a:solidFill>
                  <a:srgbClr val="804000"/>
                </a:solidFill>
              </a:rPr>
              <a:t/>
            </a:r>
            <a:br>
              <a:rPr lang="en-US" sz="4000" smtClean="0">
                <a:solidFill>
                  <a:srgbClr val="804000"/>
                </a:solidFill>
              </a:rPr>
            </a:br>
            <a:r>
              <a:rPr lang="en-US" sz="1400" smtClean="0">
                <a:solidFill>
                  <a:srgbClr val="804000"/>
                </a:solidFill>
              </a:rPr>
              <a:t>Gulf Coast Community College</a:t>
            </a:r>
            <a:endParaRPr lang="en-US" sz="1200" smtClean="0">
              <a:solidFill>
                <a:srgbClr val="000000"/>
              </a:solidFill>
            </a:endParaRPr>
          </a:p>
        </p:txBody>
      </p:sp>
      <p:pic>
        <p:nvPicPr>
          <p:cNvPr id="38914" name="Picture 2" descr="F:\Marked\D'Aoust_Mary.jpg"/>
          <p:cNvPicPr>
            <a:picLocks noGrp="1" noChangeAspect="1" noChangeArrowheads="1"/>
          </p:cNvPicPr>
          <p:nvPr>
            <p:ph type="pic" idx="1"/>
          </p:nvPr>
        </p:nvPicPr>
        <p:blipFill>
          <a:blip r:embed="rId2"/>
          <a:srcRect t="7378" b="737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5"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invite my students to learn and succeed.  I build on their strengths and help them see any failures as opportunities to change and do better.  They come to understand that learning and applying knowledge is the key to success in life.  And when life gets hard, they must work harder.</a:t>
            </a:r>
          </a:p>
        </p:txBody>
      </p:sp>
      <p:sp>
        <p:nvSpPr>
          <p:cNvPr id="14438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RUBEN DELGADO</a:t>
            </a:r>
            <a:r>
              <a:rPr lang="en-US" sz="4000" smtClean="0">
                <a:solidFill>
                  <a:srgbClr val="804000"/>
                </a:solidFill>
              </a:rPr>
              <a:t/>
            </a:r>
            <a:br>
              <a:rPr lang="en-US" sz="4000" smtClean="0">
                <a:solidFill>
                  <a:srgbClr val="804000"/>
                </a:solidFill>
              </a:rPr>
            </a:br>
            <a:r>
              <a:rPr lang="en-US" sz="1400" smtClean="0">
                <a:solidFill>
                  <a:srgbClr val="804000"/>
                </a:solidFill>
              </a:rPr>
              <a:t>Reedley College</a:t>
            </a:r>
            <a:endParaRPr lang="en-US" sz="1200" smtClean="0">
              <a:solidFill>
                <a:srgbClr val="000000"/>
              </a:solidFill>
            </a:endParaRPr>
          </a:p>
        </p:txBody>
      </p:sp>
      <p:pic>
        <p:nvPicPr>
          <p:cNvPr id="47106" name="Picture 2" descr="F:\Marked\Delgado_Ruben.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09"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Passion comes from within and drives one to present material that is both practical and relevant so that the student goes home knowing one more thing than he walked in the door knowing.</a:t>
            </a:r>
          </a:p>
        </p:txBody>
      </p:sp>
      <p:sp>
        <p:nvSpPr>
          <p:cNvPr id="14541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RONALD DEMERINO</a:t>
            </a:r>
            <a:r>
              <a:rPr lang="en-US" sz="4000" smtClean="0">
                <a:solidFill>
                  <a:srgbClr val="804000"/>
                </a:solidFill>
              </a:rPr>
              <a:t/>
            </a:r>
            <a:br>
              <a:rPr lang="en-US" sz="4000" smtClean="0">
                <a:solidFill>
                  <a:srgbClr val="804000"/>
                </a:solidFill>
              </a:rPr>
            </a:br>
            <a:r>
              <a:rPr lang="en-US" sz="1400" smtClean="0">
                <a:solidFill>
                  <a:srgbClr val="804000"/>
                </a:solidFill>
              </a:rPr>
              <a:t>Macomb Community College</a:t>
            </a:r>
            <a:endParaRPr lang="en-US" sz="1200" smtClean="0">
              <a:solidFill>
                <a:srgbClr val="000000"/>
              </a:solidFill>
            </a:endParaRPr>
          </a:p>
        </p:txBody>
      </p:sp>
      <p:pic>
        <p:nvPicPr>
          <p:cNvPr id="48130" name="Picture 2" descr="F:\Marked\Demerino_Ron.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3" name="Text Placeholder 3"/>
          <p:cNvSpPr>
            <a:spLocks noGrp="1"/>
          </p:cNvSpPr>
          <p:nvPr>
            <p:ph type="body" sz="half" idx="2"/>
          </p:nvPr>
        </p:nvSpPr>
        <p:spPr bwMode="auto">
          <a:xfrm>
            <a:off x="14478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believe film and video production can only be taught in a hands-on environment.  Students learn how to make movies by making movies.  I strive to make a filmmaker of each student.</a:t>
            </a:r>
          </a:p>
        </p:txBody>
      </p:sp>
      <p:sp>
        <p:nvSpPr>
          <p:cNvPr id="146434" name="Rectangle 8"/>
          <p:cNvSpPr>
            <a:spLocks noGrp="1" noChangeArrowheads="1"/>
          </p:cNvSpPr>
          <p:nvPr>
            <p:ph type="title"/>
          </p:nvPr>
        </p:nvSpPr>
        <p:spPr bwMode="auto">
          <a:xfrm>
            <a:off x="2895600" y="1143000"/>
            <a:ext cx="34290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EDWIN DENNIS</a:t>
            </a:r>
            <a:br>
              <a:rPr lang="en-US" sz="2400" smtClean="0">
                <a:solidFill>
                  <a:srgbClr val="804000"/>
                </a:solidFill>
              </a:rPr>
            </a:br>
            <a:r>
              <a:rPr lang="en-US" sz="1400" smtClean="0">
                <a:solidFill>
                  <a:srgbClr val="804000"/>
                </a:solidFill>
              </a:rPr>
              <a:t>Haywood Community College</a:t>
            </a:r>
            <a:endParaRPr lang="en-US" sz="1200" smtClean="0">
              <a:solidFill>
                <a:srgbClr val="000000"/>
              </a:solidFill>
            </a:endParaRPr>
          </a:p>
        </p:txBody>
      </p:sp>
    </p:spTree>
  </p:cSld>
  <p:clrMapOvr>
    <a:masterClrMapping/>
  </p:clrMapOvr>
  <p:transition spd="slow" advTm="7000">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7" name="Text Placeholder 3"/>
          <p:cNvSpPr>
            <a:spLocks noGrp="1"/>
          </p:cNvSpPr>
          <p:nvPr>
            <p:ph type="body" sz="half" idx="2"/>
          </p:nvPr>
        </p:nvSpPr>
        <p:spPr bwMode="auto">
          <a:xfrm>
            <a:off x="1828800" y="4267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Teaching is how I give back to the society that has given me so much.  The classroom must be more—a place where students are comfortable and safe enough to explore their identity.</a:t>
            </a:r>
          </a:p>
        </p:txBody>
      </p:sp>
      <p:sp>
        <p:nvSpPr>
          <p:cNvPr id="14745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WADE DERDEN</a:t>
            </a:r>
            <a:r>
              <a:rPr lang="en-US" sz="4000" smtClean="0">
                <a:solidFill>
                  <a:srgbClr val="804000"/>
                </a:solidFill>
              </a:rPr>
              <a:t/>
            </a:r>
            <a:br>
              <a:rPr lang="en-US" sz="4000" smtClean="0">
                <a:solidFill>
                  <a:srgbClr val="804000"/>
                </a:solidFill>
              </a:rPr>
            </a:br>
            <a:r>
              <a:rPr lang="en-US" sz="1400" smtClean="0">
                <a:solidFill>
                  <a:srgbClr val="804000"/>
                </a:solidFill>
              </a:rPr>
              <a:t>Pulaski Technical College</a:t>
            </a:r>
            <a:endParaRPr lang="en-US" sz="1200" smtClean="0">
              <a:solidFill>
                <a:srgbClr val="000000"/>
              </a:solidFill>
            </a:endParaRPr>
          </a:p>
        </p:txBody>
      </p:sp>
      <p:pic>
        <p:nvPicPr>
          <p:cNvPr id="49154" name="Picture 2" descr="F:\Marked\Derden_Wade.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1"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totally love teaching.  Nothing thrills me more than when the light bulb comes on and the student actually understands the concepts.</a:t>
            </a:r>
          </a:p>
        </p:txBody>
      </p:sp>
      <p:sp>
        <p:nvSpPr>
          <p:cNvPr id="14848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KEN DEWEY</a:t>
            </a:r>
            <a:r>
              <a:rPr lang="en-US" sz="4000" smtClean="0">
                <a:solidFill>
                  <a:srgbClr val="804000"/>
                </a:solidFill>
              </a:rPr>
              <a:t/>
            </a:r>
            <a:br>
              <a:rPr lang="en-US" sz="4000" smtClean="0">
                <a:solidFill>
                  <a:srgbClr val="804000"/>
                </a:solidFill>
              </a:rPr>
            </a:br>
            <a:r>
              <a:rPr lang="en-US" sz="1400" smtClean="0">
                <a:solidFill>
                  <a:srgbClr val="804000"/>
                </a:solidFill>
              </a:rPr>
              <a:t>Rose State College</a:t>
            </a:r>
            <a:endParaRPr lang="en-US" sz="1200" smtClean="0">
              <a:solidFill>
                <a:srgbClr val="000000"/>
              </a:solidFill>
            </a:endParaRPr>
          </a:p>
        </p:txBody>
      </p:sp>
      <p:pic>
        <p:nvPicPr>
          <p:cNvPr id="50178" name="Picture 2" descr="F:\Marked\Dewey_Ken.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5" name="Text Placeholder 3"/>
          <p:cNvSpPr>
            <a:spLocks noGrp="1"/>
          </p:cNvSpPr>
          <p:nvPr>
            <p:ph type="body" sz="half" idx="2"/>
          </p:nvPr>
        </p:nvSpPr>
        <p:spPr bwMode="auto">
          <a:xfrm>
            <a:off x="1828800" y="3733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Reaching out and connecting with students has always brought me great satisfaction.  Taking math, building principles, and teaching students how they work in real-life situations makes learning meaningful.  Finding what I love in life and getting paid to do it has taken what most people call work and turned it into fun.</a:t>
            </a:r>
          </a:p>
        </p:txBody>
      </p:sp>
      <p:sp>
        <p:nvSpPr>
          <p:cNvPr id="14950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JOHN DOANE</a:t>
            </a:r>
            <a:r>
              <a:rPr lang="en-US" sz="4000" smtClean="0">
                <a:solidFill>
                  <a:srgbClr val="804000"/>
                </a:solidFill>
              </a:rPr>
              <a:t/>
            </a:r>
            <a:br>
              <a:rPr lang="en-US" sz="4000" smtClean="0">
                <a:solidFill>
                  <a:srgbClr val="804000"/>
                </a:solidFill>
              </a:rPr>
            </a:br>
            <a:r>
              <a:rPr lang="en-US" sz="1400" smtClean="0">
                <a:solidFill>
                  <a:srgbClr val="804000"/>
                </a:solidFill>
              </a:rPr>
              <a:t>Grand Rapids Community College</a:t>
            </a:r>
            <a:endParaRPr lang="en-US" sz="1200" smtClean="0">
              <a:solidFill>
                <a:srgbClr val="000000"/>
              </a:solidFill>
            </a:endParaRPr>
          </a:p>
        </p:txBody>
      </p:sp>
      <p:pic>
        <p:nvPicPr>
          <p:cNvPr id="51202" name="Picture 2" descr="F:\Marked\Doane_John.JPG"/>
          <p:cNvPicPr>
            <a:picLocks noGrp="1" noChangeAspect="1" noChangeArrowheads="1"/>
          </p:cNvPicPr>
          <p:nvPr>
            <p:ph type="pic" idx="1"/>
          </p:nvPr>
        </p:nvPicPr>
        <p:blipFill>
          <a:blip r:embed="rId2" cstate="print"/>
          <a:srcRect t="7408" b="740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29" name="Text Placeholder 3"/>
          <p:cNvSpPr>
            <a:spLocks noGrp="1"/>
          </p:cNvSpPr>
          <p:nvPr>
            <p:ph type="body" sz="half" idx="2"/>
          </p:nvPr>
        </p:nvSpPr>
        <p:spPr bwMode="auto">
          <a:xfrm>
            <a:off x="1828800" y="3810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Family responsibilities, financial restrictions, and limited time are among the challenges that many of today’s students must overcome in their pursuit of learning. I am motivated and inspired by the sense of empowerment that my students feel after achieving their academic goals in spite of these challenges.</a:t>
            </a:r>
          </a:p>
        </p:txBody>
      </p:sp>
      <p:sp>
        <p:nvSpPr>
          <p:cNvPr id="15053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ROBIN DONALDSON</a:t>
            </a:r>
            <a:r>
              <a:rPr lang="en-US" sz="4000" smtClean="0">
                <a:solidFill>
                  <a:srgbClr val="804000"/>
                </a:solidFill>
              </a:rPr>
              <a:t/>
            </a:r>
            <a:br>
              <a:rPr lang="en-US" sz="4000" smtClean="0">
                <a:solidFill>
                  <a:srgbClr val="804000"/>
                </a:solidFill>
              </a:rPr>
            </a:br>
            <a:r>
              <a:rPr lang="en-US" sz="1400" smtClean="0">
                <a:solidFill>
                  <a:srgbClr val="804000"/>
                </a:solidFill>
              </a:rPr>
              <a:t>Tallahassee Community College</a:t>
            </a:r>
            <a:endParaRPr lang="en-US" sz="1200" smtClean="0">
              <a:solidFill>
                <a:srgbClr val="000000"/>
              </a:solidFill>
            </a:endParaRPr>
          </a:p>
        </p:txBody>
      </p:sp>
      <p:pic>
        <p:nvPicPr>
          <p:cNvPr id="52226" name="Picture 2"/>
          <p:cNvPicPr>
            <a:picLocks noGrp="1" noChangeAspect="1" noChangeArrowheads="1"/>
          </p:cNvPicPr>
          <p:nvPr>
            <p:ph type="pic" idx="1"/>
          </p:nvPr>
        </p:nvPicPr>
        <p:blipFill>
          <a:blip r:embed="rId2"/>
          <a:srcRect t="10610" b="10610"/>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743200" y="1219200"/>
            <a:ext cx="3505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TED DONAVAN</a:t>
            </a:r>
            <a:r>
              <a:rPr lang="en-US" sz="4000" smtClean="0">
                <a:solidFill>
                  <a:srgbClr val="804000"/>
                </a:solidFill>
              </a:rPr>
              <a:t/>
            </a:r>
            <a:br>
              <a:rPr lang="en-US" sz="4000" smtClean="0">
                <a:solidFill>
                  <a:srgbClr val="804000"/>
                </a:solidFill>
              </a:rPr>
            </a:br>
            <a:r>
              <a:rPr lang="en-US" sz="1400" smtClean="0">
                <a:solidFill>
                  <a:srgbClr val="804000"/>
                </a:solidFill>
              </a:rPr>
              <a:t>Texas State Technical College – Waco</a:t>
            </a:r>
            <a:endParaRPr lang="en-US" sz="1200" smtClean="0">
              <a:solidFill>
                <a:srgbClr val="000000"/>
              </a:solidFill>
            </a:endParaRPr>
          </a:p>
        </p:txBody>
      </p:sp>
      <p:pic>
        <p:nvPicPr>
          <p:cNvPr id="54274" name="Picture 2" descr="F:\Marked\Donavan_Ted.jpg"/>
          <p:cNvPicPr>
            <a:picLocks noGrp="1" noChangeAspect="1" noChangeArrowheads="1"/>
          </p:cNvPicPr>
          <p:nvPr>
            <p:ph type="pic" idx="1"/>
          </p:nvPr>
        </p:nvPicPr>
        <p:blipFill>
          <a:blip r:embed="rId2" cstate="print"/>
          <a:srcRect l="3131" r="3131"/>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7"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manifestation of efforts to return, by several fold, the benefits gained in learning from students through their curiosity and forward-looking critical thinking is the foundation for a valued learning environment.</a:t>
            </a:r>
          </a:p>
        </p:txBody>
      </p:sp>
      <p:sp>
        <p:nvSpPr>
          <p:cNvPr id="152578" name="Rectangle 8"/>
          <p:cNvSpPr>
            <a:spLocks noGrp="1" noChangeArrowheads="1"/>
          </p:cNvSpPr>
          <p:nvPr>
            <p:ph type="title"/>
          </p:nvPr>
        </p:nvSpPr>
        <p:spPr bwMode="auto">
          <a:xfrm>
            <a:off x="5029200" y="1752600"/>
            <a:ext cx="3962400" cy="60960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JAMIE DORAN</a:t>
            </a:r>
            <a:r>
              <a:rPr lang="en-US" sz="4000" smtClean="0">
                <a:solidFill>
                  <a:srgbClr val="804000"/>
                </a:solidFill>
              </a:rPr>
              <a:t/>
            </a:r>
            <a:br>
              <a:rPr lang="en-US" sz="4000" smtClean="0">
                <a:solidFill>
                  <a:srgbClr val="804000"/>
                </a:solidFill>
              </a:rPr>
            </a:br>
            <a:r>
              <a:rPr lang="en-US" sz="1400" smtClean="0">
                <a:solidFill>
                  <a:srgbClr val="804000"/>
                </a:solidFill>
              </a:rPr>
              <a:t>Camosun College</a:t>
            </a:r>
            <a:endParaRPr lang="en-US" sz="1200" smtClean="0">
              <a:solidFill>
                <a:srgbClr val="000000"/>
              </a:solidFill>
            </a:endParaRPr>
          </a:p>
        </p:txBody>
      </p:sp>
      <p:pic>
        <p:nvPicPr>
          <p:cNvPr id="53250" name="Picture 2" descr="F:\Marked\Doran_Jamie.jpg"/>
          <p:cNvPicPr>
            <a:picLocks noGrp="1" noChangeAspect="1" noChangeArrowheads="1"/>
          </p:cNvPicPr>
          <p:nvPr>
            <p:ph type="pic" idx="1"/>
          </p:nvPr>
        </p:nvPicPr>
        <p:blipFill>
          <a:blip r:embed="rId2"/>
          <a:srcRect t="9995" b="9995"/>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830263"/>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BRAD DOWNALL</a:t>
            </a:r>
            <a:r>
              <a:rPr lang="en-US" sz="4000" smtClean="0">
                <a:solidFill>
                  <a:srgbClr val="804000"/>
                </a:solidFill>
              </a:rPr>
              <a:t/>
            </a:r>
            <a:br>
              <a:rPr lang="en-US" sz="4000" smtClean="0">
                <a:solidFill>
                  <a:srgbClr val="804000"/>
                </a:solidFill>
              </a:rPr>
            </a:br>
            <a:r>
              <a:rPr lang="en-US" sz="1400" smtClean="0">
                <a:solidFill>
                  <a:srgbClr val="804000"/>
                </a:solidFill>
              </a:rPr>
              <a:t>Kentucky Community and Technical College System</a:t>
            </a:r>
            <a:endParaRPr lang="en-US" sz="1200" smtClean="0">
              <a:solidFill>
                <a:srgbClr val="000000"/>
              </a:solidFill>
            </a:endParaRPr>
          </a:p>
        </p:txBody>
      </p:sp>
      <p:pic>
        <p:nvPicPr>
          <p:cNvPr id="56322" name="Picture 2" descr="F:\Marked\Downall_Brad.jpg"/>
          <p:cNvPicPr>
            <a:picLocks noGrp="1" noChangeAspect="1" noChangeArrowheads="1"/>
          </p:cNvPicPr>
          <p:nvPr>
            <p:ph type="pic" idx="1"/>
          </p:nvPr>
        </p:nvPicPr>
        <p:blipFill>
          <a:blip r:embed="rId2"/>
          <a:srcRect t="7344" b="734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Text Placeholder 3"/>
          <p:cNvSpPr>
            <a:spLocks noGrp="1"/>
          </p:cNvSpPr>
          <p:nvPr>
            <p:ph type="body" sz="half" idx="2"/>
          </p:nvPr>
        </p:nvSpPr>
        <p:spPr bwMode="auto">
          <a:xfrm>
            <a:off x="1828800" y="41910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As a child, language fascinated me, opening the door to new worlds. This sense of wonder and excitement is what I try to convey to my students.</a:t>
            </a:r>
          </a:p>
        </p:txBody>
      </p:sp>
      <p:sp>
        <p:nvSpPr>
          <p:cNvPr id="13619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MARYAM DAMGHANI</a:t>
            </a:r>
            <a:r>
              <a:rPr lang="en-US" sz="4000" smtClean="0">
                <a:solidFill>
                  <a:srgbClr val="804000"/>
                </a:solidFill>
              </a:rPr>
              <a:t/>
            </a:r>
            <a:br>
              <a:rPr lang="en-US" sz="4000" smtClean="0">
                <a:solidFill>
                  <a:srgbClr val="804000"/>
                </a:solidFill>
              </a:rPr>
            </a:br>
            <a:r>
              <a:rPr lang="en-US" sz="1400" smtClean="0">
                <a:solidFill>
                  <a:srgbClr val="804000"/>
                </a:solidFill>
              </a:rPr>
              <a:t>City Colleges of Chicago – Truman College</a:t>
            </a:r>
            <a:endParaRPr lang="en-US" sz="1200" smtClean="0">
              <a:solidFill>
                <a:srgbClr val="000000"/>
              </a:solidFill>
            </a:endParaRPr>
          </a:p>
        </p:txBody>
      </p:sp>
      <p:pic>
        <p:nvPicPr>
          <p:cNvPr id="37891" name="Picture 3" descr="F:\Marked\Damghani_Maryam2.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5"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goal is for each student to leave my class with ‘tools’ to use in future educational endeavors, in their personal lives, and in collaboration with others. Modeling democracy in my classroom also emulates the philosophy of service learning.</a:t>
            </a:r>
          </a:p>
        </p:txBody>
      </p:sp>
      <p:sp>
        <p:nvSpPr>
          <p:cNvPr id="154626" name="Rectangle 8"/>
          <p:cNvSpPr>
            <a:spLocks noGrp="1" noChangeArrowheads="1"/>
          </p:cNvSpPr>
          <p:nvPr>
            <p:ph type="title"/>
          </p:nvPr>
        </p:nvSpPr>
        <p:spPr bwMode="auto">
          <a:xfrm>
            <a:off x="2895600" y="1143000"/>
            <a:ext cx="34290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RUTH DOYLE</a:t>
            </a:r>
            <a:br>
              <a:rPr lang="en-US" sz="2400" smtClean="0">
                <a:solidFill>
                  <a:srgbClr val="804000"/>
                </a:solidFill>
              </a:rPr>
            </a:br>
            <a:r>
              <a:rPr lang="en-US" sz="1400" smtClean="0">
                <a:solidFill>
                  <a:srgbClr val="804000"/>
                </a:solidFill>
              </a:rPr>
              <a:t>Casper College</a:t>
            </a:r>
            <a:endParaRPr lang="en-US" sz="1200" smtClean="0">
              <a:solidFill>
                <a:srgbClr val="000000"/>
              </a:solidFill>
            </a:endParaRPr>
          </a:p>
        </p:txBody>
      </p:sp>
    </p:spTree>
  </p:cSld>
  <p:clrMapOvr>
    <a:masterClrMapping/>
  </p:clrMapOvr>
  <p:transition spd="slow" advTm="7000">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NITA DRESCHER</a:t>
            </a:r>
            <a:r>
              <a:rPr lang="en-US" sz="4000" smtClean="0">
                <a:solidFill>
                  <a:srgbClr val="804000"/>
                </a:solidFill>
              </a:rPr>
              <a:t/>
            </a:r>
            <a:br>
              <a:rPr lang="en-US" sz="4000" smtClean="0">
                <a:solidFill>
                  <a:srgbClr val="804000"/>
                </a:solidFill>
              </a:rPr>
            </a:br>
            <a:r>
              <a:rPr lang="en-US" sz="1400" smtClean="0">
                <a:solidFill>
                  <a:srgbClr val="804000"/>
                </a:solidFill>
              </a:rPr>
              <a:t>Brookhaven College</a:t>
            </a:r>
            <a:endParaRPr lang="en-US" sz="1200" smtClean="0">
              <a:solidFill>
                <a:srgbClr val="000000"/>
              </a:solidFill>
            </a:endParaRPr>
          </a:p>
        </p:txBody>
      </p:sp>
      <p:pic>
        <p:nvPicPr>
          <p:cNvPr id="57346" name="Picture 2" descr="F:\Marked\Drescher_Nita.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3" name="Text Placeholder 3"/>
          <p:cNvSpPr>
            <a:spLocks noGrp="1"/>
          </p:cNvSpPr>
          <p:nvPr>
            <p:ph type="body" sz="half" idx="2"/>
          </p:nvPr>
        </p:nvSpPr>
        <p:spPr bwMode="auto">
          <a:xfrm>
            <a:off x="1828800" y="3962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As you monitor the class progress, consider the differences between the students taking that course now and the students who were in your class when you took the course. This can help single out new teaching strategies.</a:t>
            </a:r>
          </a:p>
        </p:txBody>
      </p:sp>
      <p:sp>
        <p:nvSpPr>
          <p:cNvPr id="15667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EVELYN DUBOIS</a:t>
            </a:r>
            <a:r>
              <a:rPr lang="en-US" sz="4000" smtClean="0">
                <a:solidFill>
                  <a:srgbClr val="804000"/>
                </a:solidFill>
              </a:rPr>
              <a:t/>
            </a:r>
            <a:br>
              <a:rPr lang="en-US" sz="4000" smtClean="0">
                <a:solidFill>
                  <a:srgbClr val="804000"/>
                </a:solidFill>
              </a:rPr>
            </a:br>
            <a:r>
              <a:rPr lang="en-US" sz="1400" smtClean="0">
                <a:solidFill>
                  <a:srgbClr val="804000"/>
                </a:solidFill>
              </a:rPr>
              <a:t>Baton Rouge Community College</a:t>
            </a:r>
            <a:endParaRPr lang="en-US" sz="1200" smtClean="0">
              <a:solidFill>
                <a:srgbClr val="000000"/>
              </a:solidFill>
            </a:endParaRPr>
          </a:p>
        </p:txBody>
      </p:sp>
      <p:pic>
        <p:nvPicPr>
          <p:cNvPr id="55298" name="Picture 2" descr="F:\Marked\DuBois_Evelyn.jpg"/>
          <p:cNvPicPr>
            <a:picLocks noGrp="1" noChangeAspect="1" noChangeArrowheads="1"/>
          </p:cNvPicPr>
          <p:nvPr>
            <p:ph type="pic" idx="1"/>
          </p:nvPr>
        </p:nvPicPr>
        <p:blipFill>
          <a:blip r:embed="rId2" cstate="print"/>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7"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a champion of lifelong learning.  I attend as many conferences, workshops, and continuing education opportunities as I can.  When I teach, I tell my students about these experiences—where I went, what I learned, how it shapes my understanding of the topic.  It makes my teaching and my life fresh.</a:t>
            </a:r>
          </a:p>
        </p:txBody>
      </p:sp>
      <p:sp>
        <p:nvSpPr>
          <p:cNvPr id="157698" name="Rectangle 8"/>
          <p:cNvSpPr>
            <a:spLocks noGrp="1" noChangeArrowheads="1"/>
          </p:cNvSpPr>
          <p:nvPr>
            <p:ph type="title"/>
          </p:nvPr>
        </p:nvSpPr>
        <p:spPr bwMode="auto">
          <a:xfrm>
            <a:off x="2895600" y="1143000"/>
            <a:ext cx="34290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SARA DUCEY</a:t>
            </a:r>
            <a:br>
              <a:rPr lang="en-US" sz="2400" smtClean="0">
                <a:solidFill>
                  <a:srgbClr val="804000"/>
                </a:solidFill>
              </a:rPr>
            </a:br>
            <a:r>
              <a:rPr lang="en-US" sz="1400" smtClean="0">
                <a:solidFill>
                  <a:srgbClr val="804000"/>
                </a:solidFill>
              </a:rPr>
              <a:t>Montgomery College</a:t>
            </a:r>
            <a:endParaRPr lang="en-US" sz="1200" smtClean="0">
              <a:solidFill>
                <a:srgbClr val="000000"/>
              </a:solidFill>
            </a:endParaRPr>
          </a:p>
        </p:txBody>
      </p:sp>
    </p:spTree>
  </p:cSld>
  <p:clrMapOvr>
    <a:masterClrMapping/>
  </p:clrMapOvr>
  <p:transition spd="slow" advTm="7000">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JOEL DUFFIELD</a:t>
            </a:r>
            <a:r>
              <a:rPr lang="en-US" sz="4000" smtClean="0">
                <a:solidFill>
                  <a:srgbClr val="804000"/>
                </a:solidFill>
              </a:rPr>
              <a:t/>
            </a:r>
            <a:br>
              <a:rPr lang="en-US" sz="4000" smtClean="0">
                <a:solidFill>
                  <a:srgbClr val="804000"/>
                </a:solidFill>
              </a:rPr>
            </a:br>
            <a:r>
              <a:rPr lang="en-US" sz="1400" smtClean="0">
                <a:solidFill>
                  <a:srgbClr val="804000"/>
                </a:solidFill>
              </a:rPr>
              <a:t>Community College</a:t>
            </a:r>
            <a:endParaRPr lang="en-US" sz="1200" smtClean="0">
              <a:solidFill>
                <a:srgbClr val="000000"/>
              </a:solidFill>
            </a:endParaRPr>
          </a:p>
        </p:txBody>
      </p:sp>
      <p:pic>
        <p:nvPicPr>
          <p:cNvPr id="58370" name="Picture 2" descr="F:\Marked\Duffield_Joel.JPG"/>
          <p:cNvPicPr>
            <a:picLocks noGrp="1" noChangeAspect="1" noChangeArrowheads="1"/>
          </p:cNvPicPr>
          <p:nvPr>
            <p:ph type="pic" idx="1"/>
          </p:nvPr>
        </p:nvPicPr>
        <p:blipFill>
          <a:blip r:embed="rId2" cstate="print"/>
          <a:srcRect t="7328" b="7328"/>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5" name="Text Placeholder 3"/>
          <p:cNvSpPr>
            <a:spLocks noGrp="1"/>
          </p:cNvSpPr>
          <p:nvPr>
            <p:ph type="body" sz="half" idx="2"/>
          </p:nvPr>
        </p:nvSpPr>
        <p:spPr bwMode="auto">
          <a:xfrm>
            <a:off x="1828800" y="4343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students are my inspiration.  They persist in their education goals in spite of enormous obstacles.</a:t>
            </a:r>
          </a:p>
        </p:txBody>
      </p:sp>
      <p:sp>
        <p:nvSpPr>
          <p:cNvPr id="159746" name="Rectangle 8"/>
          <p:cNvSpPr>
            <a:spLocks noGrp="1" noChangeArrowheads="1"/>
          </p:cNvSpPr>
          <p:nvPr>
            <p:ph type="title"/>
          </p:nvPr>
        </p:nvSpPr>
        <p:spPr bwMode="auto">
          <a:xfrm>
            <a:off x="5029200" y="1746250"/>
            <a:ext cx="3962400" cy="8318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LYNN DURWARD</a:t>
            </a:r>
            <a:r>
              <a:rPr lang="en-US" sz="4000" smtClean="0">
                <a:solidFill>
                  <a:srgbClr val="804000"/>
                </a:solidFill>
              </a:rPr>
              <a:t/>
            </a:r>
            <a:br>
              <a:rPr lang="en-US" sz="4000" smtClean="0">
                <a:solidFill>
                  <a:srgbClr val="804000"/>
                </a:solidFill>
              </a:rPr>
            </a:br>
            <a:r>
              <a:rPr lang="en-US" sz="1400" smtClean="0">
                <a:solidFill>
                  <a:srgbClr val="804000"/>
                </a:solidFill>
              </a:rPr>
              <a:t>Minnesota State Community and </a:t>
            </a:r>
            <a:br>
              <a:rPr lang="en-US" sz="1400" smtClean="0">
                <a:solidFill>
                  <a:srgbClr val="804000"/>
                </a:solidFill>
              </a:rPr>
            </a:br>
            <a:r>
              <a:rPr lang="en-US" sz="1400" smtClean="0">
                <a:solidFill>
                  <a:srgbClr val="804000"/>
                </a:solidFill>
              </a:rPr>
              <a:t>Technical College</a:t>
            </a:r>
            <a:endParaRPr lang="en-US" sz="1200" smtClean="0">
              <a:solidFill>
                <a:srgbClr val="000000"/>
              </a:solidFill>
            </a:endParaRPr>
          </a:p>
        </p:txBody>
      </p:sp>
      <p:pic>
        <p:nvPicPr>
          <p:cNvPr id="59394" name="Picture 2" descr="F:\Marked\Durward_Lynn.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69"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Find passion in your teaching.  If passion doesn’t come, make the content exciting; make the delivery exciting, or get out of the game.  Inspire learning, not teaching. Read your notes </a:t>
            </a:r>
            <a:r>
              <a:rPr lang="en-US" sz="1800" u="sng" smtClean="0"/>
              <a:t>before</a:t>
            </a:r>
            <a:r>
              <a:rPr lang="en-US" sz="1800" smtClean="0"/>
              <a:t> class.</a:t>
            </a:r>
          </a:p>
        </p:txBody>
      </p:sp>
      <p:sp>
        <p:nvSpPr>
          <p:cNvPr id="16077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MATTHEW DUVENECK</a:t>
            </a:r>
            <a:r>
              <a:rPr lang="en-US" sz="4000" smtClean="0">
                <a:solidFill>
                  <a:srgbClr val="804000"/>
                </a:solidFill>
              </a:rPr>
              <a:t/>
            </a:r>
            <a:br>
              <a:rPr lang="en-US" sz="4000" smtClean="0">
                <a:solidFill>
                  <a:srgbClr val="804000"/>
                </a:solidFill>
              </a:rPr>
            </a:br>
            <a:r>
              <a:rPr lang="en-US" sz="1400" smtClean="0">
                <a:solidFill>
                  <a:srgbClr val="804000"/>
                </a:solidFill>
              </a:rPr>
              <a:t>Southern Maine Community College</a:t>
            </a:r>
            <a:endParaRPr lang="en-US" sz="1200" smtClean="0">
              <a:solidFill>
                <a:srgbClr val="000000"/>
              </a:solidFill>
            </a:endParaRPr>
          </a:p>
        </p:txBody>
      </p:sp>
      <p:pic>
        <p:nvPicPr>
          <p:cNvPr id="60418" name="Picture 2" descr="F:\Marked\Duveneck_Matthew.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BRIAN DWYER</a:t>
            </a:r>
            <a:r>
              <a:rPr lang="en-US" sz="4000" smtClean="0">
                <a:solidFill>
                  <a:srgbClr val="804000"/>
                </a:solidFill>
              </a:rPr>
              <a:t/>
            </a:r>
            <a:br>
              <a:rPr lang="en-US" sz="4000" smtClean="0">
                <a:solidFill>
                  <a:srgbClr val="804000"/>
                </a:solidFill>
              </a:rPr>
            </a:br>
            <a:r>
              <a:rPr lang="en-US" sz="1400" smtClean="0">
                <a:solidFill>
                  <a:srgbClr val="804000"/>
                </a:solidFill>
              </a:rPr>
              <a:t>Community College</a:t>
            </a:r>
            <a:endParaRPr lang="en-US" sz="1200" smtClean="0">
              <a:solidFill>
                <a:srgbClr val="000000"/>
              </a:solidFill>
            </a:endParaRPr>
          </a:p>
        </p:txBody>
      </p:sp>
      <p:pic>
        <p:nvPicPr>
          <p:cNvPr id="62466" name="Picture 2" descr="F:\Marked\Dwyer_Brian.jpg"/>
          <p:cNvPicPr>
            <a:picLocks noGrp="1" noChangeAspect="1" noChangeArrowheads="1"/>
          </p:cNvPicPr>
          <p:nvPr>
            <p:ph type="pic" idx="1"/>
          </p:nvPr>
        </p:nvPicPr>
        <p:blipFill>
          <a:blip r:embed="rId2"/>
          <a:srcRect t="7328" b="7328"/>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JOAN DWYER</a:t>
            </a:r>
            <a:r>
              <a:rPr lang="en-US" sz="4000" smtClean="0">
                <a:solidFill>
                  <a:srgbClr val="804000"/>
                </a:solidFill>
              </a:rPr>
              <a:t/>
            </a:r>
            <a:br>
              <a:rPr lang="en-US" sz="4000" smtClean="0">
                <a:solidFill>
                  <a:srgbClr val="804000"/>
                </a:solidFill>
              </a:rPr>
            </a:br>
            <a:r>
              <a:rPr lang="en-US" sz="1400" smtClean="0">
                <a:solidFill>
                  <a:srgbClr val="804000"/>
                </a:solidFill>
              </a:rPr>
              <a:t>Community College</a:t>
            </a:r>
            <a:endParaRPr lang="en-US" sz="1200" smtClean="0">
              <a:solidFill>
                <a:srgbClr val="000000"/>
              </a:solidFill>
            </a:endParaRPr>
          </a:p>
        </p:txBody>
      </p:sp>
      <p:pic>
        <p:nvPicPr>
          <p:cNvPr id="63490" name="Picture 2" descr="F:\Marked\Dwyer_Joan.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1"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motivated personally and professionally because I believe that education equals empowerment. I adhere to this philosophy in my personal life by being a life-long learner. In my professional life, I strive to provide educational opportunities that offer others empowerment.</a:t>
            </a:r>
          </a:p>
        </p:txBody>
      </p:sp>
      <p:sp>
        <p:nvSpPr>
          <p:cNvPr id="16384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STACY EDDS-ELLIS</a:t>
            </a:r>
            <a:r>
              <a:rPr lang="en-US" sz="4000" smtClean="0">
                <a:solidFill>
                  <a:srgbClr val="804000"/>
                </a:solidFill>
              </a:rPr>
              <a:t/>
            </a:r>
            <a:br>
              <a:rPr lang="en-US" sz="4000" smtClean="0">
                <a:solidFill>
                  <a:srgbClr val="804000"/>
                </a:solidFill>
              </a:rPr>
            </a:br>
            <a:r>
              <a:rPr lang="en-US" sz="1400" smtClean="0">
                <a:solidFill>
                  <a:srgbClr val="804000"/>
                </a:solidFill>
              </a:rPr>
              <a:t>Owensboro Community College</a:t>
            </a:r>
            <a:endParaRPr lang="en-US" sz="1200" smtClean="0">
              <a:solidFill>
                <a:srgbClr val="000000"/>
              </a:solidFill>
            </a:endParaRPr>
          </a:p>
        </p:txBody>
      </p:sp>
      <p:pic>
        <p:nvPicPr>
          <p:cNvPr id="61442" name="Picture 2" descr="F:\Marked\Edds-Ellis_Stacy.jpg"/>
          <p:cNvPicPr>
            <a:picLocks noGrp="1" noChangeAspect="1" noChangeArrowheads="1"/>
          </p:cNvPicPr>
          <p:nvPr>
            <p:ph type="pic" idx="1"/>
          </p:nvPr>
        </p:nvPicPr>
        <p:blipFill>
          <a:blip r:embed="rId2"/>
          <a:srcRect t="1826" b="1826"/>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have taught nursing for 30 years and am still motivated by the excitement I see on the faces of students on their first day of class.  Many have had the dream of being a nurse for many years and are able to see that dream come true. I am there to help make it happen.</a:t>
            </a:r>
          </a:p>
        </p:txBody>
      </p:sp>
      <p:sp>
        <p:nvSpPr>
          <p:cNvPr id="13721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KAREN DAVIDSON</a:t>
            </a:r>
            <a:r>
              <a:rPr lang="en-US" sz="4000" smtClean="0">
                <a:solidFill>
                  <a:srgbClr val="804000"/>
                </a:solidFill>
              </a:rPr>
              <a:t/>
            </a:r>
            <a:br>
              <a:rPr lang="en-US" sz="4000" smtClean="0">
                <a:solidFill>
                  <a:srgbClr val="804000"/>
                </a:solidFill>
              </a:rPr>
            </a:br>
            <a:r>
              <a:rPr lang="en-US" sz="1400" smtClean="0">
                <a:solidFill>
                  <a:srgbClr val="804000"/>
                </a:solidFill>
              </a:rPr>
              <a:t>Community College of Beaver County</a:t>
            </a:r>
            <a:endParaRPr lang="en-US" sz="1200" smtClean="0">
              <a:solidFill>
                <a:srgbClr val="000000"/>
              </a:solidFill>
            </a:endParaRPr>
          </a:p>
        </p:txBody>
      </p:sp>
      <p:pic>
        <p:nvPicPr>
          <p:cNvPr id="39940" name="Picture 4"/>
          <p:cNvPicPr>
            <a:picLocks noGrp="1" noChangeAspect="1" noChangeArrowheads="1"/>
          </p:cNvPicPr>
          <p:nvPr>
            <p:ph type="pic" idx="1"/>
          </p:nvPr>
        </p:nvPicPr>
        <p:blipFill>
          <a:blip r:embed="rId2"/>
          <a:srcRect t="3914" b="3914"/>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5" name="Text Placeholder 3"/>
          <p:cNvSpPr>
            <a:spLocks noGrp="1"/>
          </p:cNvSpPr>
          <p:nvPr>
            <p:ph type="body" sz="half" idx="2"/>
          </p:nvPr>
        </p:nvSpPr>
        <p:spPr bwMode="auto">
          <a:xfrm>
            <a:off x="1828800" y="4343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Teaching is my dream job. Every day I learn something new from students.  It’s truly a win-win situation!</a:t>
            </a:r>
          </a:p>
        </p:txBody>
      </p:sp>
      <p:sp>
        <p:nvSpPr>
          <p:cNvPr id="16486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PAULINE EDMONDS</a:t>
            </a:r>
            <a:r>
              <a:rPr lang="en-US" sz="4000" smtClean="0">
                <a:solidFill>
                  <a:srgbClr val="804000"/>
                </a:solidFill>
              </a:rPr>
              <a:t/>
            </a:r>
            <a:br>
              <a:rPr lang="en-US" sz="4000" smtClean="0">
                <a:solidFill>
                  <a:srgbClr val="804000"/>
                </a:solidFill>
              </a:rPr>
            </a:br>
            <a:r>
              <a:rPr lang="en-US" sz="1400" smtClean="0">
                <a:solidFill>
                  <a:srgbClr val="804000"/>
                </a:solidFill>
              </a:rPr>
              <a:t>Algonquin College</a:t>
            </a:r>
            <a:endParaRPr lang="en-US" sz="1200" smtClean="0">
              <a:solidFill>
                <a:srgbClr val="000000"/>
              </a:solidFill>
            </a:endParaRPr>
          </a:p>
        </p:txBody>
      </p:sp>
      <p:pic>
        <p:nvPicPr>
          <p:cNvPr id="61444" name="Picture 4"/>
          <p:cNvPicPr>
            <a:picLocks noGrp="1" noChangeAspect="1" noChangeArrowheads="1"/>
          </p:cNvPicPr>
          <p:nvPr>
            <p:ph type="pic" idx="1"/>
          </p:nvPr>
        </p:nvPicPr>
        <p:blipFill>
          <a:blip r:embed="rId2" cstate="print"/>
          <a:srcRect t="7560" b="7560"/>
          <a:stretch>
            <a:fillRect/>
          </a:stretch>
        </p:blipFill>
        <p:spPr bwMode="auto">
          <a:xfrm>
            <a:off x="3048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89" name="Text Placeholder 3"/>
          <p:cNvSpPr>
            <a:spLocks noGrp="1"/>
          </p:cNvSpPr>
          <p:nvPr>
            <p:ph type="body" sz="half" idx="2"/>
          </p:nvPr>
        </p:nvSpPr>
        <p:spPr bwMode="auto">
          <a:xfrm>
            <a:off x="1447800" y="13716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father always told me:</a:t>
            </a:r>
          </a:p>
          <a:p>
            <a:pPr eaLnBrk="1" hangingPunct="1">
              <a:lnSpc>
                <a:spcPct val="120000"/>
              </a:lnSpc>
              <a:spcBef>
                <a:spcPct val="0"/>
              </a:spcBef>
            </a:pPr>
            <a:r>
              <a:rPr lang="en-US" sz="1800" smtClean="0"/>
              <a:t>1. If you do not know what you are looking for, you will probably not find it.</a:t>
            </a:r>
            <a:br>
              <a:rPr lang="en-US" sz="1800" smtClean="0"/>
            </a:br>
            <a:r>
              <a:rPr lang="en-US" sz="1800" smtClean="0"/>
              <a:t>2. If you do not know how to do something new, make it look like something you already know how to do.</a:t>
            </a:r>
            <a:br>
              <a:rPr lang="en-US" sz="1800" smtClean="0"/>
            </a:br>
            <a:r>
              <a:rPr lang="en-US" sz="1800" smtClean="0"/>
              <a:t>3. If you are going to work for someone, WORK!!!</a:t>
            </a:r>
            <a:br>
              <a:rPr lang="en-US" sz="1800" smtClean="0"/>
            </a:br>
            <a:r>
              <a:rPr lang="en-US" sz="1800" smtClean="0"/>
              <a:t>In class I try to get students to understand what we are trying to do and how this can be applied to other areas of life or other courses. I consistently relate new inspiration to something we have already learned or some previous knowledge that college students should possess.  I tell students this course is their job. They need to be punctual, attentive, and I expect them to work as hard as I work at my job.</a:t>
            </a:r>
          </a:p>
        </p:txBody>
      </p:sp>
      <p:sp>
        <p:nvSpPr>
          <p:cNvPr id="165890" name="Rectangle 8"/>
          <p:cNvSpPr>
            <a:spLocks noGrp="1" noChangeArrowheads="1"/>
          </p:cNvSpPr>
          <p:nvPr>
            <p:ph type="title"/>
          </p:nvPr>
        </p:nvSpPr>
        <p:spPr bwMode="auto">
          <a:xfrm>
            <a:off x="2819400" y="457200"/>
            <a:ext cx="36576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HAYWARD EDWARDS</a:t>
            </a:r>
            <a:br>
              <a:rPr lang="en-US" sz="2400" smtClean="0">
                <a:solidFill>
                  <a:srgbClr val="804000"/>
                </a:solidFill>
              </a:rPr>
            </a:br>
            <a:r>
              <a:rPr lang="en-US" sz="1400" smtClean="0">
                <a:solidFill>
                  <a:srgbClr val="804000"/>
                </a:solidFill>
              </a:rPr>
              <a:t>Casper College</a:t>
            </a:r>
            <a:endParaRPr lang="en-US" sz="1200" smtClean="0">
              <a:solidFill>
                <a:srgbClr val="000000"/>
              </a:solidFill>
            </a:endParaRPr>
          </a:p>
        </p:txBody>
      </p:sp>
    </p:spTree>
  </p:cSld>
  <p:clrMapOvr>
    <a:masterClrMapping/>
  </p:clrMapOvr>
  <p:transition spd="slow" advTm="7000">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3"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consider it a sincere honor to assist students in their preparation for their careers.  It is exciting to have students be successful and to share their job accomplishments, family events, and goals for their future.   The joy of student success stories are what encourage me to continue to teach.</a:t>
            </a:r>
          </a:p>
        </p:txBody>
      </p:sp>
      <p:sp>
        <p:nvSpPr>
          <p:cNvPr id="16691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BRUCE EICHENLAUB</a:t>
            </a:r>
            <a:r>
              <a:rPr lang="en-US" sz="4000" smtClean="0">
                <a:solidFill>
                  <a:srgbClr val="804000"/>
                </a:solidFill>
              </a:rPr>
              <a:t/>
            </a:r>
            <a:br>
              <a:rPr lang="en-US" sz="4000" smtClean="0">
                <a:solidFill>
                  <a:srgbClr val="804000"/>
                </a:solidFill>
              </a:rPr>
            </a:br>
            <a:r>
              <a:rPr lang="en-US" sz="1400" smtClean="0">
                <a:solidFill>
                  <a:srgbClr val="804000"/>
                </a:solidFill>
              </a:rPr>
              <a:t>DeKalb Technical College</a:t>
            </a:r>
            <a:endParaRPr lang="en-US" sz="1200" smtClean="0">
              <a:solidFill>
                <a:srgbClr val="000000"/>
              </a:solidFill>
            </a:endParaRPr>
          </a:p>
        </p:txBody>
      </p:sp>
      <p:pic>
        <p:nvPicPr>
          <p:cNvPr id="65538" name="Picture 2" descr="F:\Marked\Eichenlaub_Bruce.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7"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classroom may be a staging area where individual students are prepared to take a role in society. Whether that individual is one more cog in the wheel that grinds along, maintaining the status quo, or an agent for change, may well depend on what happens in that classroom.</a:t>
            </a:r>
          </a:p>
        </p:txBody>
      </p:sp>
      <p:sp>
        <p:nvSpPr>
          <p:cNvPr id="167938" name="Rectangle 8"/>
          <p:cNvSpPr>
            <a:spLocks noGrp="1" noChangeArrowheads="1"/>
          </p:cNvSpPr>
          <p:nvPr>
            <p:ph type="title"/>
          </p:nvPr>
        </p:nvSpPr>
        <p:spPr bwMode="auto">
          <a:xfrm>
            <a:off x="2743200" y="1143000"/>
            <a:ext cx="35814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PATRICK ELLINGHAM</a:t>
            </a:r>
            <a:br>
              <a:rPr lang="en-US" sz="2400" smtClean="0">
                <a:solidFill>
                  <a:srgbClr val="804000"/>
                </a:solidFill>
              </a:rPr>
            </a:br>
            <a:r>
              <a:rPr lang="en-US" sz="1400" smtClean="0">
                <a:solidFill>
                  <a:srgbClr val="804000"/>
                </a:solidFill>
              </a:rPr>
              <a:t>Broward Community College</a:t>
            </a:r>
            <a:endParaRPr lang="en-US" sz="1200" smtClean="0">
              <a:solidFill>
                <a:srgbClr val="000000"/>
              </a:solidFill>
            </a:endParaRPr>
          </a:p>
        </p:txBody>
      </p:sp>
    </p:spTree>
  </p:cSld>
  <p:clrMapOvr>
    <a:masterClrMapping/>
  </p:clrMapOvr>
  <p:transition spd="slow" advTm="7000">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1" name="Text Placeholder 3"/>
          <p:cNvSpPr>
            <a:spLocks noGrp="1"/>
          </p:cNvSpPr>
          <p:nvPr>
            <p:ph type="body" sz="half" idx="2"/>
          </p:nvPr>
        </p:nvSpPr>
        <p:spPr bwMode="auto">
          <a:xfrm>
            <a:off x="1828800" y="2971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I’m lucky in that there are exciting Chemistry demonstrations and engaging hands-on activities to illustrate concepts in chemistry, often serving double duty as great promoters of student critical thinking.  The students appreciate my staying current with the technology available that allows increased student interaction, such as placing course materials online, use of animations to make abstract concepts more concrete, and finding reliable information on chemistry current events or chemistry videos that students can access from home.</a:t>
            </a:r>
          </a:p>
        </p:txBody>
      </p:sp>
      <p:sp>
        <p:nvSpPr>
          <p:cNvPr id="16896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MARY JO ELLIOT</a:t>
            </a:r>
            <a:r>
              <a:rPr lang="en-US" sz="4000" smtClean="0">
                <a:solidFill>
                  <a:srgbClr val="804000"/>
                </a:solidFill>
              </a:rPr>
              <a:t/>
            </a:r>
            <a:br>
              <a:rPr lang="en-US" sz="4000" smtClean="0">
                <a:solidFill>
                  <a:srgbClr val="804000"/>
                </a:solidFill>
              </a:rPr>
            </a:br>
            <a:r>
              <a:rPr lang="en-US" sz="1400" smtClean="0">
                <a:solidFill>
                  <a:srgbClr val="804000"/>
                </a:solidFill>
              </a:rPr>
              <a:t>Northwestern Michigan College</a:t>
            </a:r>
            <a:endParaRPr lang="en-US" sz="1200" smtClean="0">
              <a:solidFill>
                <a:srgbClr val="000000"/>
              </a:solidFill>
            </a:endParaRPr>
          </a:p>
        </p:txBody>
      </p:sp>
      <p:pic>
        <p:nvPicPr>
          <p:cNvPr id="66563" name="Picture 3"/>
          <p:cNvPicPr>
            <a:picLocks noGrp="1" noChangeAspect="1" noChangeArrowheads="1"/>
          </p:cNvPicPr>
          <p:nvPr>
            <p:ph type="pic" idx="1"/>
          </p:nvPr>
        </p:nvPicPr>
        <p:blipFill>
          <a:blip r:embed="rId2"/>
          <a:srcRect t="14685" b="14685"/>
          <a:stretch>
            <a:fillRect/>
          </a:stretch>
        </p:blipFill>
        <p:spPr bwMode="auto">
          <a:xfrm>
            <a:off x="304800" y="1524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5" name="Text Placeholder 3"/>
          <p:cNvSpPr>
            <a:spLocks noGrp="1"/>
          </p:cNvSpPr>
          <p:nvPr>
            <p:ph type="body" sz="half" idx="2"/>
          </p:nvPr>
        </p:nvSpPr>
        <p:spPr bwMode="auto">
          <a:xfrm>
            <a:off x="1828800" y="4114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Witnessing the change education makes in people inspires me.  Metaphorically, students will say, ‘I used to believe red was red, but now I understand that sangria is a shade of red.’</a:t>
            </a:r>
          </a:p>
        </p:txBody>
      </p:sp>
      <p:sp>
        <p:nvSpPr>
          <p:cNvPr id="16998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MARLENE EMMONS</a:t>
            </a:r>
            <a:r>
              <a:rPr lang="en-US" sz="4000" smtClean="0">
                <a:solidFill>
                  <a:srgbClr val="804000"/>
                </a:solidFill>
              </a:rPr>
              <a:t/>
            </a:r>
            <a:br>
              <a:rPr lang="en-US" sz="4000" smtClean="0">
                <a:solidFill>
                  <a:srgbClr val="804000"/>
                </a:solidFill>
              </a:rPr>
            </a:br>
            <a:r>
              <a:rPr lang="en-US" sz="1400" smtClean="0">
                <a:solidFill>
                  <a:srgbClr val="804000"/>
                </a:solidFill>
              </a:rPr>
              <a:t>Lincoln Land Community College</a:t>
            </a:r>
            <a:endParaRPr lang="en-US" sz="1200" smtClean="0">
              <a:solidFill>
                <a:srgbClr val="000000"/>
              </a:solidFill>
            </a:endParaRPr>
          </a:p>
        </p:txBody>
      </p:sp>
      <p:pic>
        <p:nvPicPr>
          <p:cNvPr id="67586" name="Picture 2" descr="F:\Marked\Emmons_Marlene.jpg"/>
          <p:cNvPicPr>
            <a:picLocks noGrp="1" noChangeAspect="1" noChangeArrowheads="1"/>
          </p:cNvPicPr>
          <p:nvPr>
            <p:ph type="pic" idx="1"/>
          </p:nvPr>
        </p:nvPicPr>
        <p:blipFill>
          <a:blip r:embed="rId2" cstate="print"/>
          <a:srcRect t="2034" b="203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09" name="Text Placeholder 3"/>
          <p:cNvSpPr>
            <a:spLocks noGrp="1"/>
          </p:cNvSpPr>
          <p:nvPr>
            <p:ph type="body" sz="half" idx="2"/>
          </p:nvPr>
        </p:nvSpPr>
        <p:spPr bwMode="auto">
          <a:xfrm>
            <a:off x="1828800" y="3962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What inspires and motivates me most is knowing I have been a good model and positive influence for students. By devoting myself fully, I have the pleasure of seeing them shape their vision, attitude, values, and educational choices.</a:t>
            </a:r>
          </a:p>
        </p:txBody>
      </p:sp>
      <p:sp>
        <p:nvSpPr>
          <p:cNvPr id="17101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ROBERT ENGLAND</a:t>
            </a:r>
            <a:r>
              <a:rPr lang="en-US" sz="4000" smtClean="0">
                <a:solidFill>
                  <a:srgbClr val="804000"/>
                </a:solidFill>
              </a:rPr>
              <a:t/>
            </a:r>
            <a:br>
              <a:rPr lang="en-US" sz="4000" smtClean="0">
                <a:solidFill>
                  <a:srgbClr val="804000"/>
                </a:solidFill>
              </a:rPr>
            </a:br>
            <a:r>
              <a:rPr lang="en-US" sz="1400" smtClean="0">
                <a:solidFill>
                  <a:srgbClr val="804000"/>
                </a:solidFill>
              </a:rPr>
              <a:t>Mountain Empire Community College</a:t>
            </a:r>
            <a:endParaRPr lang="en-US" sz="1200" smtClean="0">
              <a:solidFill>
                <a:srgbClr val="000000"/>
              </a:solidFill>
            </a:endParaRPr>
          </a:p>
        </p:txBody>
      </p:sp>
      <p:pic>
        <p:nvPicPr>
          <p:cNvPr id="68610" name="Picture 2" descr="F:\Marked\England_Robert(black shirt).jpg"/>
          <p:cNvPicPr>
            <a:picLocks noGrp="1" noChangeAspect="1" noChangeArrowheads="1"/>
          </p:cNvPicPr>
          <p:nvPr>
            <p:ph type="pic" idx="1"/>
          </p:nvPr>
        </p:nvPicPr>
        <p:blipFill>
          <a:blip r:embed="rId2"/>
          <a:srcRect t="4219" b="4219"/>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3" name="Text Placeholder 3"/>
          <p:cNvSpPr>
            <a:spLocks noGrp="1"/>
          </p:cNvSpPr>
          <p:nvPr>
            <p:ph type="body" sz="half" idx="2"/>
          </p:nvPr>
        </p:nvSpPr>
        <p:spPr bwMode="auto">
          <a:xfrm>
            <a:off x="1828800" y="39624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privileged to continue to work as a nurse in one of the local hospitals, and I work with many of our graduates. I am bolstered by their success. I feel proud to have had a small part in their success.</a:t>
            </a:r>
          </a:p>
        </p:txBody>
      </p:sp>
      <p:sp>
        <p:nvSpPr>
          <p:cNvPr id="17203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DEBORAH ENNIS</a:t>
            </a:r>
            <a:r>
              <a:rPr lang="en-US" sz="4000" smtClean="0">
                <a:solidFill>
                  <a:srgbClr val="804000"/>
                </a:solidFill>
              </a:rPr>
              <a:t/>
            </a:r>
            <a:br>
              <a:rPr lang="en-US" sz="4000" smtClean="0">
                <a:solidFill>
                  <a:srgbClr val="804000"/>
                </a:solidFill>
              </a:rPr>
            </a:br>
            <a:r>
              <a:rPr lang="en-US" sz="1400" smtClean="0">
                <a:solidFill>
                  <a:srgbClr val="804000"/>
                </a:solidFill>
              </a:rPr>
              <a:t>Harrisburg Area Community College</a:t>
            </a:r>
            <a:endParaRPr lang="en-US" sz="1200" smtClean="0">
              <a:solidFill>
                <a:srgbClr val="000000"/>
              </a:solidFill>
            </a:endParaRPr>
          </a:p>
        </p:txBody>
      </p:sp>
      <p:pic>
        <p:nvPicPr>
          <p:cNvPr id="69634" name="Picture 2" descr="F:\Marked\Ennis_Deborah.JPG"/>
          <p:cNvPicPr>
            <a:picLocks noGrp="1" noChangeAspect="1" noChangeArrowheads="1"/>
          </p:cNvPicPr>
          <p:nvPr>
            <p:ph type="pic" idx="1"/>
          </p:nvPr>
        </p:nvPicPr>
        <p:blipFill>
          <a:blip r:embed="rId2" cstate="print"/>
          <a:srcRect t="8655" b="8655"/>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7"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proud to be involved with an institution that helps to better people's lives.</a:t>
            </a:r>
          </a:p>
        </p:txBody>
      </p:sp>
      <p:sp>
        <p:nvSpPr>
          <p:cNvPr id="173058" name="Rectangle 8"/>
          <p:cNvSpPr>
            <a:spLocks noGrp="1" noChangeArrowheads="1"/>
          </p:cNvSpPr>
          <p:nvPr>
            <p:ph type="title"/>
          </p:nvPr>
        </p:nvSpPr>
        <p:spPr bwMode="auto">
          <a:xfrm>
            <a:off x="2743200" y="1143000"/>
            <a:ext cx="35814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TINA ERDMAN</a:t>
            </a:r>
            <a:br>
              <a:rPr lang="en-US" sz="2400" smtClean="0">
                <a:solidFill>
                  <a:srgbClr val="804000"/>
                </a:solidFill>
              </a:rPr>
            </a:br>
            <a:r>
              <a:rPr lang="en-US" sz="1400" smtClean="0">
                <a:solidFill>
                  <a:srgbClr val="804000"/>
                </a:solidFill>
              </a:rPr>
              <a:t>San Jacinto College</a:t>
            </a:r>
            <a:endParaRPr lang="en-US" sz="1200" smtClean="0">
              <a:solidFill>
                <a:srgbClr val="000000"/>
              </a:solidFill>
            </a:endParaRPr>
          </a:p>
        </p:txBody>
      </p:sp>
    </p:spTree>
  </p:cSld>
  <p:clrMapOvr>
    <a:masterClrMapping/>
  </p:clrMapOvr>
  <p:transition spd="slow" advTm="7000">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1" name="Text Placeholder 3"/>
          <p:cNvSpPr>
            <a:spLocks noGrp="1"/>
          </p:cNvSpPr>
          <p:nvPr>
            <p:ph type="body" sz="half" idx="2"/>
          </p:nvPr>
        </p:nvSpPr>
        <p:spPr bwMode="auto">
          <a:xfrm>
            <a:off x="1828800" y="4419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A college campus is such a vibrant environment. It is so rewarding to see the personal growth that takes place there!</a:t>
            </a:r>
          </a:p>
        </p:txBody>
      </p:sp>
      <p:sp>
        <p:nvSpPr>
          <p:cNvPr id="17408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DAVID ERICKSON</a:t>
            </a:r>
            <a:r>
              <a:rPr lang="en-US" sz="4000" smtClean="0">
                <a:solidFill>
                  <a:srgbClr val="804000"/>
                </a:solidFill>
              </a:rPr>
              <a:t/>
            </a:r>
            <a:br>
              <a:rPr lang="en-US" sz="4000" smtClean="0">
                <a:solidFill>
                  <a:srgbClr val="804000"/>
                </a:solidFill>
              </a:rPr>
            </a:br>
            <a:r>
              <a:rPr lang="en-US" sz="1400" smtClean="0">
                <a:solidFill>
                  <a:srgbClr val="804000"/>
                </a:solidFill>
              </a:rPr>
              <a:t>Northwest College</a:t>
            </a:r>
            <a:endParaRPr lang="en-US" sz="1200" smtClean="0">
              <a:solidFill>
                <a:srgbClr val="000000"/>
              </a:solidFill>
            </a:endParaRPr>
          </a:p>
        </p:txBody>
      </p:sp>
      <p:pic>
        <p:nvPicPr>
          <p:cNvPr id="1026" name="Picture 2" descr="C:\Documents and Settings\nisod\My Documents\Marked\Erickson_Dave.jpg"/>
          <p:cNvPicPr>
            <a:picLocks noGrp="1" noChangeAspect="1" noChangeArrowheads="1"/>
          </p:cNvPicPr>
          <p:nvPr>
            <p:ph type="pic" idx="1"/>
          </p:nvPr>
        </p:nvPicPr>
        <p:blipFill>
          <a:blip r:embed="rId2"/>
          <a:srcRect l="1829" r="1829"/>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students motivate me with their passion for learning. They know that I am interested in them, will listen to them, and will help them succeed if they will allow it. It's true that they don't care how much you know until they know how much you care.</a:t>
            </a:r>
          </a:p>
        </p:txBody>
      </p:sp>
      <p:sp>
        <p:nvSpPr>
          <p:cNvPr id="13824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DIANNE DAVIS</a:t>
            </a:r>
            <a:r>
              <a:rPr lang="en-US" sz="4000" smtClean="0">
                <a:solidFill>
                  <a:srgbClr val="804000"/>
                </a:solidFill>
              </a:rPr>
              <a:t/>
            </a:r>
            <a:br>
              <a:rPr lang="en-US" sz="4000" smtClean="0">
                <a:solidFill>
                  <a:srgbClr val="804000"/>
                </a:solidFill>
              </a:rPr>
            </a:br>
            <a:r>
              <a:rPr lang="en-US" sz="1400" smtClean="0">
                <a:solidFill>
                  <a:srgbClr val="804000"/>
                </a:solidFill>
              </a:rPr>
              <a:t>West Virginia University – Parkersburg</a:t>
            </a:r>
            <a:endParaRPr lang="en-US" sz="1200" smtClean="0">
              <a:solidFill>
                <a:srgbClr val="000000"/>
              </a:solidFill>
            </a:endParaRPr>
          </a:p>
        </p:txBody>
      </p:sp>
      <p:pic>
        <p:nvPicPr>
          <p:cNvPr id="41986" name="Picture 2" descr="F:\Marked\Davis_Dianne.jpg"/>
          <p:cNvPicPr>
            <a:picLocks noGrp="1" noChangeAspect="1" noChangeArrowheads="1"/>
          </p:cNvPicPr>
          <p:nvPr>
            <p:ph type="pic" idx="1"/>
          </p:nvPr>
        </p:nvPicPr>
        <p:blipFill>
          <a:blip r:embed="rId2"/>
          <a:srcRect t="9558" b="955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5"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The things that inspire me the most are my desires to get students to ‘think’ and to educate them about accounting.  Using accounting, my goal is to improve students’ problem solving abilities and to help them develop a learning style.  My motivations are my family and school, BRCC.</a:t>
            </a:r>
          </a:p>
        </p:txBody>
      </p:sp>
      <p:sp>
        <p:nvSpPr>
          <p:cNvPr id="17510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STEVEN ERNEST</a:t>
            </a:r>
            <a:r>
              <a:rPr lang="en-US" sz="4000" smtClean="0">
                <a:solidFill>
                  <a:srgbClr val="804000"/>
                </a:solidFill>
              </a:rPr>
              <a:t/>
            </a:r>
            <a:br>
              <a:rPr lang="en-US" sz="4000" smtClean="0">
                <a:solidFill>
                  <a:srgbClr val="804000"/>
                </a:solidFill>
              </a:rPr>
            </a:br>
            <a:r>
              <a:rPr lang="en-US" sz="1400" smtClean="0">
                <a:solidFill>
                  <a:srgbClr val="804000"/>
                </a:solidFill>
              </a:rPr>
              <a:t>Baton Rouge Community College</a:t>
            </a:r>
            <a:endParaRPr lang="en-US" sz="1200" smtClean="0">
              <a:solidFill>
                <a:srgbClr val="000000"/>
              </a:solidFill>
            </a:endParaRPr>
          </a:p>
        </p:txBody>
      </p:sp>
      <p:pic>
        <p:nvPicPr>
          <p:cNvPr id="2050" name="Picture 2" descr="C:\Documents and Settings\nisod\My Documents\Marked\Ernest_Steve.jpg"/>
          <p:cNvPicPr>
            <a:picLocks noGrp="1" noChangeAspect="1" noChangeArrowheads="1"/>
          </p:cNvPicPr>
          <p:nvPr>
            <p:ph type="pic" idx="1"/>
          </p:nvPr>
        </p:nvPicPr>
        <p:blipFill>
          <a:blip r:embed="rId2" cstate="print"/>
          <a:srcRect t="1994" b="1994"/>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29" name="Text Placeholder 3"/>
          <p:cNvSpPr>
            <a:spLocks noGrp="1"/>
          </p:cNvSpPr>
          <p:nvPr>
            <p:ph type="body" sz="half" idx="2"/>
          </p:nvPr>
        </p:nvSpPr>
        <p:spPr bwMode="auto">
          <a:xfrm>
            <a:off x="1828800" y="4343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work is guided by my hope that something I am doing will make another person's life better.</a:t>
            </a:r>
          </a:p>
        </p:txBody>
      </p:sp>
      <p:sp>
        <p:nvSpPr>
          <p:cNvPr id="17613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CHRISTINA ESQUIVEL</a:t>
            </a:r>
            <a:r>
              <a:rPr lang="en-US" sz="4000" smtClean="0">
                <a:solidFill>
                  <a:srgbClr val="804000"/>
                </a:solidFill>
              </a:rPr>
              <a:t/>
            </a:r>
            <a:br>
              <a:rPr lang="en-US" sz="4000" smtClean="0">
                <a:solidFill>
                  <a:srgbClr val="804000"/>
                </a:solidFill>
              </a:rPr>
            </a:br>
            <a:r>
              <a:rPr lang="en-US" sz="1400" smtClean="0">
                <a:solidFill>
                  <a:srgbClr val="804000"/>
                </a:solidFill>
              </a:rPr>
              <a:t>Navarro College</a:t>
            </a:r>
            <a:endParaRPr lang="en-US" sz="1200" smtClean="0">
              <a:solidFill>
                <a:srgbClr val="000000"/>
              </a:solidFill>
            </a:endParaRPr>
          </a:p>
        </p:txBody>
      </p:sp>
      <p:pic>
        <p:nvPicPr>
          <p:cNvPr id="3074" name="Picture 2" descr="C:\Documents and Settings\nisod\My Documents\Marked\Esquivel_Christina.JPG"/>
          <p:cNvPicPr>
            <a:picLocks noGrp="1" noChangeAspect="1" noChangeArrowheads="1"/>
          </p:cNvPicPr>
          <p:nvPr>
            <p:ph type="pic" idx="1"/>
          </p:nvPr>
        </p:nvPicPr>
        <p:blipFill>
          <a:blip r:embed="rId2" cstate="print"/>
          <a:srcRect t="1866" b="1866"/>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3"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What inspires and motivates me in my work is my passion for the nursing profession.  One strategy that helps drive my success is developing projects that engage students in serving the un-served/under-served population locally/abroad. A career in health care is above and beyond an occupation; it is service to mankind!</a:t>
            </a:r>
          </a:p>
        </p:txBody>
      </p:sp>
      <p:sp>
        <p:nvSpPr>
          <p:cNvPr id="177154" name="Rectangle 8"/>
          <p:cNvSpPr>
            <a:spLocks noGrp="1" noChangeArrowheads="1"/>
          </p:cNvSpPr>
          <p:nvPr>
            <p:ph type="title"/>
          </p:nvPr>
        </p:nvSpPr>
        <p:spPr bwMode="auto">
          <a:xfrm>
            <a:off x="2743200" y="1143000"/>
            <a:ext cx="35814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MARIE ETIENNE</a:t>
            </a:r>
            <a:br>
              <a:rPr lang="en-US" sz="2400" smtClean="0">
                <a:solidFill>
                  <a:srgbClr val="804000"/>
                </a:solidFill>
              </a:rPr>
            </a:br>
            <a:r>
              <a:rPr lang="en-US" sz="1400" smtClean="0">
                <a:solidFill>
                  <a:srgbClr val="804000"/>
                </a:solidFill>
              </a:rPr>
              <a:t>Miami Dade College</a:t>
            </a:r>
            <a:endParaRPr lang="en-US" sz="1200" smtClean="0">
              <a:solidFill>
                <a:srgbClr val="000000"/>
              </a:solidFill>
            </a:endParaRPr>
          </a:p>
        </p:txBody>
      </p:sp>
    </p:spTree>
  </p:cSld>
  <p:clrMapOvr>
    <a:masterClrMapping/>
  </p:clrMapOvr>
  <p:transition spd="slow" advTm="7000">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743200" y="1219200"/>
            <a:ext cx="3657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JULIE EVANS</a:t>
            </a:r>
            <a:r>
              <a:rPr lang="en-US" sz="4000" smtClean="0">
                <a:solidFill>
                  <a:srgbClr val="804000"/>
                </a:solidFill>
              </a:rPr>
              <a:t/>
            </a:r>
            <a:br>
              <a:rPr lang="en-US" sz="4000" smtClean="0">
                <a:solidFill>
                  <a:srgbClr val="804000"/>
                </a:solidFill>
              </a:rPr>
            </a:br>
            <a:r>
              <a:rPr lang="en-US" sz="1400" smtClean="0">
                <a:solidFill>
                  <a:srgbClr val="804000"/>
                </a:solidFill>
              </a:rPr>
              <a:t>Guilford Technical Community College</a:t>
            </a:r>
            <a:endParaRPr lang="en-US" sz="1200" smtClean="0">
              <a:solidFill>
                <a:srgbClr val="000000"/>
              </a:solidFill>
            </a:endParaRPr>
          </a:p>
        </p:txBody>
      </p:sp>
      <p:pic>
        <p:nvPicPr>
          <p:cNvPr id="4098" name="Picture 2" descr="C:\Documents and Settings\nisod\My Documents\Marked\Evans_Julie.jpg"/>
          <p:cNvPicPr>
            <a:picLocks noGrp="1" noChangeAspect="1" noChangeArrowheads="1"/>
          </p:cNvPicPr>
          <p:nvPr>
            <p:ph type="pic" idx="1"/>
          </p:nvPr>
        </p:nvPicPr>
        <p:blipFill>
          <a:blip r:embed="rId2"/>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1" name="Text Placeholder 3"/>
          <p:cNvSpPr>
            <a:spLocks noGrp="1"/>
          </p:cNvSpPr>
          <p:nvPr>
            <p:ph type="body" sz="half" idx="2"/>
          </p:nvPr>
        </p:nvSpPr>
        <p:spPr bwMode="auto">
          <a:xfrm>
            <a:off x="1828800" y="4267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However much you love a method, be prepared to discard it.  Change will regenerate you.  Be motivated by student behavior.  Live without the comfort of your methods.</a:t>
            </a:r>
          </a:p>
        </p:txBody>
      </p:sp>
      <p:sp>
        <p:nvSpPr>
          <p:cNvPr id="17920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CATHY FARABOW</a:t>
            </a:r>
            <a:r>
              <a:rPr lang="en-US" sz="4000" smtClean="0">
                <a:solidFill>
                  <a:srgbClr val="804000"/>
                </a:solidFill>
              </a:rPr>
              <a:t/>
            </a:r>
            <a:br>
              <a:rPr lang="en-US" sz="4000" smtClean="0">
                <a:solidFill>
                  <a:srgbClr val="804000"/>
                </a:solidFill>
              </a:rPr>
            </a:br>
            <a:r>
              <a:rPr lang="en-US" sz="1400" smtClean="0">
                <a:solidFill>
                  <a:srgbClr val="804000"/>
                </a:solidFill>
              </a:rPr>
              <a:t>Halifax Community College</a:t>
            </a:r>
            <a:endParaRPr lang="en-US" sz="1200" smtClean="0">
              <a:solidFill>
                <a:srgbClr val="000000"/>
              </a:solidFill>
            </a:endParaRPr>
          </a:p>
        </p:txBody>
      </p:sp>
      <p:pic>
        <p:nvPicPr>
          <p:cNvPr id="5122" name="Picture 2" descr="C:\Documents and Settings\nisod\My Documents\Marked\Farabow_Cathy.JPG"/>
          <p:cNvPicPr>
            <a:picLocks noGrp="1" noChangeAspect="1" noChangeArrowheads="1"/>
          </p:cNvPicPr>
          <p:nvPr>
            <p:ph type="pic" idx="1"/>
          </p:nvPr>
        </p:nvPicPr>
        <p:blipFill>
          <a:blip r:embed="rId2"/>
          <a:srcRect l="4205" r="4205"/>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5" name="Text Placeholder 3"/>
          <p:cNvSpPr>
            <a:spLocks noGrp="1"/>
          </p:cNvSpPr>
          <p:nvPr>
            <p:ph type="body" sz="half" idx="2"/>
          </p:nvPr>
        </p:nvSpPr>
        <p:spPr bwMode="auto">
          <a:xfrm>
            <a:off x="1828800" y="3886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know I'm in the right profession because my students inspire me daily!  I'm excited by the look of accomplishment on their faces when they master a complex dance combination.  My goal is to challenge my dancers without overwhelming them, making success possible with effort and determination.</a:t>
            </a:r>
          </a:p>
        </p:txBody>
      </p:sp>
      <p:sp>
        <p:nvSpPr>
          <p:cNvPr id="18022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LYNDA FITZGERALD</a:t>
            </a:r>
            <a:r>
              <a:rPr lang="en-US" sz="4000" smtClean="0">
                <a:solidFill>
                  <a:srgbClr val="804000"/>
                </a:solidFill>
              </a:rPr>
              <a:t/>
            </a:r>
            <a:br>
              <a:rPr lang="en-US" sz="4000" smtClean="0">
                <a:solidFill>
                  <a:srgbClr val="804000"/>
                </a:solidFill>
              </a:rPr>
            </a:br>
            <a:r>
              <a:rPr lang="en-US" sz="1400" smtClean="0">
                <a:solidFill>
                  <a:srgbClr val="804000"/>
                </a:solidFill>
              </a:rPr>
              <a:t>Anne Arundel Community College</a:t>
            </a:r>
            <a:endParaRPr lang="en-US" sz="1200" smtClean="0">
              <a:solidFill>
                <a:srgbClr val="000000"/>
              </a:solidFill>
            </a:endParaRPr>
          </a:p>
        </p:txBody>
      </p:sp>
      <p:pic>
        <p:nvPicPr>
          <p:cNvPr id="6146" name="Picture 2" descr="C:\Documents and Settings\nisod\My Documents\Marked\Fitzgerald_Lynda.jpg"/>
          <p:cNvPicPr>
            <a:picLocks noGrp="1" noChangeAspect="1" noChangeArrowheads="1"/>
          </p:cNvPicPr>
          <p:nvPr>
            <p:ph type="pic" idx="1"/>
          </p:nvPr>
        </p:nvPicPr>
        <p:blipFill>
          <a:blip r:embed="rId2"/>
          <a:srcRect t="1994" b="1994"/>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971800" y="1219200"/>
            <a:ext cx="3124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CHRISTY FERGUSON</a:t>
            </a:r>
            <a:r>
              <a:rPr lang="en-US" sz="4000" smtClean="0">
                <a:solidFill>
                  <a:srgbClr val="804000"/>
                </a:solidFill>
              </a:rPr>
              <a:t/>
            </a:r>
            <a:br>
              <a:rPr lang="en-US" sz="4000" smtClean="0">
                <a:solidFill>
                  <a:srgbClr val="804000"/>
                </a:solidFill>
              </a:rPr>
            </a:br>
            <a:r>
              <a:rPr lang="en-US" sz="1400" smtClean="0">
                <a:solidFill>
                  <a:srgbClr val="804000"/>
                </a:solidFill>
              </a:rPr>
              <a:t>Community College</a:t>
            </a:r>
            <a:endParaRPr lang="en-US" sz="1200" smtClean="0">
              <a:solidFill>
                <a:srgbClr val="000000"/>
              </a:solidFill>
            </a:endParaRPr>
          </a:p>
        </p:txBody>
      </p:sp>
      <p:pic>
        <p:nvPicPr>
          <p:cNvPr id="7170" name="Picture 2" descr="C:\Documents and Settings\nisod\My Documents\Marked\Ferguson_Christy.jpg"/>
          <p:cNvPicPr>
            <a:picLocks noGrp="1" noChangeAspect="1" noChangeArrowheads="1"/>
          </p:cNvPicPr>
          <p:nvPr>
            <p:ph type="pic" idx="1"/>
          </p:nvPr>
        </p:nvPicPr>
        <p:blipFill>
          <a:blip r:embed="rId2" cstate="print"/>
          <a:srcRect t="1994" b="1994"/>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3" name="Text Placeholder 3"/>
          <p:cNvSpPr>
            <a:spLocks noGrp="1"/>
          </p:cNvSpPr>
          <p:nvPr>
            <p:ph type="body" sz="half" idx="2"/>
          </p:nvPr>
        </p:nvSpPr>
        <p:spPr bwMode="auto">
          <a:xfrm>
            <a:off x="1828800" y="37338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Excellence in my hybrid (online) classroom is accomplished by observing my students as they correlate theory and clinical. The students are provided the opportunity to promote critical thinking as they make a positive difference in the lives of the patients they care for. Renewing my energy is watching my students grow into the nursing role.</a:t>
            </a:r>
          </a:p>
        </p:txBody>
      </p:sp>
      <p:sp>
        <p:nvSpPr>
          <p:cNvPr id="18227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KELLI FLACK</a:t>
            </a:r>
            <a:r>
              <a:rPr lang="en-US" sz="4000" smtClean="0">
                <a:solidFill>
                  <a:srgbClr val="804000"/>
                </a:solidFill>
              </a:rPr>
              <a:t/>
            </a:r>
            <a:br>
              <a:rPr lang="en-US" sz="4000" smtClean="0">
                <a:solidFill>
                  <a:srgbClr val="804000"/>
                </a:solidFill>
              </a:rPr>
            </a:br>
            <a:r>
              <a:rPr lang="en-US" sz="1400" smtClean="0">
                <a:solidFill>
                  <a:srgbClr val="804000"/>
                </a:solidFill>
              </a:rPr>
              <a:t>Western Iowa Tech Community College</a:t>
            </a:r>
            <a:endParaRPr lang="en-US" sz="1200" smtClean="0">
              <a:solidFill>
                <a:srgbClr val="000000"/>
              </a:solidFill>
            </a:endParaRPr>
          </a:p>
        </p:txBody>
      </p:sp>
      <p:pic>
        <p:nvPicPr>
          <p:cNvPr id="8194" name="Picture 2" descr="C:\Documents and Settings\nisod\My Documents\Marked\Flack_Kelli.jpg"/>
          <p:cNvPicPr>
            <a:picLocks noGrp="1" noChangeAspect="1" noChangeArrowheads="1"/>
          </p:cNvPicPr>
          <p:nvPr>
            <p:ph type="pic" idx="1"/>
          </p:nvPr>
        </p:nvPicPr>
        <p:blipFill>
          <a:blip r:embed="rId2" cstate="print"/>
          <a:srcRect t="1994" b="1994"/>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7"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adhere to my teaching philosophy of expressing clear intentions, helping students integrate the material, and committing myself to high standards of integrity. Classes are dynamic, interactive, and fun.</a:t>
            </a:r>
          </a:p>
        </p:txBody>
      </p:sp>
      <p:sp>
        <p:nvSpPr>
          <p:cNvPr id="183298" name="Rectangle 8"/>
          <p:cNvSpPr>
            <a:spLocks noGrp="1" noChangeArrowheads="1"/>
          </p:cNvSpPr>
          <p:nvPr>
            <p:ph type="title"/>
          </p:nvPr>
        </p:nvSpPr>
        <p:spPr bwMode="auto">
          <a:xfrm>
            <a:off x="2667000" y="1143000"/>
            <a:ext cx="36576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MARGARET FLEMMING</a:t>
            </a:r>
            <a:br>
              <a:rPr lang="en-US" sz="2400" smtClean="0">
                <a:solidFill>
                  <a:srgbClr val="804000"/>
                </a:solidFill>
              </a:rPr>
            </a:br>
            <a:r>
              <a:rPr lang="en-US" sz="1400" smtClean="0">
                <a:solidFill>
                  <a:srgbClr val="804000"/>
                </a:solidFill>
              </a:rPr>
              <a:t>Austin Community College</a:t>
            </a:r>
            <a:endParaRPr lang="en-US" sz="1200" smtClean="0">
              <a:solidFill>
                <a:srgbClr val="000000"/>
              </a:solidFill>
            </a:endParaRPr>
          </a:p>
        </p:txBody>
      </p:sp>
    </p:spTree>
  </p:cSld>
  <p:clrMapOvr>
    <a:masterClrMapping/>
  </p:clrMapOvr>
  <p:transition spd="slow" advTm="7000">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1"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Developmental writing classes motivate me to create hands-on activities, and throughout the semester I ask for anonymous student feedback to determine which activities and teaching methods are working or need improvement.</a:t>
            </a:r>
          </a:p>
        </p:txBody>
      </p:sp>
      <p:sp>
        <p:nvSpPr>
          <p:cNvPr id="184322" name="Rectangle 8"/>
          <p:cNvSpPr>
            <a:spLocks noGrp="1" noChangeArrowheads="1"/>
          </p:cNvSpPr>
          <p:nvPr>
            <p:ph type="title"/>
          </p:nvPr>
        </p:nvSpPr>
        <p:spPr bwMode="auto">
          <a:xfrm>
            <a:off x="2743200" y="1143000"/>
            <a:ext cx="35814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JENNIFER FLINN</a:t>
            </a:r>
            <a:br>
              <a:rPr lang="en-US" sz="2400" smtClean="0">
                <a:solidFill>
                  <a:srgbClr val="804000"/>
                </a:solidFill>
              </a:rPr>
            </a:br>
            <a:r>
              <a:rPr lang="en-US" sz="1400" smtClean="0">
                <a:solidFill>
                  <a:srgbClr val="804000"/>
                </a:solidFill>
              </a:rPr>
              <a:t>Ozarks Technical Community College</a:t>
            </a:r>
            <a:endParaRPr lang="en-US" sz="1200" smtClean="0">
              <a:solidFill>
                <a:srgbClr val="000000"/>
              </a:solidFill>
            </a:endParaRPr>
          </a:p>
        </p:txBody>
      </p:sp>
    </p:spTree>
  </p:cSld>
  <p:clrMapOvr>
    <a:masterClrMapping/>
  </p:clrMapOvr>
  <p:transition spd="slow" advTm="7000">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Education is about affecting a long-term positive change in a learner's behavior.  I view my role as a facilitator to assist and guide a learner through their journey of education.  I am success if at the end at that journey the leaner has accomplished goals and dreams.</a:t>
            </a:r>
          </a:p>
        </p:txBody>
      </p:sp>
      <p:sp>
        <p:nvSpPr>
          <p:cNvPr id="13926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PHILLIP DAVIS</a:t>
            </a:r>
            <a:r>
              <a:rPr lang="en-US" sz="4000" smtClean="0">
                <a:solidFill>
                  <a:srgbClr val="804000"/>
                </a:solidFill>
              </a:rPr>
              <a:t/>
            </a:r>
            <a:br>
              <a:rPr lang="en-US" sz="4000" smtClean="0">
                <a:solidFill>
                  <a:srgbClr val="804000"/>
                </a:solidFill>
              </a:rPr>
            </a:br>
            <a:r>
              <a:rPr lang="en-US" sz="1400" smtClean="0">
                <a:solidFill>
                  <a:srgbClr val="804000"/>
                </a:solidFill>
              </a:rPr>
              <a:t>Del Mar College</a:t>
            </a:r>
            <a:endParaRPr lang="en-US" sz="1200" smtClean="0">
              <a:solidFill>
                <a:srgbClr val="000000"/>
              </a:solidFill>
            </a:endParaRPr>
          </a:p>
        </p:txBody>
      </p:sp>
      <p:pic>
        <p:nvPicPr>
          <p:cNvPr id="43010" name="Picture 2" descr="F:\Marked\davis_phillip.jpg"/>
          <p:cNvPicPr>
            <a:picLocks noGrp="1" noChangeAspect="1" noChangeArrowheads="1"/>
          </p:cNvPicPr>
          <p:nvPr>
            <p:ph type="pic" idx="1"/>
          </p:nvPr>
        </p:nvPicPr>
        <p:blipFill>
          <a:blip r:embed="rId2"/>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895600" y="1219200"/>
            <a:ext cx="32766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BLANCA FLOR JIMENEZ</a:t>
            </a:r>
            <a:r>
              <a:rPr lang="en-US" sz="4000" smtClean="0">
                <a:solidFill>
                  <a:srgbClr val="804000"/>
                </a:solidFill>
              </a:rPr>
              <a:t/>
            </a:r>
            <a:br>
              <a:rPr lang="en-US" sz="4000" smtClean="0">
                <a:solidFill>
                  <a:srgbClr val="804000"/>
                </a:solidFill>
              </a:rPr>
            </a:br>
            <a:r>
              <a:rPr lang="en-US" sz="1400" smtClean="0">
                <a:solidFill>
                  <a:srgbClr val="804000"/>
                </a:solidFill>
              </a:rPr>
              <a:t>South Mountain Community College</a:t>
            </a:r>
            <a:endParaRPr lang="en-US" sz="1200" smtClean="0">
              <a:solidFill>
                <a:srgbClr val="000000"/>
              </a:solidFill>
            </a:endParaRPr>
          </a:p>
        </p:txBody>
      </p:sp>
      <p:pic>
        <p:nvPicPr>
          <p:cNvPr id="11266" name="Picture 2" descr="C:\Documents and Settings\nisod\My Documents\Marked\Flor-Jimenez_Blanca.jpg"/>
          <p:cNvPicPr>
            <a:picLocks noGrp="1" noChangeAspect="1" noChangeArrowheads="1"/>
          </p:cNvPicPr>
          <p:nvPr>
            <p:ph type="pic" idx="1"/>
          </p:nvPr>
        </p:nvPicPr>
        <p:blipFill>
          <a:blip r:embed="rId2"/>
          <a:srcRect t="4987" b="4987"/>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2743200" y="1219200"/>
            <a:ext cx="3505200" cy="615950"/>
          </a:xfrm>
          <a:ln>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Ctr="0" compatLnSpc="1">
            <a:prstTxWarp prst="textNoShape">
              <a:avLst/>
            </a:prstTxWarp>
            <a:spAutoFit/>
          </a:bodyPr>
          <a:lstStyle/>
          <a:p>
            <a:pPr algn="ctr" eaLnBrk="1" hangingPunct="1"/>
            <a:r>
              <a:rPr lang="en-US" smtClean="0">
                <a:solidFill>
                  <a:srgbClr val="804000"/>
                </a:solidFill>
              </a:rPr>
              <a:t>ELISKA FLORES</a:t>
            </a:r>
            <a:r>
              <a:rPr lang="en-US" sz="4000" smtClean="0">
                <a:solidFill>
                  <a:srgbClr val="804000"/>
                </a:solidFill>
              </a:rPr>
              <a:t/>
            </a:r>
            <a:br>
              <a:rPr lang="en-US" sz="4000" smtClean="0">
                <a:solidFill>
                  <a:srgbClr val="804000"/>
                </a:solidFill>
              </a:rPr>
            </a:br>
            <a:r>
              <a:rPr lang="en-US" sz="1400" smtClean="0">
                <a:solidFill>
                  <a:srgbClr val="804000"/>
                </a:solidFill>
              </a:rPr>
              <a:t>Texas State Technical College System</a:t>
            </a:r>
            <a:endParaRPr lang="en-US" sz="1200" smtClean="0">
              <a:solidFill>
                <a:srgbClr val="000000"/>
              </a:solidFill>
            </a:endParaRPr>
          </a:p>
        </p:txBody>
      </p:sp>
      <p:pic>
        <p:nvPicPr>
          <p:cNvPr id="10242" name="Picture 2" descr="C:\Documents and Settings\nisod\My Documents\Marked\Flores_Eliska.JPG"/>
          <p:cNvPicPr>
            <a:picLocks noGrp="1" noChangeAspect="1" noChangeArrowheads="1"/>
          </p:cNvPicPr>
          <p:nvPr>
            <p:ph type="pic" idx="1"/>
          </p:nvPr>
        </p:nvPicPr>
        <p:blipFill>
          <a:blip r:embed="rId2" cstate="print"/>
          <a:srcRect t="1866" b="1866"/>
          <a:stretch>
            <a:fillRect/>
          </a:stretch>
        </p:blipFill>
        <p:spPr bwMode="auto">
          <a:xfrm>
            <a:off x="2362200" y="2209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3" name="Text Placeholder 3"/>
          <p:cNvSpPr>
            <a:spLocks noGrp="1"/>
          </p:cNvSpPr>
          <p:nvPr>
            <p:ph type="body" sz="half" idx="2"/>
          </p:nvPr>
        </p:nvSpPr>
        <p:spPr bwMode="auto">
          <a:xfrm>
            <a:off x="1828800" y="44196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strive to teach ‘real-world’ skills in my courses, and I’m inspired by the accomplishments of those who are eager to learn!</a:t>
            </a:r>
          </a:p>
        </p:txBody>
      </p:sp>
      <p:sp>
        <p:nvSpPr>
          <p:cNvPr id="18739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KAY FOREST</a:t>
            </a:r>
            <a:r>
              <a:rPr lang="en-US" sz="4000" smtClean="0">
                <a:solidFill>
                  <a:srgbClr val="804000"/>
                </a:solidFill>
              </a:rPr>
              <a:t/>
            </a:r>
            <a:br>
              <a:rPr lang="en-US" sz="4000" smtClean="0">
                <a:solidFill>
                  <a:srgbClr val="804000"/>
                </a:solidFill>
              </a:rPr>
            </a:br>
            <a:r>
              <a:rPr lang="en-US" sz="1400" smtClean="0">
                <a:solidFill>
                  <a:srgbClr val="804000"/>
                </a:solidFill>
              </a:rPr>
              <a:t>Kirkwood Community College</a:t>
            </a:r>
            <a:endParaRPr lang="en-US" sz="1200" smtClean="0">
              <a:solidFill>
                <a:srgbClr val="000000"/>
              </a:solidFill>
            </a:endParaRPr>
          </a:p>
        </p:txBody>
      </p:sp>
      <p:pic>
        <p:nvPicPr>
          <p:cNvPr id="9218" name="Picture 2" descr="C:\Documents and Settings\nisod\My Documents\Marked\Forest_Kay.jpg"/>
          <p:cNvPicPr>
            <a:picLocks noGrp="1" noChangeAspect="1" noChangeArrowheads="1"/>
          </p:cNvPicPr>
          <p:nvPr>
            <p:ph type="pic" idx="1"/>
          </p:nvPr>
        </p:nvPicPr>
        <p:blipFill>
          <a:blip r:embed="rId2"/>
          <a:srcRect t="2160" b="2160"/>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7" name="Text Placeholder 3"/>
          <p:cNvSpPr>
            <a:spLocks noGrp="1"/>
          </p:cNvSpPr>
          <p:nvPr>
            <p:ph type="body" sz="half" idx="2"/>
          </p:nvPr>
        </p:nvSpPr>
        <p:spPr bwMode="auto">
          <a:xfrm>
            <a:off x="1828800" y="38862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My passion for effecting positive changes in the lives of diverse groups of students inspires and motivates me.  My knowledge of society's prevailing ills and workable solutions causes me to remain focused and persistent.  To others, I would say, ‘Believe in and appreciate students while leading them to realistic goals.’</a:t>
            </a:r>
          </a:p>
        </p:txBody>
      </p:sp>
      <p:sp>
        <p:nvSpPr>
          <p:cNvPr id="18841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JOHN FORIEST</a:t>
            </a:r>
            <a:r>
              <a:rPr lang="en-US" sz="4000" smtClean="0">
                <a:solidFill>
                  <a:srgbClr val="804000"/>
                </a:solidFill>
              </a:rPr>
              <a:t/>
            </a:r>
            <a:br>
              <a:rPr lang="en-US" sz="4000" smtClean="0">
                <a:solidFill>
                  <a:srgbClr val="804000"/>
                </a:solidFill>
              </a:rPr>
            </a:br>
            <a:r>
              <a:rPr lang="en-US" sz="1400" smtClean="0">
                <a:solidFill>
                  <a:srgbClr val="804000"/>
                </a:solidFill>
              </a:rPr>
              <a:t>Halifax Community College</a:t>
            </a:r>
            <a:endParaRPr lang="en-US" sz="1200" smtClean="0">
              <a:solidFill>
                <a:srgbClr val="000000"/>
              </a:solidFill>
            </a:endParaRPr>
          </a:p>
        </p:txBody>
      </p:sp>
      <p:pic>
        <p:nvPicPr>
          <p:cNvPr id="12290" name="Picture 2" descr="C:\Documents and Settings\nisod\My Documents\Marked\Foriest_John.JPG"/>
          <p:cNvPicPr>
            <a:picLocks noGrp="1" noChangeAspect="1" noChangeArrowheads="1"/>
          </p:cNvPicPr>
          <p:nvPr>
            <p:ph type="pic" idx="1"/>
          </p:nvPr>
        </p:nvPicPr>
        <p:blipFill>
          <a:blip r:embed="rId2"/>
          <a:srcRect l="3522" r="3522"/>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1"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Graduation is always a great time.  As I shake hands with the graduates, the looks on their faces say ‘Success.’  Whether the graduate is 20, 50 or 80, our focus on excellence has helped shape a dream into a reality.  I can't imagine anything more special!</a:t>
            </a:r>
          </a:p>
        </p:txBody>
      </p:sp>
      <p:sp>
        <p:nvSpPr>
          <p:cNvPr id="18944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JOE FORRESTER</a:t>
            </a:r>
            <a:r>
              <a:rPr lang="en-US" sz="4000" smtClean="0">
                <a:solidFill>
                  <a:srgbClr val="804000"/>
                </a:solidFill>
              </a:rPr>
              <a:t/>
            </a:r>
            <a:br>
              <a:rPr lang="en-US" sz="4000" smtClean="0">
                <a:solidFill>
                  <a:srgbClr val="804000"/>
                </a:solidFill>
              </a:rPr>
            </a:br>
            <a:r>
              <a:rPr lang="en-US" sz="1400" smtClean="0">
                <a:solidFill>
                  <a:srgbClr val="804000"/>
                </a:solidFill>
              </a:rPr>
              <a:t>Community College of Beaver County</a:t>
            </a:r>
            <a:endParaRPr lang="en-US" sz="1200" smtClean="0">
              <a:solidFill>
                <a:srgbClr val="000000"/>
              </a:solidFill>
            </a:endParaRPr>
          </a:p>
        </p:txBody>
      </p:sp>
      <p:pic>
        <p:nvPicPr>
          <p:cNvPr id="13315" name="Picture 3"/>
          <p:cNvPicPr>
            <a:picLocks noGrp="1" noChangeAspect="1" noChangeArrowheads="1"/>
          </p:cNvPicPr>
          <p:nvPr>
            <p:ph type="pic" idx="1"/>
          </p:nvPr>
        </p:nvPicPr>
        <p:blipFill>
          <a:blip r:embed="rId2"/>
          <a:srcRect l="1992" r="1992"/>
          <a:stretch>
            <a:fillRect/>
          </a:stretch>
        </p:blipFill>
        <p:spPr bwMode="auto">
          <a:xfrm>
            <a:off x="228600" y="685800"/>
            <a:ext cx="4419600" cy="2828925"/>
          </a:xfrm>
          <a:prstGeom prst="roundRect">
            <a:avLst/>
          </a:prstGeom>
          <a:ln>
            <a:miter lim="800000"/>
            <a:headEnd/>
            <a:tailEnd/>
          </a:ln>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5"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Personal reflection, from the practical to the philosophical, and consideration of all the facets of external incentive structures and internal inspirational factors resulted in one simple underlying motivation to continually strive to be the best teacher I can be—the desire to help others be the best they can be.</a:t>
            </a:r>
          </a:p>
        </p:txBody>
      </p:sp>
      <p:sp>
        <p:nvSpPr>
          <p:cNvPr id="190466"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DIANE FORTIER</a:t>
            </a:r>
            <a:r>
              <a:rPr lang="en-US" sz="4000" smtClean="0">
                <a:solidFill>
                  <a:srgbClr val="804000"/>
                </a:solidFill>
              </a:rPr>
              <a:t/>
            </a:r>
            <a:br>
              <a:rPr lang="en-US" sz="4000" smtClean="0">
                <a:solidFill>
                  <a:srgbClr val="804000"/>
                </a:solidFill>
              </a:rPr>
            </a:br>
            <a:r>
              <a:rPr lang="en-US" sz="1400" smtClean="0">
                <a:solidFill>
                  <a:srgbClr val="804000"/>
                </a:solidFill>
              </a:rPr>
              <a:t>Waubonsee Community College</a:t>
            </a:r>
            <a:endParaRPr lang="en-US" sz="1200" smtClean="0">
              <a:solidFill>
                <a:srgbClr val="000000"/>
              </a:solidFill>
            </a:endParaRPr>
          </a:p>
        </p:txBody>
      </p:sp>
      <p:pic>
        <p:nvPicPr>
          <p:cNvPr id="14338" name="Picture 2" descr="C:\Documents and Settings\nisod\My Documents\Marked\Fortier_Diane.jpg"/>
          <p:cNvPicPr>
            <a:picLocks noGrp="1" noChangeAspect="1" noChangeArrowheads="1"/>
          </p:cNvPicPr>
          <p:nvPr>
            <p:ph type="pic" idx="1"/>
          </p:nvPr>
        </p:nvPicPr>
        <p:blipFill>
          <a:blip r:embed="rId2" cstate="print"/>
          <a:srcRect t="5194" b="5194"/>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89"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I’m privileged to teach at Camosun College.  I’m motivated to do the best job I can because of students who face numerous life challenges but still strive to succeed.  I’m inspired by my colleagues, who help each student attain his/her goals through compassion and innovation.</a:t>
            </a:r>
          </a:p>
        </p:txBody>
      </p:sp>
      <p:sp>
        <p:nvSpPr>
          <p:cNvPr id="191490"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CATHY FROST</a:t>
            </a:r>
            <a:r>
              <a:rPr lang="en-US" sz="4000" smtClean="0">
                <a:solidFill>
                  <a:srgbClr val="804000"/>
                </a:solidFill>
              </a:rPr>
              <a:t/>
            </a:r>
            <a:br>
              <a:rPr lang="en-US" sz="4000" smtClean="0">
                <a:solidFill>
                  <a:srgbClr val="804000"/>
                </a:solidFill>
              </a:rPr>
            </a:br>
            <a:r>
              <a:rPr lang="en-US" sz="1400" smtClean="0">
                <a:solidFill>
                  <a:srgbClr val="804000"/>
                </a:solidFill>
              </a:rPr>
              <a:t>Camosun College</a:t>
            </a:r>
            <a:endParaRPr lang="en-US" sz="1200" smtClean="0">
              <a:solidFill>
                <a:srgbClr val="000000"/>
              </a:solidFill>
            </a:endParaRPr>
          </a:p>
        </p:txBody>
      </p:sp>
      <p:pic>
        <p:nvPicPr>
          <p:cNvPr id="15362" name="Picture 2" descr="C:\Documents and Settings\nisod\My Documents\Marked\Frost_Catherine.jpg"/>
          <p:cNvPicPr>
            <a:picLocks noGrp="1" noChangeAspect="1" noChangeArrowheads="1"/>
          </p:cNvPicPr>
          <p:nvPr>
            <p:ph type="pic" idx="1"/>
          </p:nvPr>
        </p:nvPicPr>
        <p:blipFill>
          <a:blip r:embed="rId2"/>
          <a:srcRect t="1994" b="1994"/>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3" name="Text Placeholder 3"/>
          <p:cNvSpPr>
            <a:spLocks noGrp="1"/>
          </p:cNvSpPr>
          <p:nvPr>
            <p:ph type="body" sz="half" idx="2"/>
          </p:nvPr>
        </p:nvSpPr>
        <p:spPr bwMode="auto">
          <a:xfrm>
            <a:off x="1828800" y="3581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hold high standards for my students in the clinical and classroom areas, and enjoy imparting these ideals to fledgling nurses.  Nursing is a noble, respected profession, and to be involved in teaching people to become nurses is a high honor and privilege. One of my greatest rewards in teaching is to see the frightened and unsure student nurse blossom over two years into a confident, skilled practitioner of nursing.</a:t>
            </a:r>
          </a:p>
        </p:txBody>
      </p:sp>
      <p:sp>
        <p:nvSpPr>
          <p:cNvPr id="192514"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CATHERINE FRYE</a:t>
            </a:r>
            <a:r>
              <a:rPr lang="en-US" sz="4000" smtClean="0">
                <a:solidFill>
                  <a:srgbClr val="804000"/>
                </a:solidFill>
              </a:rPr>
              <a:t/>
            </a:r>
            <a:br>
              <a:rPr lang="en-US" sz="4000" smtClean="0">
                <a:solidFill>
                  <a:srgbClr val="804000"/>
                </a:solidFill>
              </a:rPr>
            </a:br>
            <a:r>
              <a:rPr lang="en-US" sz="1400" smtClean="0">
                <a:solidFill>
                  <a:srgbClr val="804000"/>
                </a:solidFill>
              </a:rPr>
              <a:t>Southeastern Community College</a:t>
            </a:r>
            <a:endParaRPr lang="en-US" sz="1200" smtClean="0">
              <a:solidFill>
                <a:srgbClr val="000000"/>
              </a:solidFill>
            </a:endParaRPr>
          </a:p>
        </p:txBody>
      </p:sp>
      <p:pic>
        <p:nvPicPr>
          <p:cNvPr id="16386" name="Picture 2" descr="C:\Documents and Settings\nisod\My Documents\Marked\Frye_Catherine.jpg"/>
          <p:cNvPicPr>
            <a:picLocks noGrp="1" noChangeAspect="1" noChangeArrowheads="1"/>
          </p:cNvPicPr>
          <p:nvPr>
            <p:ph type="pic" idx="1"/>
          </p:nvPr>
        </p:nvPicPr>
        <p:blipFill>
          <a:blip r:embed="rId2"/>
          <a:srcRect t="1994" b="1994"/>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7" name="Text Placeholder 3"/>
          <p:cNvSpPr>
            <a:spLocks noGrp="1"/>
          </p:cNvSpPr>
          <p:nvPr>
            <p:ph type="body" sz="half" idx="2"/>
          </p:nvPr>
        </p:nvSpPr>
        <p:spPr bwMode="auto">
          <a:xfrm>
            <a:off x="1828800" y="3962400"/>
            <a:ext cx="6781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We all want to make a difference. My most inspiring moment as a teacher happened at graduation when one of my students commented that he would judge his career on whether he thought that I would be proud of him. I knew then that what I do matters.</a:t>
            </a:r>
          </a:p>
        </p:txBody>
      </p:sp>
      <p:sp>
        <p:nvSpPr>
          <p:cNvPr id="19353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LORI FUTTERER</a:t>
            </a:r>
            <a:r>
              <a:rPr lang="en-US" sz="4000" smtClean="0">
                <a:solidFill>
                  <a:srgbClr val="804000"/>
                </a:solidFill>
              </a:rPr>
              <a:t/>
            </a:r>
            <a:br>
              <a:rPr lang="en-US" sz="4000" smtClean="0">
                <a:solidFill>
                  <a:srgbClr val="804000"/>
                </a:solidFill>
              </a:rPr>
            </a:br>
            <a:r>
              <a:rPr lang="en-US" sz="1400" smtClean="0">
                <a:solidFill>
                  <a:srgbClr val="804000"/>
                </a:solidFill>
              </a:rPr>
              <a:t>George Brown College</a:t>
            </a:r>
            <a:endParaRPr lang="en-US" sz="1200" smtClean="0">
              <a:solidFill>
                <a:srgbClr val="000000"/>
              </a:solidFill>
            </a:endParaRPr>
          </a:p>
        </p:txBody>
      </p:sp>
      <p:pic>
        <p:nvPicPr>
          <p:cNvPr id="17410" name="Picture 2" descr="C:\Documents and Settings\nisod\My Documents\Marked\Futterer_Lori.jpg"/>
          <p:cNvPicPr>
            <a:picLocks noGrp="1" noChangeAspect="1" noChangeArrowheads="1"/>
          </p:cNvPicPr>
          <p:nvPr>
            <p:ph type="pic" idx="1"/>
          </p:nvPr>
        </p:nvPicPr>
        <p:blipFill>
          <a:blip r:embed="rId2" cstate="print"/>
          <a:srcRect t="1821" b="1821"/>
          <a:stretch>
            <a:fillRect/>
          </a:stretch>
        </p:blipFill>
        <p:spPr bwMode="auto">
          <a:xfrm>
            <a:off x="2286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Text Placeholder 3"/>
          <p:cNvSpPr>
            <a:spLocks noGrp="1"/>
          </p:cNvSpPr>
          <p:nvPr>
            <p:ph type="body" sz="half" idx="2"/>
          </p:nvPr>
        </p:nvSpPr>
        <p:spPr bwMode="auto">
          <a:xfrm>
            <a:off x="1828800" y="38862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Living the learner experience when I teach a class of diverse students gives me a chance to reflect, review, redesign learning activities, and rejuvenate. When we solicit students’ feedback and listen to their voices, we weave connections with them, and their voices resonate in the way we teach.</a:t>
            </a:r>
          </a:p>
        </p:txBody>
      </p:sp>
      <p:sp>
        <p:nvSpPr>
          <p:cNvPr id="140290" name="Rectangle 8"/>
          <p:cNvSpPr>
            <a:spLocks noGrp="1" noChangeArrowheads="1"/>
          </p:cNvSpPr>
          <p:nvPr>
            <p:ph type="title"/>
          </p:nvPr>
        </p:nvSpPr>
        <p:spPr bwMode="auto">
          <a:xfrm>
            <a:off x="5029200" y="1746250"/>
            <a:ext cx="3962400" cy="8318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LOURDES DE LA CRUZ</a:t>
            </a:r>
            <a:r>
              <a:rPr lang="en-US" sz="4000" smtClean="0">
                <a:solidFill>
                  <a:srgbClr val="804000"/>
                </a:solidFill>
              </a:rPr>
              <a:t/>
            </a:r>
            <a:br>
              <a:rPr lang="en-US" sz="4000" smtClean="0">
                <a:solidFill>
                  <a:srgbClr val="804000"/>
                </a:solidFill>
              </a:rPr>
            </a:br>
            <a:r>
              <a:rPr lang="en-US" sz="1400" smtClean="0">
                <a:solidFill>
                  <a:srgbClr val="804000"/>
                </a:solidFill>
              </a:rPr>
              <a:t>Sheridan Institute of Technology and Advanced Learning</a:t>
            </a:r>
            <a:endParaRPr lang="en-US" sz="1200" smtClean="0">
              <a:solidFill>
                <a:srgbClr val="000000"/>
              </a:solidFill>
            </a:endParaRPr>
          </a:p>
        </p:txBody>
      </p:sp>
      <p:pic>
        <p:nvPicPr>
          <p:cNvPr id="40962" name="Picture 2" descr="F:\Marked\delaCruz_Lourdes.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Text Placeholder 3"/>
          <p:cNvSpPr>
            <a:spLocks noGrp="1"/>
          </p:cNvSpPr>
          <p:nvPr>
            <p:ph type="body" sz="half" idx="2"/>
          </p:nvPr>
        </p:nvSpPr>
        <p:spPr bwMode="auto">
          <a:xfrm>
            <a:off x="1371600" y="2057400"/>
            <a:ext cx="67818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Teaching mathematics is about giving students the tools necessary for them to succeed in life.  By using techniques that build on what my students already know, I work toward teaching new concepts and eliminating math anxiety.  This way, I am encouraging my students as well as guiding them toward success.</a:t>
            </a:r>
          </a:p>
        </p:txBody>
      </p:sp>
      <p:sp>
        <p:nvSpPr>
          <p:cNvPr id="141314" name="Rectangle 8"/>
          <p:cNvSpPr>
            <a:spLocks noGrp="1" noChangeArrowheads="1"/>
          </p:cNvSpPr>
          <p:nvPr>
            <p:ph type="title"/>
          </p:nvPr>
        </p:nvSpPr>
        <p:spPr bwMode="auto">
          <a:xfrm>
            <a:off x="2895600" y="1143000"/>
            <a:ext cx="3429000" cy="677863"/>
          </a:xfrm>
          <a:noFill/>
          <a:ln>
            <a:miter lim="800000"/>
            <a:headEnd/>
            <a:tailEnd/>
          </a:ln>
        </p:spPr>
        <p:txBody>
          <a:bodyPr vert="horz" wrap="square" lIns="91440" tIns="45720" rIns="91440" bIns="45720" numCol="1" anchorCtr="0" compatLnSpc="1">
            <a:prstTxWarp prst="textNoShape">
              <a:avLst/>
            </a:prstTxWarp>
            <a:spAutoFit/>
          </a:bodyPr>
          <a:lstStyle/>
          <a:p>
            <a:pPr algn="ctr" eaLnBrk="1" hangingPunct="1"/>
            <a:r>
              <a:rPr lang="en-US" sz="2400" smtClean="0">
                <a:solidFill>
                  <a:srgbClr val="804000"/>
                </a:solidFill>
              </a:rPr>
              <a:t>ALFRED DE LA ROSA</a:t>
            </a:r>
            <a:br>
              <a:rPr lang="en-US" sz="2400" smtClean="0">
                <a:solidFill>
                  <a:srgbClr val="804000"/>
                </a:solidFill>
              </a:rPr>
            </a:br>
            <a:r>
              <a:rPr lang="en-US" sz="1400" smtClean="0">
                <a:solidFill>
                  <a:srgbClr val="804000"/>
                </a:solidFill>
              </a:rPr>
              <a:t>Lamar Institute of Technology</a:t>
            </a:r>
            <a:endParaRPr lang="en-US" sz="1200" smtClean="0">
              <a:solidFill>
                <a:srgbClr val="000000"/>
              </a:solidFill>
            </a:endParaRPr>
          </a:p>
        </p:txBody>
      </p:sp>
    </p:spTree>
  </p:cSld>
  <p:clrMapOvr>
    <a:masterClrMapping/>
  </p:clrMapOvr>
  <p:transition spd="slow" advTm="7000">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7" name="Text Placeholder 3"/>
          <p:cNvSpPr>
            <a:spLocks noGrp="1"/>
          </p:cNvSpPr>
          <p:nvPr>
            <p:ph type="body" sz="half" idx="2"/>
          </p:nvPr>
        </p:nvSpPr>
        <p:spPr bwMode="auto">
          <a:xfrm>
            <a:off x="1828800" y="41148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Working as the Student Activities Coordinator/SGA Advisor gives me great joy. I enjoy working one on one with the students, inspiring them and encouraging them to become leaders in their homes, schools, and workplaces.</a:t>
            </a:r>
          </a:p>
        </p:txBody>
      </p:sp>
      <p:sp>
        <p:nvSpPr>
          <p:cNvPr id="142338"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AMANDA DEKLE</a:t>
            </a:r>
            <a:r>
              <a:rPr lang="en-US" sz="4000" smtClean="0">
                <a:solidFill>
                  <a:srgbClr val="804000"/>
                </a:solidFill>
              </a:rPr>
              <a:t/>
            </a:r>
            <a:br>
              <a:rPr lang="en-US" sz="4000" smtClean="0">
                <a:solidFill>
                  <a:srgbClr val="804000"/>
                </a:solidFill>
              </a:rPr>
            </a:br>
            <a:r>
              <a:rPr lang="en-US" sz="1400" smtClean="0">
                <a:solidFill>
                  <a:srgbClr val="804000"/>
                </a:solidFill>
              </a:rPr>
              <a:t>Lake City Community College</a:t>
            </a:r>
            <a:endParaRPr lang="en-US" sz="1200" smtClean="0">
              <a:solidFill>
                <a:srgbClr val="000000"/>
              </a:solidFill>
            </a:endParaRPr>
          </a:p>
        </p:txBody>
      </p:sp>
      <p:pic>
        <p:nvPicPr>
          <p:cNvPr id="44034" name="Picture 2" descr="F:\Marked\Dekle_Amy.jpg"/>
          <p:cNvPicPr>
            <a:picLocks noGrp="1" noChangeAspect="1" noChangeArrowheads="1"/>
          </p:cNvPicPr>
          <p:nvPr>
            <p:ph type="pic" idx="1"/>
          </p:nvPr>
        </p:nvPicPr>
        <p:blipFill>
          <a:blip r:embed="rId2"/>
          <a:srcRect t="1994" b="1994"/>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Text Placeholder 3"/>
          <p:cNvSpPr>
            <a:spLocks noGrp="1"/>
          </p:cNvSpPr>
          <p:nvPr>
            <p:ph type="body" sz="half" idx="2"/>
          </p:nvPr>
        </p:nvSpPr>
        <p:spPr bwMode="auto">
          <a:xfrm>
            <a:off x="1828800" y="4038600"/>
            <a:ext cx="6781800" cy="144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20000"/>
              </a:lnSpc>
              <a:spcBef>
                <a:spcPct val="0"/>
              </a:spcBef>
            </a:pPr>
            <a:r>
              <a:rPr lang="en-US" sz="1800" smtClean="0"/>
              <a:t>I am inspired by a student’s freshness to old ideas. Plain and simple, my students motivate me to become a better teacher. A piece of wisdom that I would pass on is never to forget what it was like to be a student.</a:t>
            </a:r>
          </a:p>
        </p:txBody>
      </p:sp>
      <p:sp>
        <p:nvSpPr>
          <p:cNvPr id="143362" name="Rectangle 8"/>
          <p:cNvSpPr>
            <a:spLocks noGrp="1" noChangeArrowheads="1"/>
          </p:cNvSpPr>
          <p:nvPr>
            <p:ph type="title"/>
          </p:nvPr>
        </p:nvSpPr>
        <p:spPr bwMode="auto">
          <a:xfrm>
            <a:off x="5029200" y="1746250"/>
            <a:ext cx="3962400" cy="615950"/>
          </a:xfrm>
          <a:noFill/>
          <a:ln>
            <a:miter lim="800000"/>
            <a:headEnd/>
            <a:tailEnd/>
          </a:ln>
        </p:spPr>
        <p:txBody>
          <a:bodyPr vert="horz" wrap="square" lIns="91440" tIns="45720" rIns="91440" bIns="45720" numCol="1" anchorCtr="0" compatLnSpc="1">
            <a:prstTxWarp prst="textNoShape">
              <a:avLst/>
            </a:prstTxWarp>
            <a:spAutoFit/>
          </a:bodyPr>
          <a:lstStyle/>
          <a:p>
            <a:pPr eaLnBrk="1" hangingPunct="1"/>
            <a:r>
              <a:rPr lang="en-US" smtClean="0">
                <a:solidFill>
                  <a:srgbClr val="804000"/>
                </a:solidFill>
              </a:rPr>
              <a:t>AMIE DELEON</a:t>
            </a:r>
            <a:r>
              <a:rPr lang="en-US" sz="4000" smtClean="0">
                <a:solidFill>
                  <a:srgbClr val="804000"/>
                </a:solidFill>
              </a:rPr>
              <a:t/>
            </a:r>
            <a:br>
              <a:rPr lang="en-US" sz="4000" smtClean="0">
                <a:solidFill>
                  <a:srgbClr val="804000"/>
                </a:solidFill>
              </a:rPr>
            </a:br>
            <a:r>
              <a:rPr lang="en-US" sz="1400" smtClean="0">
                <a:solidFill>
                  <a:srgbClr val="804000"/>
                </a:solidFill>
              </a:rPr>
              <a:t>Palo Alto College</a:t>
            </a:r>
            <a:endParaRPr lang="en-US" sz="1200" smtClean="0">
              <a:solidFill>
                <a:srgbClr val="000000"/>
              </a:solidFill>
            </a:endParaRPr>
          </a:p>
        </p:txBody>
      </p:sp>
      <p:pic>
        <p:nvPicPr>
          <p:cNvPr id="46082" name="Picture 2" descr="F:\Marked\DeLeon_Amie.jpg"/>
          <p:cNvPicPr>
            <a:picLocks noGrp="1" noChangeAspect="1" noChangeArrowheads="1"/>
          </p:cNvPicPr>
          <p:nvPr>
            <p:ph type="pic" idx="1"/>
          </p:nvPr>
        </p:nvPicPr>
        <p:blipFill>
          <a:blip r:embed="rId2" cstate="print"/>
          <a:srcRect t="7328" b="7328"/>
          <a:stretch>
            <a:fillRect/>
          </a:stretch>
        </p:blipFill>
        <p:spPr bwMode="auto">
          <a:xfrm>
            <a:off x="304800" y="685800"/>
            <a:ext cx="4419600" cy="2828925"/>
          </a:xfrm>
          <a:prstGeom prst="roundRect">
            <a:avLst/>
          </a:prstGeom>
          <a:effectLst>
            <a:outerShdw blurRad="50800" dist="38100" dir="8100000" algn="tr" rotWithShape="0">
              <a:prstClr val="black">
                <a:alpha val="40000"/>
              </a:prstClr>
            </a:outerShdw>
          </a:effectLst>
        </p:spPr>
      </p:pic>
    </p:spTree>
  </p:cSld>
  <p:clrMapOvr>
    <a:masterClrMapping/>
  </p:clrMapOvr>
  <p:transition spd="slow" advTm="7000">
    <p:fad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3335</TotalTime>
  <Words>2654</Words>
  <Application>Microsoft PowerPoint</Application>
  <PresentationFormat>On-screen Show (4:3)</PresentationFormat>
  <Paragraphs>107</Paragraphs>
  <Slides>58</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58</vt:i4>
      </vt:variant>
    </vt:vector>
  </HeadingPairs>
  <TitlesOfParts>
    <vt:vector size="61" baseType="lpstr">
      <vt:lpstr>Arial</vt:lpstr>
      <vt:lpstr>ＭＳ Ｐゴシック</vt:lpstr>
      <vt:lpstr>Blank Presentation</vt:lpstr>
      <vt:lpstr>MARY D’AOUST Gulf Coast Community College</vt:lpstr>
      <vt:lpstr>MARYAM DAMGHANI City Colleges of Chicago – Truman College</vt:lpstr>
      <vt:lpstr>KAREN DAVIDSON Community College of Beaver County</vt:lpstr>
      <vt:lpstr>DIANNE DAVIS West Virginia University – Parkersburg</vt:lpstr>
      <vt:lpstr>PHILLIP DAVIS Del Mar College</vt:lpstr>
      <vt:lpstr>LOURDES DE LA CRUZ Sheridan Institute of Technology and Advanced Learning</vt:lpstr>
      <vt:lpstr>ALFRED DE LA ROSA Lamar Institute of Technology</vt:lpstr>
      <vt:lpstr>AMANDA DEKLE Lake City Community College</vt:lpstr>
      <vt:lpstr>AMIE DELEON Palo Alto College</vt:lpstr>
      <vt:lpstr>RUBEN DELGADO Reedley College</vt:lpstr>
      <vt:lpstr>RONALD DEMERINO Macomb Community College</vt:lpstr>
      <vt:lpstr>EDWIN DENNIS Haywood Community College</vt:lpstr>
      <vt:lpstr>WADE DERDEN Pulaski Technical College</vt:lpstr>
      <vt:lpstr>KEN DEWEY Rose State College</vt:lpstr>
      <vt:lpstr>JOHN DOANE Grand Rapids Community College</vt:lpstr>
      <vt:lpstr>ROBIN DONALDSON Tallahassee Community College</vt:lpstr>
      <vt:lpstr>TED DONAVAN Texas State Technical College – Waco</vt:lpstr>
      <vt:lpstr>JAMIE DORAN Camosun College</vt:lpstr>
      <vt:lpstr>BRAD DOWNALL Kentucky Community and Technical College System</vt:lpstr>
      <vt:lpstr>RUTH DOYLE Casper College</vt:lpstr>
      <vt:lpstr>NITA DRESCHER Brookhaven College</vt:lpstr>
      <vt:lpstr>EVELYN DUBOIS Baton Rouge Community College</vt:lpstr>
      <vt:lpstr>SARA DUCEY Montgomery College</vt:lpstr>
      <vt:lpstr>JOEL DUFFIELD Community College</vt:lpstr>
      <vt:lpstr>LYNN DURWARD Minnesota State Community and  Technical College</vt:lpstr>
      <vt:lpstr>MATTHEW DUVENECK Southern Maine Community College</vt:lpstr>
      <vt:lpstr>BRIAN DWYER Community College</vt:lpstr>
      <vt:lpstr>JOAN DWYER Community College</vt:lpstr>
      <vt:lpstr>STACY EDDS-ELLIS Owensboro Community College</vt:lpstr>
      <vt:lpstr>PAULINE EDMONDS Algonquin College</vt:lpstr>
      <vt:lpstr>HAYWARD EDWARDS Casper College</vt:lpstr>
      <vt:lpstr>BRUCE EICHENLAUB DeKalb Technical College</vt:lpstr>
      <vt:lpstr>PATRICK ELLINGHAM Broward Community College</vt:lpstr>
      <vt:lpstr>MARY JO ELLIOT Northwestern Michigan College</vt:lpstr>
      <vt:lpstr>MARLENE EMMONS Lincoln Land Community College</vt:lpstr>
      <vt:lpstr>ROBERT ENGLAND Mountain Empire Community College</vt:lpstr>
      <vt:lpstr>DEBORAH ENNIS Harrisburg Area Community College</vt:lpstr>
      <vt:lpstr>TINA ERDMAN San Jacinto College</vt:lpstr>
      <vt:lpstr>DAVID ERICKSON Northwest College</vt:lpstr>
      <vt:lpstr>STEVEN ERNEST Baton Rouge Community College</vt:lpstr>
      <vt:lpstr>CHRISTINA ESQUIVEL Navarro College</vt:lpstr>
      <vt:lpstr>MARIE ETIENNE Miami Dade College</vt:lpstr>
      <vt:lpstr>JULIE EVANS Guilford Technical Community College</vt:lpstr>
      <vt:lpstr>CATHY FARABOW Halifax Community College</vt:lpstr>
      <vt:lpstr>LYNDA FITZGERALD Anne Arundel Community College</vt:lpstr>
      <vt:lpstr>CHRISTY FERGUSON Community College</vt:lpstr>
      <vt:lpstr>KELLI FLACK Western Iowa Tech Community College</vt:lpstr>
      <vt:lpstr>MARGARET FLEMMING Austin Community College</vt:lpstr>
      <vt:lpstr>JENNIFER FLINN Ozarks Technical Community College</vt:lpstr>
      <vt:lpstr>BLANCA FLOR JIMENEZ South Mountain Community College</vt:lpstr>
      <vt:lpstr>ELISKA FLORES Texas State Technical College System</vt:lpstr>
      <vt:lpstr>KAY FOREST Kirkwood Community College</vt:lpstr>
      <vt:lpstr>JOHN FORIEST Halifax Community College</vt:lpstr>
      <vt:lpstr>JOE FORRESTER Community College of Beaver County</vt:lpstr>
      <vt:lpstr>DIANE FORTIER Waubonsee Community College</vt:lpstr>
      <vt:lpstr>CATHY FROST Camosun College</vt:lpstr>
      <vt:lpstr>CATHERINE FRYE Southeastern Community College</vt:lpstr>
      <vt:lpstr>LORI FUTTERER George Brown College</vt:lpstr>
    </vt:vector>
  </TitlesOfParts>
  <Company>The University of Texas at Austin</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Educatinal Administration</dc:creator>
  <cp:keywords/>
  <cp:lastModifiedBy>Educatinal Administration</cp:lastModifiedBy>
  <cp:revision>272</cp:revision>
  <dcterms:created xsi:type="dcterms:W3CDTF">2008-11-12T15:55:49Z</dcterms:created>
  <dcterms:modified xsi:type="dcterms:W3CDTF">2008-11-12T15:58:29Z</dcterms:modified>
</cp:coreProperties>
</file>