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58.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slides/slide25.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53.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60"/>
  </p:notesMasterIdLst>
  <p:sldIdLst>
    <p:sldId id="343" r:id="rId2"/>
    <p:sldId id="344" r:id="rId3"/>
    <p:sldId id="350" r:id="rId4"/>
    <p:sldId id="345" r:id="rId5"/>
    <p:sldId id="347" r:id="rId6"/>
    <p:sldId id="348" r:id="rId7"/>
    <p:sldId id="349" r:id="rId8"/>
    <p:sldId id="351" r:id="rId9"/>
    <p:sldId id="352" r:id="rId10"/>
    <p:sldId id="353" r:id="rId11"/>
    <p:sldId id="354" r:id="rId12"/>
    <p:sldId id="355" r:id="rId13"/>
    <p:sldId id="356" r:id="rId14"/>
    <p:sldId id="364" r:id="rId15"/>
    <p:sldId id="358" r:id="rId16"/>
    <p:sldId id="359" r:id="rId17"/>
    <p:sldId id="360" r:id="rId18"/>
    <p:sldId id="361" r:id="rId19"/>
    <p:sldId id="362" r:id="rId20"/>
    <p:sldId id="363" r:id="rId21"/>
    <p:sldId id="365" r:id="rId22"/>
    <p:sldId id="366" r:id="rId23"/>
    <p:sldId id="367" r:id="rId24"/>
    <p:sldId id="368" r:id="rId25"/>
    <p:sldId id="370" r:id="rId26"/>
    <p:sldId id="369" r:id="rId27"/>
    <p:sldId id="371" r:id="rId28"/>
    <p:sldId id="441" r:id="rId29"/>
    <p:sldId id="372" r:id="rId30"/>
    <p:sldId id="374" r:id="rId31"/>
    <p:sldId id="375" r:id="rId32"/>
    <p:sldId id="373" r:id="rId33"/>
    <p:sldId id="376" r:id="rId34"/>
    <p:sldId id="378" r:id="rId35"/>
    <p:sldId id="382" r:id="rId36"/>
    <p:sldId id="377" r:id="rId37"/>
    <p:sldId id="383" r:id="rId38"/>
    <p:sldId id="380" r:id="rId39"/>
    <p:sldId id="384" r:id="rId40"/>
    <p:sldId id="385" r:id="rId41"/>
    <p:sldId id="386" r:id="rId42"/>
    <p:sldId id="387" r:id="rId43"/>
    <p:sldId id="388" r:id="rId44"/>
    <p:sldId id="389" r:id="rId45"/>
    <p:sldId id="390" r:id="rId46"/>
    <p:sldId id="391" r:id="rId47"/>
    <p:sldId id="393" r:id="rId48"/>
    <p:sldId id="392" r:id="rId49"/>
    <p:sldId id="395" r:id="rId50"/>
    <p:sldId id="397" r:id="rId51"/>
    <p:sldId id="396" r:id="rId52"/>
    <p:sldId id="394" r:id="rId53"/>
    <p:sldId id="400" r:id="rId54"/>
    <p:sldId id="399" r:id="rId55"/>
    <p:sldId id="398" r:id="rId56"/>
    <p:sldId id="401" r:id="rId57"/>
    <p:sldId id="403" r:id="rId58"/>
    <p:sldId id="404" r:id="rId5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1pPr>
    <a:lvl2pPr marL="4572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2pPr>
    <a:lvl3pPr marL="9144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3pPr>
    <a:lvl4pPr marL="13716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4pPr>
    <a:lvl5pPr marL="18288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5pPr>
    <a:lvl6pPr marL="22860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6pPr>
    <a:lvl7pPr marL="27432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7pPr>
    <a:lvl8pPr marL="32004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8pPr>
    <a:lvl9pPr marL="36576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showPr loop="1" showNarration="1">
    <p:present/>
    <p:sldAll/>
    <p:penClr>
      <a:srgbClr val="FF0000"/>
    </p:penClr>
  </p:showPr>
  <p:clrMru>
    <a:srgbClr val="804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7993" autoAdjust="0"/>
    <p:restoredTop sz="90929"/>
  </p:normalViewPr>
  <p:slideViewPr>
    <p:cSldViewPr>
      <p:cViewPr varScale="1">
        <p:scale>
          <a:sx n="150" d="100"/>
          <a:sy n="150" d="100"/>
        </p:scale>
        <p:origin x="-17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theme" Target="theme/theme1.xml"/><Relationship Id="rId60" Type="http://schemas.openxmlformats.org/officeDocument/2006/relationships/notesMaster" Target="notesMasters/notesMaster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presProps" Target="pres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tableStyles" Target="tableStyle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printerSettings" Target="printerSettings/printerSettings1.bin"/><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1C143135-3279-414F-8E9B-6FAF595D3B3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2"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advTm="7000">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advTm="7000">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advTm="7000">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spd="slow" advTm="7000">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advTm="7000">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advTm="7000">
    <p:fade/>
  </p:transition>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12" descr="EA_slide_background"/>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advTm="7000">
    <p:fade/>
  </p:transition>
  <p:txStyles>
    <p:titleStyle>
      <a:lvl1pPr algn="ctr" rtl="0" eaLnBrk="0" fontAlgn="base" hangingPunct="0">
        <a:spcBef>
          <a:spcPct val="0"/>
        </a:spcBef>
        <a:spcAft>
          <a:spcPct val="0"/>
        </a:spcAft>
        <a:defRPr sz="4400">
          <a:solidFill>
            <a:schemeClr val="tx2"/>
          </a:solidFill>
          <a:latin typeface="+mj-lt"/>
          <a:ea typeface="+mj-ea"/>
          <a:cs typeface="ＭＳ Ｐゴシック" pitchFamily="-109" charset="-128"/>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Text Placeholder 3"/>
          <p:cNvSpPr>
            <a:spLocks noGrp="1"/>
          </p:cNvSpPr>
          <p:nvPr>
            <p:ph type="body" sz="half" idx="2"/>
          </p:nvPr>
        </p:nvSpPr>
        <p:spPr bwMode="auto">
          <a:xfrm>
            <a:off x="1905000" y="3733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believe my primary teaching role is to stimulate student interest in learning. This is accomplished by showing students respect, conveying the personal and financial benefits of knowledge, and providing a learning environment full of enthusiasm, simple explanations of concepts, and care and concern for student success.</a:t>
            </a:r>
          </a:p>
        </p:txBody>
      </p:sp>
      <p:sp>
        <p:nvSpPr>
          <p:cNvPr id="104450"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JOSEPH CAHILL</a:t>
            </a:r>
            <a:r>
              <a:rPr lang="en-US" sz="4000" smtClean="0">
                <a:solidFill>
                  <a:srgbClr val="804000"/>
                </a:solidFill>
              </a:rPr>
              <a:t/>
            </a:r>
            <a:br>
              <a:rPr lang="en-US" sz="4000" smtClean="0">
                <a:solidFill>
                  <a:srgbClr val="804000"/>
                </a:solidFill>
              </a:rPr>
            </a:br>
            <a:r>
              <a:rPr lang="en-US" sz="1400" smtClean="0">
                <a:solidFill>
                  <a:srgbClr val="804000"/>
                </a:solidFill>
              </a:rPr>
              <a:t>Lone Star College – Tomball</a:t>
            </a:r>
            <a:endParaRPr lang="en-US" sz="1200" smtClean="0">
              <a:solidFill>
                <a:srgbClr val="000000"/>
              </a:solidFill>
            </a:endParaRPr>
          </a:p>
        </p:txBody>
      </p:sp>
      <p:pic>
        <p:nvPicPr>
          <p:cNvPr id="5122" name="Picture 2" descr="F:\Marked\Cahill_Joe.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76200" dir="8100000" algn="tr" rotWithShape="0">
              <a:prstClr val="black">
                <a:alpha val="40000"/>
              </a:prstClr>
            </a:outerShdw>
          </a:effectLst>
        </p:spPr>
      </p:pic>
    </p:spTree>
  </p:cSld>
  <p:clrMapOvr>
    <a:masterClrMapping/>
  </p:clrMapOvr>
  <p:transition spd="slow" advTm="7000">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When students choose their own topics for writing essays with my guidance, I am empowering them to write about what they know and what they feel passionate about. When students tell me that they enjoyed writing an essay, I feel I have contributed to changing their perceptions about writing.</a:t>
            </a:r>
          </a:p>
        </p:txBody>
      </p:sp>
      <p:sp>
        <p:nvSpPr>
          <p:cNvPr id="11366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ANNETTE CEDERHOLM</a:t>
            </a:r>
            <a:r>
              <a:rPr lang="en-US" sz="4000" smtClean="0">
                <a:solidFill>
                  <a:srgbClr val="804000"/>
                </a:solidFill>
              </a:rPr>
              <a:t/>
            </a:r>
            <a:br>
              <a:rPr lang="en-US" sz="4000" smtClean="0">
                <a:solidFill>
                  <a:srgbClr val="804000"/>
                </a:solidFill>
              </a:rPr>
            </a:br>
            <a:r>
              <a:rPr lang="en-US" sz="1400" smtClean="0">
                <a:solidFill>
                  <a:srgbClr val="804000"/>
                </a:solidFill>
              </a:rPr>
              <a:t>Snead State Community College</a:t>
            </a:r>
            <a:endParaRPr lang="en-US" sz="1200" smtClean="0">
              <a:solidFill>
                <a:srgbClr val="000000"/>
              </a:solidFill>
            </a:endParaRPr>
          </a:p>
        </p:txBody>
      </p:sp>
      <p:pic>
        <p:nvPicPr>
          <p:cNvPr id="15364" name="Picture 4"/>
          <p:cNvPicPr>
            <a:picLocks noGrp="1" noChangeAspect="1" noChangeArrowheads="1"/>
          </p:cNvPicPr>
          <p:nvPr>
            <p:ph type="pic" idx="1"/>
          </p:nvPr>
        </p:nvPicPr>
        <p:blipFill>
          <a:blip r:embed="rId2"/>
          <a:srcRect t="9995" b="9995"/>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It is essential to embrace the diversity of identities and histories that gather in the classroom each day, be that a question of culture, race, sexual identity, age, or experience.  Students need to feel safe, accepted, and valued.  Building these relationships creates a collaborative environment.  We learn from each other.</a:t>
            </a:r>
          </a:p>
        </p:txBody>
      </p:sp>
      <p:sp>
        <p:nvSpPr>
          <p:cNvPr id="11469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STEPHAN CIRIC</a:t>
            </a:r>
            <a:r>
              <a:rPr lang="en-US" sz="4000" smtClean="0">
                <a:solidFill>
                  <a:srgbClr val="804000"/>
                </a:solidFill>
              </a:rPr>
              <a:t/>
            </a:r>
            <a:br>
              <a:rPr lang="en-US" sz="4000" smtClean="0">
                <a:solidFill>
                  <a:srgbClr val="804000"/>
                </a:solidFill>
              </a:rPr>
            </a:br>
            <a:r>
              <a:rPr lang="en-US" sz="1400" smtClean="0">
                <a:solidFill>
                  <a:srgbClr val="804000"/>
                </a:solidFill>
              </a:rPr>
              <a:t>George Brown College</a:t>
            </a:r>
            <a:endParaRPr lang="en-US" sz="1200" smtClean="0">
              <a:solidFill>
                <a:srgbClr val="000000"/>
              </a:solidFill>
            </a:endParaRPr>
          </a:p>
        </p:txBody>
      </p:sp>
      <p:pic>
        <p:nvPicPr>
          <p:cNvPr id="16386" name="Picture 2" descr="F:\Marked\Ciric_Stephan.jpg"/>
          <p:cNvPicPr>
            <a:picLocks noGrp="1" noChangeAspect="1" noChangeArrowheads="1"/>
          </p:cNvPicPr>
          <p:nvPr>
            <p:ph type="pic" idx="1"/>
          </p:nvPr>
        </p:nvPicPr>
        <p:blipFill>
          <a:blip r:embed="rId2" cstate="print"/>
          <a:srcRect t="1821" b="1821"/>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community college student body is a wonderful mix of energetic young people and mature, thoughtful, older adults.  I strive to create an environment that makes learning fun and exciting for everyone.  I get fired up every time I experience those epiphany moments when learning truly takes place.</a:t>
            </a:r>
          </a:p>
        </p:txBody>
      </p:sp>
      <p:sp>
        <p:nvSpPr>
          <p:cNvPr id="11571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WILLIAM CISCO</a:t>
            </a:r>
            <a:r>
              <a:rPr lang="en-US" sz="4000" smtClean="0">
                <a:solidFill>
                  <a:srgbClr val="804000"/>
                </a:solidFill>
              </a:rPr>
              <a:t/>
            </a:r>
            <a:br>
              <a:rPr lang="en-US" sz="4000" smtClean="0">
                <a:solidFill>
                  <a:srgbClr val="804000"/>
                </a:solidFill>
              </a:rPr>
            </a:br>
            <a:r>
              <a:rPr lang="en-US" sz="1400" smtClean="0">
                <a:solidFill>
                  <a:srgbClr val="804000"/>
                </a:solidFill>
              </a:rPr>
              <a:t>Oakland Community College</a:t>
            </a:r>
            <a:endParaRPr lang="en-US" sz="1200" smtClean="0">
              <a:solidFill>
                <a:srgbClr val="000000"/>
              </a:solidFill>
            </a:endParaRPr>
          </a:p>
        </p:txBody>
      </p:sp>
      <p:pic>
        <p:nvPicPr>
          <p:cNvPr id="17410" name="Picture 2" descr="F:\Marked\Cisco_William.jpg"/>
          <p:cNvPicPr>
            <a:picLocks noGrp="1" noChangeAspect="1" noChangeArrowheads="1"/>
          </p:cNvPicPr>
          <p:nvPr>
            <p:ph type="pic" idx="1"/>
          </p:nvPr>
        </p:nvPicPr>
        <p:blipFill>
          <a:blip r:embed="rId2" cstate="print"/>
          <a:srcRect t="1866" b="1866"/>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like to say I am in the life-changing business.  Every day I am grateful for the privilege of helping my students set goals, exposing them to the possibility of goals they didn’t even know existed, bringing those goals within their reach, and then watching them achieve them.  I celebrate their excellence.</a:t>
            </a:r>
          </a:p>
        </p:txBody>
      </p:sp>
      <p:sp>
        <p:nvSpPr>
          <p:cNvPr id="11673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LORA CLARK</a:t>
            </a:r>
            <a:r>
              <a:rPr lang="en-US" sz="4000" smtClean="0">
                <a:solidFill>
                  <a:srgbClr val="804000"/>
                </a:solidFill>
              </a:rPr>
              <a:t/>
            </a:r>
            <a:br>
              <a:rPr lang="en-US" sz="4000" smtClean="0">
                <a:solidFill>
                  <a:srgbClr val="804000"/>
                </a:solidFill>
              </a:rPr>
            </a:br>
            <a:r>
              <a:rPr lang="en-US" sz="1400" smtClean="0">
                <a:solidFill>
                  <a:srgbClr val="804000"/>
                </a:solidFill>
              </a:rPr>
              <a:t>Pitt Community College</a:t>
            </a:r>
            <a:endParaRPr lang="en-US" sz="1200" smtClean="0">
              <a:solidFill>
                <a:srgbClr val="000000"/>
              </a:solidFill>
            </a:endParaRPr>
          </a:p>
        </p:txBody>
      </p:sp>
      <p:pic>
        <p:nvPicPr>
          <p:cNvPr id="18434" name="Picture 2" descr="F:\Marked\Clark_Lora.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In the Early Childhood field, many students work full-time, have families and are taking classes in the evenings or online. I admire their dedication to education, which inspires me to teach at higher levels of excellence, so I know that they are investing their resources in a valuable learning experience.</a:t>
            </a:r>
          </a:p>
        </p:txBody>
      </p:sp>
      <p:sp>
        <p:nvSpPr>
          <p:cNvPr id="11776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LYNDA K. COATES</a:t>
            </a:r>
            <a:r>
              <a:rPr lang="en-US" sz="4000" smtClean="0">
                <a:solidFill>
                  <a:srgbClr val="804000"/>
                </a:solidFill>
              </a:rPr>
              <a:t/>
            </a:r>
            <a:br>
              <a:rPr lang="en-US" sz="4000" smtClean="0">
                <a:solidFill>
                  <a:srgbClr val="804000"/>
                </a:solidFill>
              </a:rPr>
            </a:br>
            <a:r>
              <a:rPr lang="en-US" sz="1400" smtClean="0">
                <a:solidFill>
                  <a:srgbClr val="804000"/>
                </a:solidFill>
              </a:rPr>
              <a:t>Piedmont Community College</a:t>
            </a:r>
            <a:endParaRPr lang="en-US" sz="1200" smtClean="0">
              <a:solidFill>
                <a:srgbClr val="000000"/>
              </a:solidFill>
            </a:endParaRPr>
          </a:p>
        </p:txBody>
      </p:sp>
      <p:pic>
        <p:nvPicPr>
          <p:cNvPr id="26626" name="Picture 2" descr="F:\Marked\Coates_Lynn.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key to education is attention, and attention almost totally is dependent on curiosity. Promote and develop ideas or concepts to pique the student’s curiosity. The simple presentation of facts and figures will never trigger a student’s curiosity enough to engage their attention.</a:t>
            </a:r>
          </a:p>
        </p:txBody>
      </p:sp>
      <p:sp>
        <p:nvSpPr>
          <p:cNvPr id="11878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FRED COEBURN</a:t>
            </a:r>
            <a:r>
              <a:rPr lang="en-US" sz="4000" smtClean="0">
                <a:solidFill>
                  <a:srgbClr val="804000"/>
                </a:solidFill>
              </a:rPr>
              <a:t/>
            </a:r>
            <a:br>
              <a:rPr lang="en-US" sz="4000" smtClean="0">
                <a:solidFill>
                  <a:srgbClr val="804000"/>
                </a:solidFill>
              </a:rPr>
            </a:br>
            <a:r>
              <a:rPr lang="en-US" sz="1400" smtClean="0">
                <a:solidFill>
                  <a:srgbClr val="804000"/>
                </a:solidFill>
              </a:rPr>
              <a:t>Mountain Empire Community College</a:t>
            </a:r>
            <a:endParaRPr lang="en-US" sz="1200" smtClean="0">
              <a:solidFill>
                <a:srgbClr val="000000"/>
              </a:solidFill>
            </a:endParaRPr>
          </a:p>
        </p:txBody>
      </p:sp>
      <p:pic>
        <p:nvPicPr>
          <p:cNvPr id="20482" name="Picture 2" descr="F:\Marked\Coeburn_Fred.jpg"/>
          <p:cNvPicPr>
            <a:picLocks noGrp="1" noChangeAspect="1" noChangeArrowheads="1"/>
          </p:cNvPicPr>
          <p:nvPr>
            <p:ph type="pic" idx="1"/>
          </p:nvPr>
        </p:nvPicPr>
        <p:blipFill>
          <a:blip r:embed="rId2"/>
          <a:srcRect t="2598" b="259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Text Placeholder 3"/>
          <p:cNvSpPr>
            <a:spLocks noGrp="1"/>
          </p:cNvSpPr>
          <p:nvPr>
            <p:ph type="body" sz="half" idx="2"/>
          </p:nvPr>
        </p:nvSpPr>
        <p:spPr bwMode="auto">
          <a:xfrm>
            <a:off x="1828800" y="4038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Teachers along the way enabled me to see the beauty of the intellectual life. Because I cannot repay them, I decided to emulate them. The supreme moment is when a student, who has been battling to understand a concept, gets it.</a:t>
            </a:r>
          </a:p>
        </p:txBody>
      </p:sp>
      <p:sp>
        <p:nvSpPr>
          <p:cNvPr id="11981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WAYNE COHAN</a:t>
            </a:r>
            <a:r>
              <a:rPr lang="en-US" sz="4000" smtClean="0">
                <a:solidFill>
                  <a:srgbClr val="804000"/>
                </a:solidFill>
              </a:rPr>
              <a:t/>
            </a:r>
            <a:br>
              <a:rPr lang="en-US" sz="4000" smtClean="0">
                <a:solidFill>
                  <a:srgbClr val="804000"/>
                </a:solidFill>
              </a:rPr>
            </a:br>
            <a:r>
              <a:rPr lang="en-US" sz="1400" smtClean="0">
                <a:solidFill>
                  <a:srgbClr val="804000"/>
                </a:solidFill>
              </a:rPr>
              <a:t>Piedmont Community College</a:t>
            </a:r>
            <a:endParaRPr lang="en-US" sz="1200" smtClean="0">
              <a:solidFill>
                <a:srgbClr val="000000"/>
              </a:solidFill>
            </a:endParaRPr>
          </a:p>
        </p:txBody>
      </p:sp>
      <p:pic>
        <p:nvPicPr>
          <p:cNvPr id="21506" name="Picture 2" descr="F:\Marked\Cohan_Wayne.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Text Placeholder 3"/>
          <p:cNvSpPr>
            <a:spLocks noGrp="1"/>
          </p:cNvSpPr>
          <p:nvPr>
            <p:ph type="body" sz="half" idx="2"/>
          </p:nvPr>
        </p:nvSpPr>
        <p:spPr bwMode="auto">
          <a:xfrm>
            <a:off x="1828800" y="3733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feel inspired when I know students are assimilating what</a:t>
            </a:r>
            <a:br>
              <a:rPr lang="en-US" sz="1800" smtClean="0"/>
            </a:br>
            <a:r>
              <a:rPr lang="en-US" sz="1800" smtClean="0"/>
              <a:t>we are studying into their previous knowledge and building</a:t>
            </a:r>
            <a:br>
              <a:rPr lang="en-US" sz="1800" smtClean="0"/>
            </a:br>
            <a:r>
              <a:rPr lang="en-US" sz="1800" smtClean="0"/>
              <a:t>a strong framework for future study.  Teaching in this </a:t>
            </a:r>
            <a:br>
              <a:rPr lang="en-US" sz="1800" smtClean="0"/>
            </a:br>
            <a:r>
              <a:rPr lang="en-US" sz="1800" smtClean="0"/>
              <a:t>environment gives me a great sense of accomplishment.  Share this feeling of success with your students, and give them their own inspirations.</a:t>
            </a:r>
          </a:p>
        </p:txBody>
      </p:sp>
      <p:sp>
        <p:nvSpPr>
          <p:cNvPr id="12083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RONALD COLEMAN</a:t>
            </a:r>
            <a:r>
              <a:rPr lang="en-US" sz="4000" smtClean="0">
                <a:solidFill>
                  <a:srgbClr val="804000"/>
                </a:solidFill>
              </a:rPr>
              <a:t/>
            </a:r>
            <a:br>
              <a:rPr lang="en-US" sz="4000" smtClean="0">
                <a:solidFill>
                  <a:srgbClr val="804000"/>
                </a:solidFill>
              </a:rPr>
            </a:br>
            <a:r>
              <a:rPr lang="en-US" sz="1400" smtClean="0">
                <a:solidFill>
                  <a:srgbClr val="804000"/>
                </a:solidFill>
              </a:rPr>
              <a:t>San Antonio College</a:t>
            </a:r>
            <a:endParaRPr lang="en-US" sz="1200" smtClean="0">
              <a:solidFill>
                <a:srgbClr val="000000"/>
              </a:solidFill>
            </a:endParaRPr>
          </a:p>
        </p:txBody>
      </p:sp>
      <p:pic>
        <p:nvPicPr>
          <p:cNvPr id="22530" name="Picture 2" descr="F:\Marked\Coleman_Ron.jpg"/>
          <p:cNvPicPr>
            <a:picLocks noGrp="1" noChangeAspect="1" noChangeArrowheads="1"/>
          </p:cNvPicPr>
          <p:nvPr>
            <p:ph type="pic" idx="1"/>
          </p:nvPr>
        </p:nvPicPr>
        <p:blipFill>
          <a:blip r:embed="rId2"/>
          <a:srcRect t="1826" b="1826"/>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7"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inspired by the energy, youth, and spontaneity of my students and by what they have taught me—that excellence is borne of embracing the challenges and the risks around us. It is key to positive change, to improved quality of life, to intellectual growth, to love of continuous learning and to authentic joy.</a:t>
            </a:r>
          </a:p>
        </p:txBody>
      </p:sp>
      <p:sp>
        <p:nvSpPr>
          <p:cNvPr id="12185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VERTHA COLIGAN</a:t>
            </a:r>
            <a:r>
              <a:rPr lang="en-US" sz="4000" smtClean="0">
                <a:solidFill>
                  <a:srgbClr val="804000"/>
                </a:solidFill>
              </a:rPr>
              <a:t/>
            </a:r>
            <a:br>
              <a:rPr lang="en-US" sz="4000" smtClean="0">
                <a:solidFill>
                  <a:srgbClr val="804000"/>
                </a:solidFill>
              </a:rPr>
            </a:br>
            <a:r>
              <a:rPr lang="en-US" sz="1400" smtClean="0">
                <a:solidFill>
                  <a:srgbClr val="804000"/>
                </a:solidFill>
              </a:rPr>
              <a:t>Algonquin College</a:t>
            </a:r>
            <a:endParaRPr lang="en-US" sz="1200" smtClean="0">
              <a:solidFill>
                <a:srgbClr val="000000"/>
              </a:solidFill>
            </a:endParaRPr>
          </a:p>
        </p:txBody>
      </p:sp>
      <p:pic>
        <p:nvPicPr>
          <p:cNvPr id="23554" name="Picture 2" descr="F:\Marked\Coligan_Vertha.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1" name="Text Placeholder 3"/>
          <p:cNvSpPr>
            <a:spLocks noGrp="1"/>
          </p:cNvSpPr>
          <p:nvPr>
            <p:ph type="body" sz="half" idx="2"/>
          </p:nvPr>
        </p:nvSpPr>
        <p:spPr bwMode="auto">
          <a:xfrm>
            <a:off x="1828800" y="3581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Being a nurse for many years did not necessarily prepare me to teach nursing students. I have been a student myself as I have learned how to find innovative and effective ways to assist students to apply what they learn in the classroom and lab to actual clinical practice.  I am rewarded both as a nurse and as a teacher when I see these students practicing in my community as registered nurses.</a:t>
            </a:r>
          </a:p>
        </p:txBody>
      </p:sp>
      <p:sp>
        <p:nvSpPr>
          <p:cNvPr id="122882"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SUSAN COMPTON</a:t>
            </a:r>
            <a:r>
              <a:rPr lang="en-US" sz="4000" smtClean="0">
                <a:solidFill>
                  <a:srgbClr val="804000"/>
                </a:solidFill>
              </a:rPr>
              <a:t/>
            </a:r>
            <a:br>
              <a:rPr lang="en-US" sz="4000" smtClean="0">
                <a:solidFill>
                  <a:srgbClr val="804000"/>
                </a:solidFill>
              </a:rPr>
            </a:br>
            <a:r>
              <a:rPr lang="en-US" sz="1400" smtClean="0">
                <a:solidFill>
                  <a:srgbClr val="804000"/>
                </a:solidFill>
              </a:rPr>
              <a:t>Motlow State Community College</a:t>
            </a:r>
            <a:endParaRPr lang="en-US" sz="1200" smtClean="0">
              <a:solidFill>
                <a:srgbClr val="000000"/>
              </a:solidFill>
            </a:endParaRPr>
          </a:p>
        </p:txBody>
      </p:sp>
      <p:pic>
        <p:nvPicPr>
          <p:cNvPr id="24578" name="Picture 2" descr="F:\Marked\Compton_Susie.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Text Placeholder 3"/>
          <p:cNvSpPr>
            <a:spLocks noGrp="1"/>
          </p:cNvSpPr>
          <p:nvPr>
            <p:ph type="body" sz="half" idx="2"/>
          </p:nvPr>
        </p:nvSpPr>
        <p:spPr bwMode="auto">
          <a:xfrm>
            <a:off x="1828800" y="4038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If a class is really working, you can experience students seeing ideas in a new way and realizing that they are contributing to the growth of knowledge for everyone.  One class can change the way a student sees the world.</a:t>
            </a:r>
          </a:p>
        </p:txBody>
      </p:sp>
      <p:sp>
        <p:nvSpPr>
          <p:cNvPr id="105474"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CARL CALENDAR</a:t>
            </a:r>
            <a:r>
              <a:rPr lang="en-US" sz="4000" smtClean="0">
                <a:solidFill>
                  <a:srgbClr val="804000"/>
                </a:solidFill>
              </a:rPr>
              <a:t/>
            </a:r>
            <a:br>
              <a:rPr lang="en-US" sz="4000" smtClean="0">
                <a:solidFill>
                  <a:srgbClr val="804000"/>
                </a:solidFill>
              </a:rPr>
            </a:br>
            <a:r>
              <a:rPr lang="en-US" sz="1400" smtClean="0">
                <a:solidFill>
                  <a:srgbClr val="804000"/>
                </a:solidFill>
              </a:rPr>
              <a:t>Brookdale Community College</a:t>
            </a:r>
            <a:endParaRPr lang="en-US" sz="1200" smtClean="0">
              <a:solidFill>
                <a:srgbClr val="000000"/>
              </a:solidFill>
            </a:endParaRPr>
          </a:p>
        </p:txBody>
      </p:sp>
      <p:pic>
        <p:nvPicPr>
          <p:cNvPr id="6146" name="Picture 2" descr="F:\Marked\Calendar_Carl.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76200" dir="8100000" algn="tr" rotWithShape="0">
              <a:prstClr val="black">
                <a:alpha val="40000"/>
              </a:prstClr>
            </a:outerShdw>
          </a:effectLst>
        </p:spPr>
      </p:pic>
    </p:spTree>
  </p:cSld>
  <p:clrMapOvr>
    <a:masterClrMapping/>
  </p:clrMapOvr>
  <p:transition spd="slow" advTm="7000">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Text Placeholder 3"/>
          <p:cNvSpPr>
            <a:spLocks noGrp="1"/>
          </p:cNvSpPr>
          <p:nvPr>
            <p:ph type="body" sz="half" idx="2"/>
          </p:nvPr>
        </p:nvSpPr>
        <p:spPr bwMode="auto">
          <a:xfrm>
            <a:off x="1828800" y="3733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major purpose has been recognizing that each student sees history through his own eyes and draws conclusions about historical events from his own framework of reference. Instead of focusing on the event itself, my goal is to provide new insights, new ideas to every student as he attempts to broaden and deepen his understanding.</a:t>
            </a:r>
          </a:p>
        </p:txBody>
      </p:sp>
      <p:sp>
        <p:nvSpPr>
          <p:cNvPr id="12390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BILL COODY</a:t>
            </a:r>
            <a:r>
              <a:rPr lang="en-US" sz="4000" smtClean="0">
                <a:solidFill>
                  <a:srgbClr val="804000"/>
                </a:solidFill>
              </a:rPr>
              <a:t/>
            </a:r>
            <a:br>
              <a:rPr lang="en-US" sz="4000" smtClean="0">
                <a:solidFill>
                  <a:srgbClr val="804000"/>
                </a:solidFill>
              </a:rPr>
            </a:br>
            <a:r>
              <a:rPr lang="en-US" sz="1400" smtClean="0">
                <a:solidFill>
                  <a:srgbClr val="804000"/>
                </a:solidFill>
              </a:rPr>
              <a:t>Weatherford College</a:t>
            </a:r>
            <a:endParaRPr lang="en-US" sz="1200" smtClean="0">
              <a:solidFill>
                <a:srgbClr val="000000"/>
              </a:solidFill>
            </a:endParaRPr>
          </a:p>
        </p:txBody>
      </p:sp>
      <p:pic>
        <p:nvPicPr>
          <p:cNvPr id="25602" name="Picture 2" descr="F:\Marked\Coody_Bill.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590800" y="1219200"/>
            <a:ext cx="39624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BENNY CORNETT</a:t>
            </a:r>
            <a:r>
              <a:rPr lang="en-US" sz="4000" smtClean="0">
                <a:solidFill>
                  <a:srgbClr val="804000"/>
                </a:solidFill>
              </a:rPr>
              <a:t/>
            </a:r>
            <a:br>
              <a:rPr lang="en-US" sz="4000" smtClean="0">
                <a:solidFill>
                  <a:srgbClr val="804000"/>
                </a:solidFill>
              </a:rPr>
            </a:br>
            <a:r>
              <a:rPr lang="en-US" sz="1400" smtClean="0">
                <a:solidFill>
                  <a:srgbClr val="804000"/>
                </a:solidFill>
              </a:rPr>
              <a:t>Texas State Technical College – West Texas</a:t>
            </a:r>
            <a:endParaRPr lang="en-US" sz="1200" smtClean="0">
              <a:solidFill>
                <a:srgbClr val="000000"/>
              </a:solidFill>
            </a:endParaRPr>
          </a:p>
        </p:txBody>
      </p:sp>
      <p:pic>
        <p:nvPicPr>
          <p:cNvPr id="28674" name="Picture 2" descr="F:\Marked\Cornett_Benny.JPG"/>
          <p:cNvPicPr>
            <a:picLocks noGrp="1" noChangeAspect="1" noChangeArrowheads="1"/>
          </p:cNvPicPr>
          <p:nvPr>
            <p:ph type="pic" idx="1"/>
          </p:nvPr>
        </p:nvPicPr>
        <p:blipFill>
          <a:blip r:embed="rId2" cstate="print"/>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Text Placeholder 3"/>
          <p:cNvSpPr>
            <a:spLocks noGrp="1"/>
          </p:cNvSpPr>
          <p:nvPr>
            <p:ph type="body" sz="half" idx="2"/>
          </p:nvPr>
        </p:nvSpPr>
        <p:spPr bwMode="auto">
          <a:xfrm>
            <a:off x="1828800" y="4572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We have to love what we do, as our enthusiasm for the subject we are teaching shows.</a:t>
            </a:r>
          </a:p>
        </p:txBody>
      </p:sp>
      <p:sp>
        <p:nvSpPr>
          <p:cNvPr id="12595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MELODY CORSO</a:t>
            </a:r>
            <a:r>
              <a:rPr lang="en-US" sz="4000" smtClean="0">
                <a:solidFill>
                  <a:srgbClr val="804000"/>
                </a:solidFill>
              </a:rPr>
              <a:t/>
            </a:r>
            <a:br>
              <a:rPr lang="en-US" sz="4000" smtClean="0">
                <a:solidFill>
                  <a:srgbClr val="804000"/>
                </a:solidFill>
              </a:rPr>
            </a:br>
            <a:r>
              <a:rPr lang="en-US" sz="1400" smtClean="0">
                <a:solidFill>
                  <a:srgbClr val="804000"/>
                </a:solidFill>
              </a:rPr>
              <a:t>Lake City Community College</a:t>
            </a:r>
            <a:endParaRPr lang="en-US" sz="1200" smtClean="0">
              <a:solidFill>
                <a:srgbClr val="000000"/>
              </a:solidFill>
            </a:endParaRPr>
          </a:p>
        </p:txBody>
      </p:sp>
      <p:pic>
        <p:nvPicPr>
          <p:cNvPr id="29698" name="Picture 2" descr="F:\Marked\Corso_Melody.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Text Placeholder 3"/>
          <p:cNvSpPr>
            <a:spLocks noGrp="1"/>
          </p:cNvSpPr>
          <p:nvPr>
            <p:ph type="body" sz="half" idx="2"/>
          </p:nvPr>
        </p:nvSpPr>
        <p:spPr bwMode="auto">
          <a:xfrm>
            <a:off x="1828800" y="4419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Not only am I making a difference in individual lives, I am making a difference in our society as well.</a:t>
            </a:r>
          </a:p>
        </p:txBody>
      </p:sp>
      <p:sp>
        <p:nvSpPr>
          <p:cNvPr id="12697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WILLIAM COUNCIL</a:t>
            </a:r>
            <a:r>
              <a:rPr lang="en-US" sz="4000" smtClean="0">
                <a:solidFill>
                  <a:srgbClr val="804000"/>
                </a:solidFill>
              </a:rPr>
              <a:t/>
            </a:r>
            <a:br>
              <a:rPr lang="en-US" sz="4000" smtClean="0">
                <a:solidFill>
                  <a:srgbClr val="804000"/>
                </a:solidFill>
              </a:rPr>
            </a:br>
            <a:r>
              <a:rPr lang="en-US" sz="1400" smtClean="0">
                <a:solidFill>
                  <a:srgbClr val="804000"/>
                </a:solidFill>
              </a:rPr>
              <a:t>Southeastern Community College</a:t>
            </a:r>
            <a:endParaRPr lang="en-US" sz="1200" smtClean="0">
              <a:solidFill>
                <a:srgbClr val="000000"/>
              </a:solidFill>
            </a:endParaRPr>
          </a:p>
        </p:txBody>
      </p:sp>
      <p:pic>
        <p:nvPicPr>
          <p:cNvPr id="8" name="Picture 3"/>
          <p:cNvPicPr>
            <a:picLocks noChangeAspect="1" noChangeArrowheads="1"/>
          </p:cNvPicPr>
          <p:nvPr/>
        </p:nvPicPr>
        <p:blipFill>
          <a:blip r:embed="rId2"/>
          <a:srcRect/>
          <a:stretch>
            <a:fillRect/>
          </a:stretch>
        </p:blipFill>
        <p:spPr bwMode="auto">
          <a:xfrm>
            <a:off x="609600" y="685800"/>
            <a:ext cx="3733800" cy="2851265"/>
          </a:xfrm>
          <a:prstGeom prst="round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1" name="Text Placeholder 3"/>
          <p:cNvSpPr>
            <a:spLocks noGrp="1"/>
          </p:cNvSpPr>
          <p:nvPr>
            <p:ph type="body" sz="half" idx="2"/>
          </p:nvPr>
        </p:nvSpPr>
        <p:spPr bwMode="auto">
          <a:xfrm>
            <a:off x="1828800" y="4114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believe that instruction is best facilitated in a caring environment where the relationship between the instructor and the student is based on mutual respect.  The encouragement and support of the instructor is vital to the student’s success.</a:t>
            </a:r>
          </a:p>
        </p:txBody>
      </p:sp>
      <p:sp>
        <p:nvSpPr>
          <p:cNvPr id="128002" name="Rectangle 8"/>
          <p:cNvSpPr>
            <a:spLocks noGrp="1" noChangeArrowheads="1"/>
          </p:cNvSpPr>
          <p:nvPr>
            <p:ph type="title"/>
          </p:nvPr>
        </p:nvSpPr>
        <p:spPr bwMode="auto">
          <a:xfrm>
            <a:off x="5029200" y="1755775"/>
            <a:ext cx="3962400" cy="822325"/>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LISA COURTNEY</a:t>
            </a:r>
            <a:r>
              <a:rPr lang="en-US" sz="4000" smtClean="0">
                <a:solidFill>
                  <a:srgbClr val="804000"/>
                </a:solidFill>
              </a:rPr>
              <a:t/>
            </a:r>
            <a:br>
              <a:rPr lang="en-US" sz="4000" smtClean="0">
                <a:solidFill>
                  <a:srgbClr val="804000"/>
                </a:solidFill>
              </a:rPr>
            </a:br>
            <a:r>
              <a:rPr lang="en-US" sz="1400" smtClean="0">
                <a:solidFill>
                  <a:srgbClr val="804000"/>
                </a:solidFill>
              </a:rPr>
              <a:t>Mississippi Gulf Coast Community </a:t>
            </a:r>
            <a:br>
              <a:rPr lang="en-US" sz="1400" smtClean="0">
                <a:solidFill>
                  <a:srgbClr val="804000"/>
                </a:solidFill>
              </a:rPr>
            </a:br>
            <a:r>
              <a:rPr lang="en-US" sz="1400" smtClean="0">
                <a:solidFill>
                  <a:srgbClr val="804000"/>
                </a:solidFill>
              </a:rPr>
              <a:t>College – Perkinston Campus</a:t>
            </a:r>
            <a:endParaRPr lang="en-US" sz="1200" smtClean="0">
              <a:solidFill>
                <a:srgbClr val="000000"/>
              </a:solidFill>
            </a:endParaRPr>
          </a:p>
        </p:txBody>
      </p:sp>
      <p:pic>
        <p:nvPicPr>
          <p:cNvPr id="31746" name="Picture 2"/>
          <p:cNvPicPr>
            <a:picLocks noGrp="1" noChangeAspect="1" noChangeArrowheads="1"/>
          </p:cNvPicPr>
          <p:nvPr>
            <p:ph type="pic" idx="1"/>
          </p:nvPr>
        </p:nvPicPr>
        <p:blipFill>
          <a:blip r:embed="rId2"/>
          <a:srcRect t="8481" b="8481"/>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19400" y="1219200"/>
            <a:ext cx="34290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KIM COX</a:t>
            </a:r>
            <a:r>
              <a:rPr lang="en-US" sz="4000" smtClean="0">
                <a:solidFill>
                  <a:srgbClr val="804000"/>
                </a:solidFill>
              </a:rPr>
              <a:t/>
            </a:r>
            <a:br>
              <a:rPr lang="en-US" sz="4000" smtClean="0">
                <a:solidFill>
                  <a:srgbClr val="804000"/>
                </a:solidFill>
              </a:rPr>
            </a:br>
            <a:r>
              <a:rPr lang="en-US" sz="1400" smtClean="0">
                <a:solidFill>
                  <a:srgbClr val="804000"/>
                </a:solidFill>
              </a:rPr>
              <a:t>Bossier Parish Community College</a:t>
            </a:r>
            <a:endParaRPr lang="en-US" sz="1200" smtClean="0">
              <a:solidFill>
                <a:srgbClr val="000000"/>
              </a:solidFill>
            </a:endParaRPr>
          </a:p>
        </p:txBody>
      </p:sp>
      <p:pic>
        <p:nvPicPr>
          <p:cNvPr id="33794" name="Picture 2" descr="F:\Marked\Cox_ Kim.JPG"/>
          <p:cNvPicPr>
            <a:picLocks noGrp="1" noChangeAspect="1" noChangeArrowheads="1"/>
          </p:cNvPicPr>
          <p:nvPr>
            <p:ph type="pic" idx="1"/>
          </p:nvPr>
        </p:nvPicPr>
        <p:blipFill>
          <a:blip r:embed="rId2"/>
          <a:srcRect t="7328" b="7328"/>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49"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As a desert transplant from Boston, who grew up amid the poetic cadences of her grandparents’ Irish brogue, I was inspired to become a lifelong student of language and literature.   Inspired by my courageous students, I advise students to be authentic, find connections, and live their passion.</a:t>
            </a:r>
          </a:p>
        </p:txBody>
      </p:sp>
      <p:sp>
        <p:nvSpPr>
          <p:cNvPr id="13005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MARY COYLE</a:t>
            </a:r>
            <a:r>
              <a:rPr lang="en-US" sz="4000" smtClean="0">
                <a:solidFill>
                  <a:srgbClr val="804000"/>
                </a:solidFill>
              </a:rPr>
              <a:t/>
            </a:r>
            <a:br>
              <a:rPr lang="en-US" sz="4000" smtClean="0">
                <a:solidFill>
                  <a:srgbClr val="804000"/>
                </a:solidFill>
              </a:rPr>
            </a:br>
            <a:r>
              <a:rPr lang="en-US" sz="1400" smtClean="0">
                <a:solidFill>
                  <a:srgbClr val="804000"/>
                </a:solidFill>
              </a:rPr>
              <a:t>Cochise College</a:t>
            </a:r>
            <a:endParaRPr lang="en-US" sz="1200" smtClean="0">
              <a:solidFill>
                <a:srgbClr val="000000"/>
              </a:solidFill>
            </a:endParaRPr>
          </a:p>
        </p:txBody>
      </p:sp>
      <p:pic>
        <p:nvPicPr>
          <p:cNvPr id="32770" name="Picture 2" descr="F:\Marked\Coyle_Mary.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3" name="Text Placeholder 3"/>
          <p:cNvSpPr>
            <a:spLocks noGrp="1"/>
          </p:cNvSpPr>
          <p:nvPr>
            <p:ph type="body" sz="half" idx="2"/>
          </p:nvPr>
        </p:nvSpPr>
        <p:spPr bwMode="auto">
          <a:xfrm>
            <a:off x="1828800" y="3581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standard I use from the medical field is to treat patients and families the way you would want to be treated. As an EMS Instructor I treat students the same way.  Working with EMS students through a course and watching them put it all together at the end is my motivation.  Students that go on into the community delivering quality care and becoming productive members, that is inspiring to me.</a:t>
            </a:r>
          </a:p>
        </p:txBody>
      </p:sp>
      <p:sp>
        <p:nvSpPr>
          <p:cNvPr id="13107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LADONNA CRILLY</a:t>
            </a:r>
            <a:r>
              <a:rPr lang="en-US" sz="4000" smtClean="0">
                <a:solidFill>
                  <a:srgbClr val="804000"/>
                </a:solidFill>
              </a:rPr>
              <a:t/>
            </a:r>
            <a:br>
              <a:rPr lang="en-US" sz="4000" smtClean="0">
                <a:solidFill>
                  <a:srgbClr val="804000"/>
                </a:solidFill>
              </a:rPr>
            </a:br>
            <a:r>
              <a:rPr lang="en-US" sz="1400" smtClean="0">
                <a:solidFill>
                  <a:srgbClr val="804000"/>
                </a:solidFill>
              </a:rPr>
              <a:t>Western Iowa Tech Community College</a:t>
            </a:r>
            <a:endParaRPr lang="en-US" sz="1200" smtClean="0">
              <a:solidFill>
                <a:srgbClr val="000000"/>
              </a:solidFill>
            </a:endParaRPr>
          </a:p>
        </p:txBody>
      </p:sp>
      <p:pic>
        <p:nvPicPr>
          <p:cNvPr id="34818" name="Picture 2" descr="F:\Marked\Crilly_LaDonna.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Carl Rogers said: ‘I don't believe that anyone has ever taught anything to anyone. . . . The only thing that I know is that anyone who wants to learn will learn.  And maybe a teacher is a facilitator, a person who puts things down and shows people how exciting and wonderful it is and asks them to eat.’</a:t>
            </a:r>
          </a:p>
        </p:txBody>
      </p:sp>
      <p:sp>
        <p:nvSpPr>
          <p:cNvPr id="132098" name="Rectangle 8"/>
          <p:cNvSpPr>
            <a:spLocks noGrp="1" noChangeArrowheads="1"/>
          </p:cNvSpPr>
          <p:nvPr>
            <p:ph type="title"/>
          </p:nvPr>
        </p:nvSpPr>
        <p:spPr bwMode="auto">
          <a:xfrm>
            <a:off x="2895600" y="1152525"/>
            <a:ext cx="3429000" cy="882650"/>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ROGER CROWE</a:t>
            </a:r>
            <a:br>
              <a:rPr lang="en-US" sz="2400" smtClean="0">
                <a:solidFill>
                  <a:srgbClr val="804000"/>
                </a:solidFill>
              </a:rPr>
            </a:br>
            <a:r>
              <a:rPr lang="en-US" sz="1400" smtClean="0">
                <a:solidFill>
                  <a:srgbClr val="804000"/>
                </a:solidFill>
              </a:rPr>
              <a:t>Pellissippi State Technical Community College</a:t>
            </a:r>
            <a:endParaRPr lang="en-US" sz="1200" smtClean="0">
              <a:solidFill>
                <a:srgbClr val="000000"/>
              </a:solidFill>
            </a:endParaRPr>
          </a:p>
        </p:txBody>
      </p:sp>
    </p:spTree>
  </p:cSld>
  <p:clrMapOvr>
    <a:masterClrMapping/>
  </p:clrMapOvr>
  <p:transition spd="slow" advTm="7000">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1" name="Text Placeholder 3"/>
          <p:cNvSpPr>
            <a:spLocks noGrp="1"/>
          </p:cNvSpPr>
          <p:nvPr>
            <p:ph type="body" sz="half" idx="2"/>
          </p:nvPr>
        </p:nvSpPr>
        <p:spPr bwMode="auto">
          <a:xfrm>
            <a:off x="1828800" y="4191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can take the daily news and ramp up discussion among the students.  It's easy to apply what is happening in the world to the basic economic principles that we learn in class.</a:t>
            </a:r>
          </a:p>
        </p:txBody>
      </p:sp>
      <p:sp>
        <p:nvSpPr>
          <p:cNvPr id="13312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PATRICK CUNNINGHAM</a:t>
            </a:r>
            <a:r>
              <a:rPr lang="en-US" sz="4000" smtClean="0">
                <a:solidFill>
                  <a:srgbClr val="804000"/>
                </a:solidFill>
              </a:rPr>
              <a:t/>
            </a:r>
            <a:br>
              <a:rPr lang="en-US" sz="4000" smtClean="0">
                <a:solidFill>
                  <a:srgbClr val="804000"/>
                </a:solidFill>
              </a:rPr>
            </a:br>
            <a:r>
              <a:rPr lang="en-US" sz="1400" smtClean="0">
                <a:solidFill>
                  <a:srgbClr val="804000"/>
                </a:solidFill>
              </a:rPr>
              <a:t>Arizona Western College</a:t>
            </a:r>
            <a:endParaRPr lang="en-US" sz="1200" smtClean="0">
              <a:solidFill>
                <a:srgbClr val="000000"/>
              </a:solidFill>
            </a:endParaRPr>
          </a:p>
        </p:txBody>
      </p:sp>
      <p:pic>
        <p:nvPicPr>
          <p:cNvPr id="35842" name="Picture 2" descr="F:\Marked\Cunningham_Patrick.jpg"/>
          <p:cNvPicPr>
            <a:picLocks noGrp="1" noChangeAspect="1" noChangeArrowheads="1"/>
          </p:cNvPicPr>
          <p:nvPr>
            <p:ph type="pic" idx="1"/>
          </p:nvPr>
        </p:nvPicPr>
        <p:blipFill>
          <a:blip r:embed="rId2"/>
          <a:srcRect t="2056" b="2056"/>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Text Placeholder 3"/>
          <p:cNvSpPr>
            <a:spLocks noGrp="1"/>
          </p:cNvSpPr>
          <p:nvPr>
            <p:ph type="body" sz="half" idx="2"/>
          </p:nvPr>
        </p:nvSpPr>
        <p:spPr bwMode="auto">
          <a:xfrm>
            <a:off x="1828800" y="4419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consider my classroom as a dynamic place. There is always room for improvement, which is exciting.</a:t>
            </a:r>
          </a:p>
        </p:txBody>
      </p:sp>
      <p:sp>
        <p:nvSpPr>
          <p:cNvPr id="10649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SUE CALEY-OPSAL</a:t>
            </a:r>
            <a:r>
              <a:rPr lang="en-US" sz="4000" smtClean="0">
                <a:solidFill>
                  <a:srgbClr val="804000"/>
                </a:solidFill>
              </a:rPr>
              <a:t/>
            </a:r>
            <a:br>
              <a:rPr lang="en-US" sz="4000" smtClean="0">
                <a:solidFill>
                  <a:srgbClr val="804000"/>
                </a:solidFill>
              </a:rPr>
            </a:br>
            <a:r>
              <a:rPr lang="en-US" sz="1400" smtClean="0">
                <a:solidFill>
                  <a:srgbClr val="804000"/>
                </a:solidFill>
              </a:rPr>
              <a:t>Illinois Valley Community College</a:t>
            </a:r>
            <a:endParaRPr lang="en-US" sz="1200" smtClean="0">
              <a:solidFill>
                <a:srgbClr val="000000"/>
              </a:solidFill>
            </a:endParaRPr>
          </a:p>
        </p:txBody>
      </p:sp>
      <p:pic>
        <p:nvPicPr>
          <p:cNvPr id="8" name="Picture 2" descr="F:\Marked\Caley-Opsal_Sue.jpeg"/>
          <p:cNvPicPr>
            <a:picLocks noChangeAspect="1" noChangeArrowheads="1"/>
          </p:cNvPicPr>
          <p:nvPr/>
        </p:nvPicPr>
        <p:blipFill>
          <a:blip r:embed="rId2" cstate="print"/>
          <a:srcRect t="1994" b="1994"/>
          <a:stretch>
            <a:fillRect/>
          </a:stretch>
        </p:blipFill>
        <p:spPr bwMode="auto">
          <a:xfrm>
            <a:off x="304800" y="762000"/>
            <a:ext cx="4419600" cy="2828925"/>
          </a:xfrm>
          <a:prstGeom prst="roundRect">
            <a:avLst/>
          </a:prstGeom>
          <a:noFill/>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5" name="Text Placeholder 3"/>
          <p:cNvSpPr>
            <a:spLocks noGrp="1"/>
          </p:cNvSpPr>
          <p:nvPr>
            <p:ph type="body" sz="half" idx="2"/>
          </p:nvPr>
        </p:nvSpPr>
        <p:spPr bwMode="auto">
          <a:xfrm>
            <a:off x="1828800" y="3733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It is such an honor to teach psychology; after all, it’s really a story about each and every one of us.  But it is a higher honor and calling to teach students.  I hope I never forget what it was like to be one of them...the frustration, the joy, the challenge, the uncertainty, the work, and the lights suddenly going on.  If I do forget, it will be time to leave the classroom.</a:t>
            </a:r>
          </a:p>
        </p:txBody>
      </p:sp>
      <p:sp>
        <p:nvSpPr>
          <p:cNvPr id="134146"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GREGORY CUTLER</a:t>
            </a:r>
            <a:r>
              <a:rPr lang="en-US" sz="4000" smtClean="0">
                <a:solidFill>
                  <a:srgbClr val="804000"/>
                </a:solidFill>
              </a:rPr>
              <a:t/>
            </a:r>
            <a:br>
              <a:rPr lang="en-US" sz="4000" smtClean="0">
                <a:solidFill>
                  <a:srgbClr val="804000"/>
                </a:solidFill>
              </a:rPr>
            </a:br>
            <a:r>
              <a:rPr lang="en-US" sz="1400" smtClean="0">
                <a:solidFill>
                  <a:srgbClr val="804000"/>
                </a:solidFill>
              </a:rPr>
              <a:t>Bay de Noc Community College</a:t>
            </a:r>
            <a:endParaRPr lang="en-US" sz="1200" smtClean="0">
              <a:solidFill>
                <a:srgbClr val="000000"/>
              </a:solidFill>
            </a:endParaRPr>
          </a:p>
        </p:txBody>
      </p:sp>
      <p:pic>
        <p:nvPicPr>
          <p:cNvPr id="36866" name="Picture 2" descr="F:\Marked\Cutler_Gregory.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69" name="Text Placeholder 3"/>
          <p:cNvSpPr>
            <a:spLocks noGrp="1"/>
          </p:cNvSpPr>
          <p:nvPr>
            <p:ph type="body" sz="half" idx="2"/>
          </p:nvPr>
        </p:nvSpPr>
        <p:spPr bwMode="auto">
          <a:xfrm>
            <a:off x="1828800" y="4191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students inspire me because many times they have lost everything they hold dear. They come to me out of desperation, in spite of their fear.  Now that’s brave.</a:t>
            </a:r>
          </a:p>
        </p:txBody>
      </p:sp>
      <p:sp>
        <p:nvSpPr>
          <p:cNvPr id="13517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MARY D’AOUST</a:t>
            </a:r>
            <a:r>
              <a:rPr lang="en-US" sz="4000" smtClean="0">
                <a:solidFill>
                  <a:srgbClr val="804000"/>
                </a:solidFill>
              </a:rPr>
              <a:t/>
            </a:r>
            <a:br>
              <a:rPr lang="en-US" sz="4000" smtClean="0">
                <a:solidFill>
                  <a:srgbClr val="804000"/>
                </a:solidFill>
              </a:rPr>
            </a:br>
            <a:r>
              <a:rPr lang="en-US" sz="1400" smtClean="0">
                <a:solidFill>
                  <a:srgbClr val="804000"/>
                </a:solidFill>
              </a:rPr>
              <a:t>Gulf Coast Community College</a:t>
            </a:r>
            <a:endParaRPr lang="en-US" sz="1200" smtClean="0">
              <a:solidFill>
                <a:srgbClr val="000000"/>
              </a:solidFill>
            </a:endParaRPr>
          </a:p>
        </p:txBody>
      </p:sp>
      <p:pic>
        <p:nvPicPr>
          <p:cNvPr id="38914" name="Picture 2" descr="F:\Marked\D'Aoust_Mary.jpg"/>
          <p:cNvPicPr>
            <a:picLocks noGrp="1" noChangeAspect="1" noChangeArrowheads="1"/>
          </p:cNvPicPr>
          <p:nvPr>
            <p:ph type="pic" idx="1"/>
          </p:nvPr>
        </p:nvPicPr>
        <p:blipFill>
          <a:blip r:embed="rId2"/>
          <a:srcRect t="7378" b="737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3" name="Text Placeholder 3"/>
          <p:cNvSpPr>
            <a:spLocks noGrp="1"/>
          </p:cNvSpPr>
          <p:nvPr>
            <p:ph type="body" sz="half" idx="2"/>
          </p:nvPr>
        </p:nvSpPr>
        <p:spPr bwMode="auto">
          <a:xfrm>
            <a:off x="1828800" y="4191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As a child, language fascinated me, opening the door to new worlds. This sense of wonder and excitement is what I try to convey to my students.</a:t>
            </a:r>
          </a:p>
        </p:txBody>
      </p:sp>
      <p:sp>
        <p:nvSpPr>
          <p:cNvPr id="13619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MARYAM DAMGHANI</a:t>
            </a:r>
            <a:r>
              <a:rPr lang="en-US" sz="4000" smtClean="0">
                <a:solidFill>
                  <a:srgbClr val="804000"/>
                </a:solidFill>
              </a:rPr>
              <a:t/>
            </a:r>
            <a:br>
              <a:rPr lang="en-US" sz="4000" smtClean="0">
                <a:solidFill>
                  <a:srgbClr val="804000"/>
                </a:solidFill>
              </a:rPr>
            </a:br>
            <a:r>
              <a:rPr lang="en-US" sz="1400" smtClean="0">
                <a:solidFill>
                  <a:srgbClr val="804000"/>
                </a:solidFill>
              </a:rPr>
              <a:t>City Colleges of Chicago – Truman College</a:t>
            </a:r>
            <a:endParaRPr lang="en-US" sz="1200" smtClean="0">
              <a:solidFill>
                <a:srgbClr val="000000"/>
              </a:solidFill>
            </a:endParaRPr>
          </a:p>
        </p:txBody>
      </p:sp>
      <p:pic>
        <p:nvPicPr>
          <p:cNvPr id="37891" name="Picture 3" descr="F:\Marked\Damghani_Maryam2.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have taught nursing for 30 years and am still motivated by the excitement I see on the faces of students on their first day of class.  Many have had the dream of being a nurse for many years and are able to see that dream come true. I am there to help make it happen.</a:t>
            </a:r>
          </a:p>
        </p:txBody>
      </p:sp>
      <p:sp>
        <p:nvSpPr>
          <p:cNvPr id="13721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KAREN DAVIDSON</a:t>
            </a:r>
            <a:r>
              <a:rPr lang="en-US" sz="4000" smtClean="0">
                <a:solidFill>
                  <a:srgbClr val="804000"/>
                </a:solidFill>
              </a:rPr>
              <a:t/>
            </a:r>
            <a:br>
              <a:rPr lang="en-US" sz="4000" smtClean="0">
                <a:solidFill>
                  <a:srgbClr val="804000"/>
                </a:solidFill>
              </a:rPr>
            </a:br>
            <a:r>
              <a:rPr lang="en-US" sz="1400" smtClean="0">
                <a:solidFill>
                  <a:srgbClr val="804000"/>
                </a:solidFill>
              </a:rPr>
              <a:t>Community College of Beaver County</a:t>
            </a:r>
            <a:endParaRPr lang="en-US" sz="1200" smtClean="0">
              <a:solidFill>
                <a:srgbClr val="000000"/>
              </a:solidFill>
            </a:endParaRPr>
          </a:p>
        </p:txBody>
      </p:sp>
      <p:pic>
        <p:nvPicPr>
          <p:cNvPr id="39940" name="Picture 4"/>
          <p:cNvPicPr>
            <a:picLocks noGrp="1" noChangeAspect="1" noChangeArrowheads="1"/>
          </p:cNvPicPr>
          <p:nvPr>
            <p:ph type="pic" idx="1"/>
          </p:nvPr>
        </p:nvPicPr>
        <p:blipFill>
          <a:blip r:embed="rId2"/>
          <a:srcRect t="3914" b="3914"/>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1" name="Text Placeholder 3"/>
          <p:cNvSpPr>
            <a:spLocks noGrp="1"/>
          </p:cNvSpPr>
          <p:nvPr>
            <p:ph type="body" sz="half" idx="2"/>
          </p:nvPr>
        </p:nvSpPr>
        <p:spPr bwMode="auto">
          <a:xfrm>
            <a:off x="1828800" y="4038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students motivate me with their passion for learning. They know that I am interested in them, will listen to them, and will help them succeed if they will allow it. It's true that they don't care how much you know until they know how much you care.</a:t>
            </a:r>
          </a:p>
        </p:txBody>
      </p:sp>
      <p:sp>
        <p:nvSpPr>
          <p:cNvPr id="13824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DIANNE DAVIS</a:t>
            </a:r>
            <a:r>
              <a:rPr lang="en-US" sz="4000" smtClean="0">
                <a:solidFill>
                  <a:srgbClr val="804000"/>
                </a:solidFill>
              </a:rPr>
              <a:t/>
            </a:r>
            <a:br>
              <a:rPr lang="en-US" sz="4000" smtClean="0">
                <a:solidFill>
                  <a:srgbClr val="804000"/>
                </a:solidFill>
              </a:rPr>
            </a:br>
            <a:r>
              <a:rPr lang="en-US" sz="1400" smtClean="0">
                <a:solidFill>
                  <a:srgbClr val="804000"/>
                </a:solidFill>
              </a:rPr>
              <a:t>West Virginia University – Parkersburg</a:t>
            </a:r>
            <a:endParaRPr lang="en-US" sz="1200" smtClean="0">
              <a:solidFill>
                <a:srgbClr val="000000"/>
              </a:solidFill>
            </a:endParaRPr>
          </a:p>
        </p:txBody>
      </p:sp>
      <p:pic>
        <p:nvPicPr>
          <p:cNvPr id="41986" name="Picture 2" descr="F:\Marked\Davis_Dianne.jpg"/>
          <p:cNvPicPr>
            <a:picLocks noGrp="1" noChangeAspect="1" noChangeArrowheads="1"/>
          </p:cNvPicPr>
          <p:nvPr>
            <p:ph type="pic" idx="1"/>
          </p:nvPr>
        </p:nvPicPr>
        <p:blipFill>
          <a:blip r:embed="rId2"/>
          <a:srcRect t="9558" b="955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Education is about affecting a long-term positive change in a learner's behavior.  I view my role as a facilitator to assist and guide a learner through their journey of education.  I am success if at the end at that journey the leaner has accomplished goals and dreams.</a:t>
            </a:r>
          </a:p>
        </p:txBody>
      </p:sp>
      <p:sp>
        <p:nvSpPr>
          <p:cNvPr id="13926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PHILLIP DAVIS</a:t>
            </a:r>
            <a:r>
              <a:rPr lang="en-US" sz="4000" smtClean="0">
                <a:solidFill>
                  <a:srgbClr val="804000"/>
                </a:solidFill>
              </a:rPr>
              <a:t/>
            </a:r>
            <a:br>
              <a:rPr lang="en-US" sz="4000" smtClean="0">
                <a:solidFill>
                  <a:srgbClr val="804000"/>
                </a:solidFill>
              </a:rPr>
            </a:br>
            <a:r>
              <a:rPr lang="en-US" sz="1400" smtClean="0">
                <a:solidFill>
                  <a:srgbClr val="804000"/>
                </a:solidFill>
              </a:rPr>
              <a:t>Del Mar College</a:t>
            </a:r>
            <a:endParaRPr lang="en-US" sz="1200" smtClean="0">
              <a:solidFill>
                <a:srgbClr val="000000"/>
              </a:solidFill>
            </a:endParaRPr>
          </a:p>
        </p:txBody>
      </p:sp>
      <p:pic>
        <p:nvPicPr>
          <p:cNvPr id="43010" name="Picture 2" descr="F:\Marked\davis_phillip.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89"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Living the learner experience when I teach a class of diverse students gives me a chance to reflect, review, redesign learning activities, and rejuvenate. When we solicit students’ feedback and listen to their voices, we weave connections with them, and their voices resonate in the way we teach.</a:t>
            </a:r>
          </a:p>
        </p:txBody>
      </p:sp>
      <p:sp>
        <p:nvSpPr>
          <p:cNvPr id="140290" name="Rectangle 8"/>
          <p:cNvSpPr>
            <a:spLocks noGrp="1" noChangeArrowheads="1"/>
          </p:cNvSpPr>
          <p:nvPr>
            <p:ph type="title"/>
          </p:nvPr>
        </p:nvSpPr>
        <p:spPr bwMode="auto">
          <a:xfrm>
            <a:off x="5029200" y="1746250"/>
            <a:ext cx="3962400" cy="8318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LOURDES DE LA CRUZ</a:t>
            </a:r>
            <a:r>
              <a:rPr lang="en-US" sz="4000" smtClean="0">
                <a:solidFill>
                  <a:srgbClr val="804000"/>
                </a:solidFill>
              </a:rPr>
              <a:t/>
            </a:r>
            <a:br>
              <a:rPr lang="en-US" sz="4000" smtClean="0">
                <a:solidFill>
                  <a:srgbClr val="804000"/>
                </a:solidFill>
              </a:rPr>
            </a:br>
            <a:r>
              <a:rPr lang="en-US" sz="1400" smtClean="0">
                <a:solidFill>
                  <a:srgbClr val="804000"/>
                </a:solidFill>
              </a:rPr>
              <a:t>Sheridan Institute of Technology and Advanced Learning</a:t>
            </a:r>
            <a:endParaRPr lang="en-US" sz="1200" smtClean="0">
              <a:solidFill>
                <a:srgbClr val="000000"/>
              </a:solidFill>
            </a:endParaRPr>
          </a:p>
        </p:txBody>
      </p:sp>
      <p:pic>
        <p:nvPicPr>
          <p:cNvPr id="40962" name="Picture 2" descr="F:\Marked\delaCruz_Lourdes.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Teaching mathematics is about giving students the tools necessary for them to succeed in life.  By using techniques that build on what my students already know, I work toward teaching new concepts and eliminating math anxiety.  This way, I am encouraging my students as well as guiding them toward success.</a:t>
            </a:r>
          </a:p>
        </p:txBody>
      </p:sp>
      <p:sp>
        <p:nvSpPr>
          <p:cNvPr id="141314" name="Rectangle 8"/>
          <p:cNvSpPr>
            <a:spLocks noGrp="1" noChangeArrowheads="1"/>
          </p:cNvSpPr>
          <p:nvPr>
            <p:ph type="title"/>
          </p:nvPr>
        </p:nvSpPr>
        <p:spPr bwMode="auto">
          <a:xfrm>
            <a:off x="2895600" y="1143000"/>
            <a:ext cx="34290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ALFRED DE LA ROSA</a:t>
            </a:r>
            <a:br>
              <a:rPr lang="en-US" sz="2400" smtClean="0">
                <a:solidFill>
                  <a:srgbClr val="804000"/>
                </a:solidFill>
              </a:rPr>
            </a:br>
            <a:r>
              <a:rPr lang="en-US" sz="1400" smtClean="0">
                <a:solidFill>
                  <a:srgbClr val="804000"/>
                </a:solidFill>
              </a:rPr>
              <a:t>Lamar Institute of Technology</a:t>
            </a:r>
            <a:endParaRPr lang="en-US" sz="1200" smtClean="0">
              <a:solidFill>
                <a:srgbClr val="000000"/>
              </a:solidFill>
            </a:endParaRPr>
          </a:p>
        </p:txBody>
      </p:sp>
    </p:spTree>
  </p:cSld>
  <p:clrMapOvr>
    <a:masterClrMapping/>
  </p:clrMapOvr>
  <p:transition spd="slow" advTm="7000">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7" name="Text Placeholder 3"/>
          <p:cNvSpPr>
            <a:spLocks noGrp="1"/>
          </p:cNvSpPr>
          <p:nvPr>
            <p:ph type="body" sz="half" idx="2"/>
          </p:nvPr>
        </p:nvSpPr>
        <p:spPr bwMode="auto">
          <a:xfrm>
            <a:off x="1828800" y="4114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Working as the Student Activities Coordinator/SGA Advisor gives me great joy. I enjoy working one on one with the students, inspiring them and encouraging them to become leaders in their homes, schools, and workplaces.</a:t>
            </a:r>
          </a:p>
        </p:txBody>
      </p:sp>
      <p:sp>
        <p:nvSpPr>
          <p:cNvPr id="14233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AMANDA DEKLE</a:t>
            </a:r>
            <a:r>
              <a:rPr lang="en-US" sz="4000" smtClean="0">
                <a:solidFill>
                  <a:srgbClr val="804000"/>
                </a:solidFill>
              </a:rPr>
              <a:t/>
            </a:r>
            <a:br>
              <a:rPr lang="en-US" sz="4000" smtClean="0">
                <a:solidFill>
                  <a:srgbClr val="804000"/>
                </a:solidFill>
              </a:rPr>
            </a:br>
            <a:r>
              <a:rPr lang="en-US" sz="1400" smtClean="0">
                <a:solidFill>
                  <a:srgbClr val="804000"/>
                </a:solidFill>
              </a:rPr>
              <a:t>Lake City Community College</a:t>
            </a:r>
            <a:endParaRPr lang="en-US" sz="1200" smtClean="0">
              <a:solidFill>
                <a:srgbClr val="000000"/>
              </a:solidFill>
            </a:endParaRPr>
          </a:p>
        </p:txBody>
      </p:sp>
      <p:pic>
        <p:nvPicPr>
          <p:cNvPr id="44034" name="Picture 2" descr="F:\Marked\Dekle_Amy.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1" name="Text Placeholder 3"/>
          <p:cNvSpPr>
            <a:spLocks noGrp="1"/>
          </p:cNvSpPr>
          <p:nvPr>
            <p:ph type="body" sz="half" idx="2"/>
          </p:nvPr>
        </p:nvSpPr>
        <p:spPr bwMode="auto">
          <a:xfrm>
            <a:off x="1828800" y="4038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inspired by a student’s freshness to old ideas. Plain and simple, my students motivate me to become a better teacher. A piece of wisdom that I would pass on is never to forget what it was like to be a student.</a:t>
            </a:r>
          </a:p>
        </p:txBody>
      </p:sp>
      <p:sp>
        <p:nvSpPr>
          <p:cNvPr id="14336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AMIE DELEON</a:t>
            </a:r>
            <a:r>
              <a:rPr lang="en-US" sz="4000" smtClean="0">
                <a:solidFill>
                  <a:srgbClr val="804000"/>
                </a:solidFill>
              </a:rPr>
              <a:t/>
            </a:r>
            <a:br>
              <a:rPr lang="en-US" sz="4000" smtClean="0">
                <a:solidFill>
                  <a:srgbClr val="804000"/>
                </a:solidFill>
              </a:rPr>
            </a:br>
            <a:r>
              <a:rPr lang="en-US" sz="1400" smtClean="0">
                <a:solidFill>
                  <a:srgbClr val="804000"/>
                </a:solidFill>
              </a:rPr>
              <a:t>Palo Alto College</a:t>
            </a:r>
            <a:endParaRPr lang="en-US" sz="1200" smtClean="0">
              <a:solidFill>
                <a:srgbClr val="000000"/>
              </a:solidFill>
            </a:endParaRPr>
          </a:p>
        </p:txBody>
      </p:sp>
      <p:pic>
        <p:nvPicPr>
          <p:cNvPr id="46082" name="Picture 2" descr="F:\Marked\DeLeon_Amie.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Text Placeholder 3"/>
          <p:cNvSpPr>
            <a:spLocks noGrp="1"/>
          </p:cNvSpPr>
          <p:nvPr>
            <p:ph type="body" sz="half" idx="2"/>
          </p:nvPr>
        </p:nvSpPr>
        <p:spPr bwMode="auto">
          <a:xfrm>
            <a:off x="1905000" y="4343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Most valued teaching practice:  Assign things that are fun to grade; you pass on the excitement.</a:t>
            </a:r>
          </a:p>
        </p:txBody>
      </p:sp>
      <p:sp>
        <p:nvSpPr>
          <p:cNvPr id="10752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CAMPBELL JANET</a:t>
            </a:r>
            <a:r>
              <a:rPr lang="en-US" sz="4000" smtClean="0">
                <a:solidFill>
                  <a:srgbClr val="804000"/>
                </a:solidFill>
              </a:rPr>
              <a:t/>
            </a:r>
            <a:br>
              <a:rPr lang="en-US" sz="4000" smtClean="0">
                <a:solidFill>
                  <a:srgbClr val="804000"/>
                </a:solidFill>
              </a:rPr>
            </a:br>
            <a:r>
              <a:rPr lang="en-US" sz="1400" smtClean="0">
                <a:solidFill>
                  <a:srgbClr val="804000"/>
                </a:solidFill>
              </a:rPr>
              <a:t>Mt. Hood Community College</a:t>
            </a:r>
            <a:endParaRPr lang="en-US" sz="1200" smtClean="0">
              <a:solidFill>
                <a:srgbClr val="000000"/>
              </a:solidFill>
            </a:endParaRPr>
          </a:p>
        </p:txBody>
      </p:sp>
      <p:pic>
        <p:nvPicPr>
          <p:cNvPr id="7170" name="Picture 2" descr="F:\Marked\Campbell_Janet.JPG"/>
          <p:cNvPicPr>
            <a:picLocks noGrp="1" noChangeAspect="1" noChangeArrowheads="1"/>
          </p:cNvPicPr>
          <p:nvPr>
            <p:ph type="pic" idx="1"/>
          </p:nvPr>
        </p:nvPicPr>
        <p:blipFill>
          <a:blip r:embed="rId2"/>
          <a:srcRect t="1801" b="1801"/>
          <a:stretch>
            <a:fillRect/>
          </a:stretch>
        </p:blipFill>
        <p:spPr bwMode="auto">
          <a:xfrm>
            <a:off x="304800" y="685800"/>
            <a:ext cx="4419600" cy="2828925"/>
          </a:xfrm>
          <a:prstGeom prst="roundRect">
            <a:avLst/>
          </a:prstGeom>
          <a:effectLst>
            <a:outerShdw blurRad="50800" dist="76200" dir="8100000" algn="tr" rotWithShape="0">
              <a:prstClr val="black">
                <a:alpha val="40000"/>
              </a:prstClr>
            </a:outerShdw>
          </a:effectLst>
        </p:spPr>
      </p:pic>
    </p:spTree>
  </p:cSld>
  <p:clrMapOvr>
    <a:masterClrMapping/>
  </p:clrMapOvr>
  <p:transition spd="slow" advTm="7000">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5"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invite my students to learn and succeed.  I build on their strengths and help them see any failures as opportunities to change and do better.  They come to understand that learning and applying knowledge is the key to success in life.  And when life gets hard, they must work harder.</a:t>
            </a:r>
          </a:p>
        </p:txBody>
      </p:sp>
      <p:sp>
        <p:nvSpPr>
          <p:cNvPr id="14438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RUBEN DELGADO</a:t>
            </a:r>
            <a:r>
              <a:rPr lang="en-US" sz="4000" smtClean="0">
                <a:solidFill>
                  <a:srgbClr val="804000"/>
                </a:solidFill>
              </a:rPr>
              <a:t/>
            </a:r>
            <a:br>
              <a:rPr lang="en-US" sz="4000" smtClean="0">
                <a:solidFill>
                  <a:srgbClr val="804000"/>
                </a:solidFill>
              </a:rPr>
            </a:br>
            <a:r>
              <a:rPr lang="en-US" sz="1400" smtClean="0">
                <a:solidFill>
                  <a:srgbClr val="804000"/>
                </a:solidFill>
              </a:rPr>
              <a:t>Reedley College</a:t>
            </a:r>
            <a:endParaRPr lang="en-US" sz="1200" smtClean="0">
              <a:solidFill>
                <a:srgbClr val="000000"/>
              </a:solidFill>
            </a:endParaRPr>
          </a:p>
        </p:txBody>
      </p:sp>
      <p:pic>
        <p:nvPicPr>
          <p:cNvPr id="47106" name="Picture 2" descr="F:\Marked\Delgado_Ruben.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09" name="Text Placeholder 3"/>
          <p:cNvSpPr>
            <a:spLocks noGrp="1"/>
          </p:cNvSpPr>
          <p:nvPr>
            <p:ph type="body" sz="half" idx="2"/>
          </p:nvPr>
        </p:nvSpPr>
        <p:spPr bwMode="auto">
          <a:xfrm>
            <a:off x="1828800" y="4191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Passion comes from within and drives one to present material that is both practical and relevant so that the student goes home knowing one more thing than he walked in the door knowing.</a:t>
            </a:r>
          </a:p>
        </p:txBody>
      </p:sp>
      <p:sp>
        <p:nvSpPr>
          <p:cNvPr id="14541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RONALD DEMERINO</a:t>
            </a:r>
            <a:r>
              <a:rPr lang="en-US" sz="4000" smtClean="0">
                <a:solidFill>
                  <a:srgbClr val="804000"/>
                </a:solidFill>
              </a:rPr>
              <a:t/>
            </a:r>
            <a:br>
              <a:rPr lang="en-US" sz="4000" smtClean="0">
                <a:solidFill>
                  <a:srgbClr val="804000"/>
                </a:solidFill>
              </a:rPr>
            </a:br>
            <a:r>
              <a:rPr lang="en-US" sz="1400" smtClean="0">
                <a:solidFill>
                  <a:srgbClr val="804000"/>
                </a:solidFill>
              </a:rPr>
              <a:t>Macomb Community College</a:t>
            </a:r>
            <a:endParaRPr lang="en-US" sz="1200" smtClean="0">
              <a:solidFill>
                <a:srgbClr val="000000"/>
              </a:solidFill>
            </a:endParaRPr>
          </a:p>
        </p:txBody>
      </p:sp>
      <p:pic>
        <p:nvPicPr>
          <p:cNvPr id="48130" name="Picture 2" descr="F:\Marked\Demerino_Ron.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3" name="Text Placeholder 3"/>
          <p:cNvSpPr>
            <a:spLocks noGrp="1"/>
          </p:cNvSpPr>
          <p:nvPr>
            <p:ph type="body" sz="half" idx="2"/>
          </p:nvPr>
        </p:nvSpPr>
        <p:spPr bwMode="auto">
          <a:xfrm>
            <a:off x="14478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believe film and video production can only be taught in a hands-on environment.  Students learn how to make movies by making movies.  I strive to make a filmmaker of each student.</a:t>
            </a:r>
          </a:p>
        </p:txBody>
      </p:sp>
      <p:sp>
        <p:nvSpPr>
          <p:cNvPr id="146434" name="Rectangle 8"/>
          <p:cNvSpPr>
            <a:spLocks noGrp="1" noChangeArrowheads="1"/>
          </p:cNvSpPr>
          <p:nvPr>
            <p:ph type="title"/>
          </p:nvPr>
        </p:nvSpPr>
        <p:spPr bwMode="auto">
          <a:xfrm>
            <a:off x="2895600" y="1143000"/>
            <a:ext cx="34290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EDWIN DENNIS</a:t>
            </a:r>
            <a:br>
              <a:rPr lang="en-US" sz="2400" smtClean="0">
                <a:solidFill>
                  <a:srgbClr val="804000"/>
                </a:solidFill>
              </a:rPr>
            </a:br>
            <a:r>
              <a:rPr lang="en-US" sz="1400" smtClean="0">
                <a:solidFill>
                  <a:srgbClr val="804000"/>
                </a:solidFill>
              </a:rPr>
              <a:t>Haywood Community College</a:t>
            </a:r>
            <a:endParaRPr lang="en-US" sz="1200" smtClean="0">
              <a:solidFill>
                <a:srgbClr val="000000"/>
              </a:solidFill>
            </a:endParaRPr>
          </a:p>
        </p:txBody>
      </p:sp>
    </p:spTree>
  </p:cSld>
  <p:clrMapOvr>
    <a:masterClrMapping/>
  </p:clrMapOvr>
  <p:transition spd="slow" advTm="7000">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7" name="Text Placeholder 3"/>
          <p:cNvSpPr>
            <a:spLocks noGrp="1"/>
          </p:cNvSpPr>
          <p:nvPr>
            <p:ph type="body" sz="half" idx="2"/>
          </p:nvPr>
        </p:nvSpPr>
        <p:spPr bwMode="auto">
          <a:xfrm>
            <a:off x="1828800" y="4267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Teaching is how I give back to the society that has given me so much.  The classroom must be more—a place where students are comfortable and safe enough to explore their identity.</a:t>
            </a:r>
          </a:p>
        </p:txBody>
      </p:sp>
      <p:sp>
        <p:nvSpPr>
          <p:cNvPr id="14745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WADE DERDEN</a:t>
            </a:r>
            <a:r>
              <a:rPr lang="en-US" sz="4000" smtClean="0">
                <a:solidFill>
                  <a:srgbClr val="804000"/>
                </a:solidFill>
              </a:rPr>
              <a:t/>
            </a:r>
            <a:br>
              <a:rPr lang="en-US" sz="4000" smtClean="0">
                <a:solidFill>
                  <a:srgbClr val="804000"/>
                </a:solidFill>
              </a:rPr>
            </a:br>
            <a:r>
              <a:rPr lang="en-US" sz="1400" smtClean="0">
                <a:solidFill>
                  <a:srgbClr val="804000"/>
                </a:solidFill>
              </a:rPr>
              <a:t>Pulaski Technical College</a:t>
            </a:r>
            <a:endParaRPr lang="en-US" sz="1200" smtClean="0">
              <a:solidFill>
                <a:srgbClr val="000000"/>
              </a:solidFill>
            </a:endParaRPr>
          </a:p>
        </p:txBody>
      </p:sp>
      <p:pic>
        <p:nvPicPr>
          <p:cNvPr id="49154" name="Picture 2" descr="F:\Marked\Derden_Wade.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1" name="Text Placeholder 3"/>
          <p:cNvSpPr>
            <a:spLocks noGrp="1"/>
          </p:cNvSpPr>
          <p:nvPr>
            <p:ph type="body" sz="half" idx="2"/>
          </p:nvPr>
        </p:nvSpPr>
        <p:spPr bwMode="auto">
          <a:xfrm>
            <a:off x="1828800" y="4191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totally love teaching.  Nothing thrills me more than when the light bulb comes on and the student actually understands the concepts.</a:t>
            </a:r>
          </a:p>
        </p:txBody>
      </p:sp>
      <p:sp>
        <p:nvSpPr>
          <p:cNvPr id="14848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KEN DEWEY</a:t>
            </a:r>
            <a:r>
              <a:rPr lang="en-US" sz="4000" smtClean="0">
                <a:solidFill>
                  <a:srgbClr val="804000"/>
                </a:solidFill>
              </a:rPr>
              <a:t/>
            </a:r>
            <a:br>
              <a:rPr lang="en-US" sz="4000" smtClean="0">
                <a:solidFill>
                  <a:srgbClr val="804000"/>
                </a:solidFill>
              </a:rPr>
            </a:br>
            <a:r>
              <a:rPr lang="en-US" sz="1400" smtClean="0">
                <a:solidFill>
                  <a:srgbClr val="804000"/>
                </a:solidFill>
              </a:rPr>
              <a:t>Rose State College</a:t>
            </a:r>
            <a:endParaRPr lang="en-US" sz="1200" smtClean="0">
              <a:solidFill>
                <a:srgbClr val="000000"/>
              </a:solidFill>
            </a:endParaRPr>
          </a:p>
        </p:txBody>
      </p:sp>
      <p:pic>
        <p:nvPicPr>
          <p:cNvPr id="50178" name="Picture 2" descr="F:\Marked\Dewey_Ken.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5" name="Text Placeholder 3"/>
          <p:cNvSpPr>
            <a:spLocks noGrp="1"/>
          </p:cNvSpPr>
          <p:nvPr>
            <p:ph type="body" sz="half" idx="2"/>
          </p:nvPr>
        </p:nvSpPr>
        <p:spPr bwMode="auto">
          <a:xfrm>
            <a:off x="1828800" y="3733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Reaching out and connecting with students has always brought me great satisfaction.  Taking math, building principles, and teaching students how they work in real-life situations makes learning meaningful.  Finding what I love in life and getting paid to do it has taken what most people call work and turned it into fun.</a:t>
            </a:r>
          </a:p>
        </p:txBody>
      </p:sp>
      <p:sp>
        <p:nvSpPr>
          <p:cNvPr id="14950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JOHN DOANE</a:t>
            </a:r>
            <a:r>
              <a:rPr lang="en-US" sz="4000" smtClean="0">
                <a:solidFill>
                  <a:srgbClr val="804000"/>
                </a:solidFill>
              </a:rPr>
              <a:t/>
            </a:r>
            <a:br>
              <a:rPr lang="en-US" sz="4000" smtClean="0">
                <a:solidFill>
                  <a:srgbClr val="804000"/>
                </a:solidFill>
              </a:rPr>
            </a:br>
            <a:r>
              <a:rPr lang="en-US" sz="1400" smtClean="0">
                <a:solidFill>
                  <a:srgbClr val="804000"/>
                </a:solidFill>
              </a:rPr>
              <a:t>Grand Rapids Community College</a:t>
            </a:r>
            <a:endParaRPr lang="en-US" sz="1200" smtClean="0">
              <a:solidFill>
                <a:srgbClr val="000000"/>
              </a:solidFill>
            </a:endParaRPr>
          </a:p>
        </p:txBody>
      </p:sp>
      <p:pic>
        <p:nvPicPr>
          <p:cNvPr id="51202" name="Picture 2" descr="F:\Marked\Doane_John.JPG"/>
          <p:cNvPicPr>
            <a:picLocks noGrp="1" noChangeAspect="1" noChangeArrowheads="1"/>
          </p:cNvPicPr>
          <p:nvPr>
            <p:ph type="pic" idx="1"/>
          </p:nvPr>
        </p:nvPicPr>
        <p:blipFill>
          <a:blip r:embed="rId2" cstate="print"/>
          <a:srcRect t="7408" b="740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29" name="Text Placeholder 3"/>
          <p:cNvSpPr>
            <a:spLocks noGrp="1"/>
          </p:cNvSpPr>
          <p:nvPr>
            <p:ph type="body" sz="half" idx="2"/>
          </p:nvPr>
        </p:nvSpPr>
        <p:spPr bwMode="auto">
          <a:xfrm>
            <a:off x="1828800" y="3810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Family responsibilities, financial restrictions, and limited time are among the challenges that many of today’s students must overcome in their pursuit of learning. I am motivated and inspired by the sense of empowerment that my students feel after achieving their academic goals in spite of these challenges.</a:t>
            </a:r>
          </a:p>
        </p:txBody>
      </p:sp>
      <p:sp>
        <p:nvSpPr>
          <p:cNvPr id="15053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ROBIN DONALDSON</a:t>
            </a:r>
            <a:r>
              <a:rPr lang="en-US" sz="4000" smtClean="0">
                <a:solidFill>
                  <a:srgbClr val="804000"/>
                </a:solidFill>
              </a:rPr>
              <a:t/>
            </a:r>
            <a:br>
              <a:rPr lang="en-US" sz="4000" smtClean="0">
                <a:solidFill>
                  <a:srgbClr val="804000"/>
                </a:solidFill>
              </a:rPr>
            </a:br>
            <a:r>
              <a:rPr lang="en-US" sz="1400" smtClean="0">
                <a:solidFill>
                  <a:srgbClr val="804000"/>
                </a:solidFill>
              </a:rPr>
              <a:t>Tallahassee Community College</a:t>
            </a:r>
            <a:endParaRPr lang="en-US" sz="1200" smtClean="0">
              <a:solidFill>
                <a:srgbClr val="000000"/>
              </a:solidFill>
            </a:endParaRPr>
          </a:p>
        </p:txBody>
      </p:sp>
      <p:pic>
        <p:nvPicPr>
          <p:cNvPr id="52226" name="Picture 2"/>
          <p:cNvPicPr>
            <a:picLocks noGrp="1" noChangeAspect="1" noChangeArrowheads="1"/>
          </p:cNvPicPr>
          <p:nvPr>
            <p:ph type="pic" idx="1"/>
          </p:nvPr>
        </p:nvPicPr>
        <p:blipFill>
          <a:blip r:embed="rId2"/>
          <a:srcRect t="10610" b="10610"/>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743200" y="1219200"/>
            <a:ext cx="3505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TED DONAVAN</a:t>
            </a:r>
            <a:r>
              <a:rPr lang="en-US" sz="4000" smtClean="0">
                <a:solidFill>
                  <a:srgbClr val="804000"/>
                </a:solidFill>
              </a:rPr>
              <a:t/>
            </a:r>
            <a:br>
              <a:rPr lang="en-US" sz="4000" smtClean="0">
                <a:solidFill>
                  <a:srgbClr val="804000"/>
                </a:solidFill>
              </a:rPr>
            </a:br>
            <a:r>
              <a:rPr lang="en-US" sz="1400" smtClean="0">
                <a:solidFill>
                  <a:srgbClr val="804000"/>
                </a:solidFill>
              </a:rPr>
              <a:t>Texas State Technical College – Waco</a:t>
            </a:r>
            <a:endParaRPr lang="en-US" sz="1200" smtClean="0">
              <a:solidFill>
                <a:srgbClr val="000000"/>
              </a:solidFill>
            </a:endParaRPr>
          </a:p>
        </p:txBody>
      </p:sp>
      <p:pic>
        <p:nvPicPr>
          <p:cNvPr id="54274" name="Picture 2" descr="F:\Marked\Donavan_Ted.jpg"/>
          <p:cNvPicPr>
            <a:picLocks noGrp="1" noChangeAspect="1" noChangeArrowheads="1"/>
          </p:cNvPicPr>
          <p:nvPr>
            <p:ph type="pic" idx="1"/>
          </p:nvPr>
        </p:nvPicPr>
        <p:blipFill>
          <a:blip r:embed="rId2" cstate="print"/>
          <a:srcRect l="3131" r="3131"/>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7" name="Text Placeholder 3"/>
          <p:cNvSpPr>
            <a:spLocks noGrp="1"/>
          </p:cNvSpPr>
          <p:nvPr>
            <p:ph type="body" sz="half" idx="2"/>
          </p:nvPr>
        </p:nvSpPr>
        <p:spPr bwMode="auto">
          <a:xfrm>
            <a:off x="1828800" y="4038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manifestation of efforts to return, by several fold, the benefits gained in learning from students through their curiosity and forward-looking critical thinking is the foundation for a valued learning environment.</a:t>
            </a:r>
          </a:p>
        </p:txBody>
      </p:sp>
      <p:sp>
        <p:nvSpPr>
          <p:cNvPr id="152578"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JAMIE DORAN</a:t>
            </a:r>
            <a:r>
              <a:rPr lang="en-US" sz="4000" smtClean="0">
                <a:solidFill>
                  <a:srgbClr val="804000"/>
                </a:solidFill>
              </a:rPr>
              <a:t/>
            </a:r>
            <a:br>
              <a:rPr lang="en-US" sz="4000" smtClean="0">
                <a:solidFill>
                  <a:srgbClr val="804000"/>
                </a:solidFill>
              </a:rPr>
            </a:br>
            <a:r>
              <a:rPr lang="en-US" sz="1400" smtClean="0">
                <a:solidFill>
                  <a:srgbClr val="804000"/>
                </a:solidFill>
              </a:rPr>
              <a:t>Camosun College</a:t>
            </a:r>
            <a:endParaRPr lang="en-US" sz="1200" smtClean="0">
              <a:solidFill>
                <a:srgbClr val="000000"/>
              </a:solidFill>
            </a:endParaRPr>
          </a:p>
        </p:txBody>
      </p:sp>
      <p:pic>
        <p:nvPicPr>
          <p:cNvPr id="53250" name="Picture 2" descr="F:\Marked\Doran_Jamie.jpg"/>
          <p:cNvPicPr>
            <a:picLocks noGrp="1" noChangeAspect="1" noChangeArrowheads="1"/>
          </p:cNvPicPr>
          <p:nvPr>
            <p:ph type="pic" idx="1"/>
          </p:nvPr>
        </p:nvPicPr>
        <p:blipFill>
          <a:blip r:embed="rId2"/>
          <a:srcRect t="9995" b="9995"/>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830263"/>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BRAD DOWNALL</a:t>
            </a:r>
            <a:r>
              <a:rPr lang="en-US" sz="4000" smtClean="0">
                <a:solidFill>
                  <a:srgbClr val="804000"/>
                </a:solidFill>
              </a:rPr>
              <a:t/>
            </a:r>
            <a:br>
              <a:rPr lang="en-US" sz="4000" smtClean="0">
                <a:solidFill>
                  <a:srgbClr val="804000"/>
                </a:solidFill>
              </a:rPr>
            </a:br>
            <a:r>
              <a:rPr lang="en-US" sz="1400" smtClean="0">
                <a:solidFill>
                  <a:srgbClr val="804000"/>
                </a:solidFill>
              </a:rPr>
              <a:t>Kentucky Community and Technical College System</a:t>
            </a:r>
            <a:endParaRPr lang="en-US" sz="1200" smtClean="0">
              <a:solidFill>
                <a:srgbClr val="000000"/>
              </a:solidFill>
            </a:endParaRPr>
          </a:p>
        </p:txBody>
      </p:sp>
      <p:pic>
        <p:nvPicPr>
          <p:cNvPr id="56322" name="Picture 2" descr="F:\Marked\Downall_Brad.jpg"/>
          <p:cNvPicPr>
            <a:picLocks noGrp="1" noChangeAspect="1" noChangeArrowheads="1"/>
          </p:cNvPicPr>
          <p:nvPr>
            <p:ph type="pic" idx="1"/>
          </p:nvPr>
        </p:nvPicPr>
        <p:blipFill>
          <a:blip r:embed="rId2"/>
          <a:srcRect t="7344" b="734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Text Placeholder 3"/>
          <p:cNvSpPr>
            <a:spLocks noGrp="1"/>
          </p:cNvSpPr>
          <p:nvPr>
            <p:ph type="body" sz="half" idx="2"/>
          </p:nvPr>
        </p:nvSpPr>
        <p:spPr bwMode="auto">
          <a:xfrm>
            <a:off x="1905000" y="4114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chose teaching because I felt inspired to make a difference in the lives of college students—like my professors had done for me. My goal for each semester is to help students learn to help themselves.</a:t>
            </a:r>
          </a:p>
        </p:txBody>
      </p:sp>
      <p:sp>
        <p:nvSpPr>
          <p:cNvPr id="10854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JAMES CARLSON</a:t>
            </a:r>
            <a:r>
              <a:rPr lang="en-US" sz="4000" smtClean="0">
                <a:solidFill>
                  <a:srgbClr val="804000"/>
                </a:solidFill>
              </a:rPr>
              <a:t/>
            </a:r>
            <a:br>
              <a:rPr lang="en-US" sz="4000" smtClean="0">
                <a:solidFill>
                  <a:srgbClr val="804000"/>
                </a:solidFill>
              </a:rPr>
            </a:br>
            <a:r>
              <a:rPr lang="en-US" sz="1400" smtClean="0">
                <a:solidFill>
                  <a:srgbClr val="804000"/>
                </a:solidFill>
              </a:rPr>
              <a:t>Baton Rouge Community College</a:t>
            </a:r>
            <a:endParaRPr lang="en-US" sz="1200" smtClean="0">
              <a:solidFill>
                <a:srgbClr val="000000"/>
              </a:solidFill>
            </a:endParaRPr>
          </a:p>
        </p:txBody>
      </p:sp>
      <p:pic>
        <p:nvPicPr>
          <p:cNvPr id="9218" name="Picture 2" descr="F:\Marked\Carlson_James.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5"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goal is for each student to leave my class with ‘tools’ to use in future educational endeavors, in their personal lives, and in collaboration with others. Modeling democracy in my classroom also emulates the philosophy of service learning.</a:t>
            </a:r>
          </a:p>
        </p:txBody>
      </p:sp>
      <p:sp>
        <p:nvSpPr>
          <p:cNvPr id="154626" name="Rectangle 8"/>
          <p:cNvSpPr>
            <a:spLocks noGrp="1" noChangeArrowheads="1"/>
          </p:cNvSpPr>
          <p:nvPr>
            <p:ph type="title"/>
          </p:nvPr>
        </p:nvSpPr>
        <p:spPr bwMode="auto">
          <a:xfrm>
            <a:off x="2895600" y="1143000"/>
            <a:ext cx="34290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RUTH DOYLE</a:t>
            </a:r>
            <a:br>
              <a:rPr lang="en-US" sz="2400" smtClean="0">
                <a:solidFill>
                  <a:srgbClr val="804000"/>
                </a:solidFill>
              </a:rPr>
            </a:br>
            <a:r>
              <a:rPr lang="en-US" sz="1400" smtClean="0">
                <a:solidFill>
                  <a:srgbClr val="804000"/>
                </a:solidFill>
              </a:rPr>
              <a:t>Casper College</a:t>
            </a:r>
            <a:endParaRPr lang="en-US" sz="1200" smtClean="0">
              <a:solidFill>
                <a:srgbClr val="000000"/>
              </a:solidFill>
            </a:endParaRPr>
          </a:p>
        </p:txBody>
      </p:sp>
    </p:spTree>
  </p:cSld>
  <p:clrMapOvr>
    <a:masterClrMapping/>
  </p:clrMapOvr>
  <p:transition spd="slow" advTm="7000">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NITA DRESCHER</a:t>
            </a:r>
            <a:r>
              <a:rPr lang="en-US" sz="4000" smtClean="0">
                <a:solidFill>
                  <a:srgbClr val="804000"/>
                </a:solidFill>
              </a:rPr>
              <a:t/>
            </a:r>
            <a:br>
              <a:rPr lang="en-US" sz="4000" smtClean="0">
                <a:solidFill>
                  <a:srgbClr val="804000"/>
                </a:solidFill>
              </a:rPr>
            </a:br>
            <a:r>
              <a:rPr lang="en-US" sz="1400" smtClean="0">
                <a:solidFill>
                  <a:srgbClr val="804000"/>
                </a:solidFill>
              </a:rPr>
              <a:t>Brookhaven College</a:t>
            </a:r>
            <a:endParaRPr lang="en-US" sz="1200" smtClean="0">
              <a:solidFill>
                <a:srgbClr val="000000"/>
              </a:solidFill>
            </a:endParaRPr>
          </a:p>
        </p:txBody>
      </p:sp>
      <p:pic>
        <p:nvPicPr>
          <p:cNvPr id="57346" name="Picture 2" descr="F:\Marked\Drescher_Nita.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3" name="Text Placeholder 3"/>
          <p:cNvSpPr>
            <a:spLocks noGrp="1"/>
          </p:cNvSpPr>
          <p:nvPr>
            <p:ph type="body" sz="half" idx="2"/>
          </p:nvPr>
        </p:nvSpPr>
        <p:spPr bwMode="auto">
          <a:xfrm>
            <a:off x="1828800" y="3962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As you monitor the class progress, consider the differences between the students taking that course now and the students who were in your class when you took the course. This can help single out new teaching strategies.</a:t>
            </a:r>
          </a:p>
        </p:txBody>
      </p:sp>
      <p:sp>
        <p:nvSpPr>
          <p:cNvPr id="15667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EVELYN DUBOIS</a:t>
            </a:r>
            <a:r>
              <a:rPr lang="en-US" sz="4000" smtClean="0">
                <a:solidFill>
                  <a:srgbClr val="804000"/>
                </a:solidFill>
              </a:rPr>
              <a:t/>
            </a:r>
            <a:br>
              <a:rPr lang="en-US" sz="4000" smtClean="0">
                <a:solidFill>
                  <a:srgbClr val="804000"/>
                </a:solidFill>
              </a:rPr>
            </a:br>
            <a:r>
              <a:rPr lang="en-US" sz="1400" smtClean="0">
                <a:solidFill>
                  <a:srgbClr val="804000"/>
                </a:solidFill>
              </a:rPr>
              <a:t>Baton Rouge Community College</a:t>
            </a:r>
            <a:endParaRPr lang="en-US" sz="1200" smtClean="0">
              <a:solidFill>
                <a:srgbClr val="000000"/>
              </a:solidFill>
            </a:endParaRPr>
          </a:p>
        </p:txBody>
      </p:sp>
      <p:pic>
        <p:nvPicPr>
          <p:cNvPr id="55298" name="Picture 2" descr="F:\Marked\DuBois_Evelyn.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7"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a champion of lifelong learning.  I attend as many conferences, workshops, and continuing education opportunities as I can.  When I teach, I tell my students about these experiences—where I went, what I learned, how it shapes my understanding of the topic.  It makes my teaching and my life fresh.</a:t>
            </a:r>
          </a:p>
        </p:txBody>
      </p:sp>
      <p:sp>
        <p:nvSpPr>
          <p:cNvPr id="157698" name="Rectangle 8"/>
          <p:cNvSpPr>
            <a:spLocks noGrp="1" noChangeArrowheads="1"/>
          </p:cNvSpPr>
          <p:nvPr>
            <p:ph type="title"/>
          </p:nvPr>
        </p:nvSpPr>
        <p:spPr bwMode="auto">
          <a:xfrm>
            <a:off x="2895600" y="1143000"/>
            <a:ext cx="34290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SARA DUCEY</a:t>
            </a:r>
            <a:br>
              <a:rPr lang="en-US" sz="2400" smtClean="0">
                <a:solidFill>
                  <a:srgbClr val="804000"/>
                </a:solidFill>
              </a:rPr>
            </a:br>
            <a:r>
              <a:rPr lang="en-US" sz="1400" smtClean="0">
                <a:solidFill>
                  <a:srgbClr val="804000"/>
                </a:solidFill>
              </a:rPr>
              <a:t>Montgomery College</a:t>
            </a:r>
            <a:endParaRPr lang="en-US" sz="1200" smtClean="0">
              <a:solidFill>
                <a:srgbClr val="000000"/>
              </a:solidFill>
            </a:endParaRPr>
          </a:p>
        </p:txBody>
      </p:sp>
    </p:spTree>
  </p:cSld>
  <p:clrMapOvr>
    <a:masterClrMapping/>
  </p:clrMapOvr>
  <p:transition spd="slow" advTm="7000">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JOEL DUFFIELD</a:t>
            </a:r>
            <a:r>
              <a:rPr lang="en-US" sz="4000" smtClean="0">
                <a:solidFill>
                  <a:srgbClr val="804000"/>
                </a:solidFill>
              </a:rPr>
              <a:t/>
            </a:r>
            <a:br>
              <a:rPr lang="en-US" sz="4000" smtClean="0">
                <a:solidFill>
                  <a:srgbClr val="804000"/>
                </a:solidFill>
              </a:rPr>
            </a:br>
            <a:r>
              <a:rPr lang="en-US" sz="1400" smtClean="0">
                <a:solidFill>
                  <a:srgbClr val="804000"/>
                </a:solidFill>
              </a:rPr>
              <a:t>Community College</a:t>
            </a:r>
            <a:endParaRPr lang="en-US" sz="1200" smtClean="0">
              <a:solidFill>
                <a:srgbClr val="000000"/>
              </a:solidFill>
            </a:endParaRPr>
          </a:p>
        </p:txBody>
      </p:sp>
      <p:pic>
        <p:nvPicPr>
          <p:cNvPr id="58370" name="Picture 2" descr="F:\Marked\Duffield_Joel.JPG"/>
          <p:cNvPicPr>
            <a:picLocks noGrp="1" noChangeAspect="1" noChangeArrowheads="1"/>
          </p:cNvPicPr>
          <p:nvPr>
            <p:ph type="pic" idx="1"/>
          </p:nvPr>
        </p:nvPicPr>
        <p:blipFill>
          <a:blip r:embed="rId2" cstate="print"/>
          <a:srcRect t="7328" b="7328"/>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5" name="Text Placeholder 3"/>
          <p:cNvSpPr>
            <a:spLocks noGrp="1"/>
          </p:cNvSpPr>
          <p:nvPr>
            <p:ph type="body" sz="half" idx="2"/>
          </p:nvPr>
        </p:nvSpPr>
        <p:spPr bwMode="auto">
          <a:xfrm>
            <a:off x="1828800" y="4343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students are my inspiration.  They persist in their education goals in spite of enormous obstacles.</a:t>
            </a:r>
          </a:p>
        </p:txBody>
      </p:sp>
      <p:sp>
        <p:nvSpPr>
          <p:cNvPr id="159746" name="Rectangle 8"/>
          <p:cNvSpPr>
            <a:spLocks noGrp="1" noChangeArrowheads="1"/>
          </p:cNvSpPr>
          <p:nvPr>
            <p:ph type="title"/>
          </p:nvPr>
        </p:nvSpPr>
        <p:spPr bwMode="auto">
          <a:xfrm>
            <a:off x="5029200" y="1746250"/>
            <a:ext cx="3962400" cy="8318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LYNN DURWARD</a:t>
            </a:r>
            <a:r>
              <a:rPr lang="en-US" sz="4000" smtClean="0">
                <a:solidFill>
                  <a:srgbClr val="804000"/>
                </a:solidFill>
              </a:rPr>
              <a:t/>
            </a:r>
            <a:br>
              <a:rPr lang="en-US" sz="4000" smtClean="0">
                <a:solidFill>
                  <a:srgbClr val="804000"/>
                </a:solidFill>
              </a:rPr>
            </a:br>
            <a:r>
              <a:rPr lang="en-US" sz="1400" smtClean="0">
                <a:solidFill>
                  <a:srgbClr val="804000"/>
                </a:solidFill>
              </a:rPr>
              <a:t>Minnesota State Community and </a:t>
            </a:r>
            <a:br>
              <a:rPr lang="en-US" sz="1400" smtClean="0">
                <a:solidFill>
                  <a:srgbClr val="804000"/>
                </a:solidFill>
              </a:rPr>
            </a:br>
            <a:r>
              <a:rPr lang="en-US" sz="1400" smtClean="0">
                <a:solidFill>
                  <a:srgbClr val="804000"/>
                </a:solidFill>
              </a:rPr>
              <a:t>Technical College</a:t>
            </a:r>
            <a:endParaRPr lang="en-US" sz="1200" smtClean="0">
              <a:solidFill>
                <a:srgbClr val="000000"/>
              </a:solidFill>
            </a:endParaRPr>
          </a:p>
        </p:txBody>
      </p:sp>
      <p:pic>
        <p:nvPicPr>
          <p:cNvPr id="59394" name="Picture 2" descr="F:\Marked\Durward_Lynn.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69" name="Text Placeholder 3"/>
          <p:cNvSpPr>
            <a:spLocks noGrp="1"/>
          </p:cNvSpPr>
          <p:nvPr>
            <p:ph type="body" sz="half" idx="2"/>
          </p:nvPr>
        </p:nvSpPr>
        <p:spPr bwMode="auto">
          <a:xfrm>
            <a:off x="1828800" y="4038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Find passion in your teaching.  If passion doesn’t come, make the content exciting; make the delivery exciting, or get out of the game.  Inspire learning, not teaching. Read your notes </a:t>
            </a:r>
            <a:r>
              <a:rPr lang="en-US" sz="1800" u="sng" smtClean="0"/>
              <a:t>before</a:t>
            </a:r>
            <a:r>
              <a:rPr lang="en-US" sz="1800" smtClean="0"/>
              <a:t> class.</a:t>
            </a:r>
          </a:p>
        </p:txBody>
      </p:sp>
      <p:sp>
        <p:nvSpPr>
          <p:cNvPr id="16077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MATTHEW DUVENECK</a:t>
            </a:r>
            <a:r>
              <a:rPr lang="en-US" sz="4000" smtClean="0">
                <a:solidFill>
                  <a:srgbClr val="804000"/>
                </a:solidFill>
              </a:rPr>
              <a:t/>
            </a:r>
            <a:br>
              <a:rPr lang="en-US" sz="4000" smtClean="0">
                <a:solidFill>
                  <a:srgbClr val="804000"/>
                </a:solidFill>
              </a:rPr>
            </a:br>
            <a:r>
              <a:rPr lang="en-US" sz="1400" smtClean="0">
                <a:solidFill>
                  <a:srgbClr val="804000"/>
                </a:solidFill>
              </a:rPr>
              <a:t>Southern Maine Community College</a:t>
            </a:r>
            <a:endParaRPr lang="en-US" sz="1200" smtClean="0">
              <a:solidFill>
                <a:srgbClr val="000000"/>
              </a:solidFill>
            </a:endParaRPr>
          </a:p>
        </p:txBody>
      </p:sp>
      <p:pic>
        <p:nvPicPr>
          <p:cNvPr id="60418" name="Picture 2" descr="F:\Marked\Duveneck_Matthew.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BRIAN DWYER</a:t>
            </a:r>
            <a:r>
              <a:rPr lang="en-US" sz="4000" smtClean="0">
                <a:solidFill>
                  <a:srgbClr val="804000"/>
                </a:solidFill>
              </a:rPr>
              <a:t/>
            </a:r>
            <a:br>
              <a:rPr lang="en-US" sz="4000" smtClean="0">
                <a:solidFill>
                  <a:srgbClr val="804000"/>
                </a:solidFill>
              </a:rPr>
            </a:br>
            <a:r>
              <a:rPr lang="en-US" sz="1400" smtClean="0">
                <a:solidFill>
                  <a:srgbClr val="804000"/>
                </a:solidFill>
              </a:rPr>
              <a:t>Community College</a:t>
            </a:r>
            <a:endParaRPr lang="en-US" sz="1200" smtClean="0">
              <a:solidFill>
                <a:srgbClr val="000000"/>
              </a:solidFill>
            </a:endParaRPr>
          </a:p>
        </p:txBody>
      </p:sp>
      <p:pic>
        <p:nvPicPr>
          <p:cNvPr id="62466" name="Picture 2" descr="F:\Marked\Dwyer_Brian.jpg"/>
          <p:cNvPicPr>
            <a:picLocks noGrp="1" noChangeAspect="1" noChangeArrowheads="1"/>
          </p:cNvPicPr>
          <p:nvPr>
            <p:ph type="pic" idx="1"/>
          </p:nvPr>
        </p:nvPicPr>
        <p:blipFill>
          <a:blip r:embed="rId2"/>
          <a:srcRect t="7328" b="7328"/>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JOAN DWYER</a:t>
            </a:r>
            <a:r>
              <a:rPr lang="en-US" sz="4000" smtClean="0">
                <a:solidFill>
                  <a:srgbClr val="804000"/>
                </a:solidFill>
              </a:rPr>
              <a:t/>
            </a:r>
            <a:br>
              <a:rPr lang="en-US" sz="4000" smtClean="0">
                <a:solidFill>
                  <a:srgbClr val="804000"/>
                </a:solidFill>
              </a:rPr>
            </a:br>
            <a:r>
              <a:rPr lang="en-US" sz="1400" smtClean="0">
                <a:solidFill>
                  <a:srgbClr val="804000"/>
                </a:solidFill>
              </a:rPr>
              <a:t>Community College</a:t>
            </a:r>
            <a:endParaRPr lang="en-US" sz="1200" smtClean="0">
              <a:solidFill>
                <a:srgbClr val="000000"/>
              </a:solidFill>
            </a:endParaRPr>
          </a:p>
        </p:txBody>
      </p:sp>
      <p:pic>
        <p:nvPicPr>
          <p:cNvPr id="63490" name="Picture 2" descr="F:\Marked\Dwyer_Joan.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25550"/>
            <a:ext cx="3124200" cy="60960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THOMAS CARTER</a:t>
            </a:r>
            <a:r>
              <a:rPr lang="en-US" sz="4000" smtClean="0">
                <a:solidFill>
                  <a:srgbClr val="804000"/>
                </a:solidFill>
              </a:rPr>
              <a:t/>
            </a:r>
            <a:br>
              <a:rPr lang="en-US" sz="4000" smtClean="0">
                <a:solidFill>
                  <a:srgbClr val="804000"/>
                </a:solidFill>
              </a:rPr>
            </a:br>
            <a:r>
              <a:rPr lang="en-US" sz="1400" smtClean="0">
                <a:solidFill>
                  <a:srgbClr val="804000"/>
                </a:solidFill>
              </a:rPr>
              <a:t>College of DuPage</a:t>
            </a:r>
            <a:endParaRPr lang="en-US" sz="1200" smtClean="0">
              <a:solidFill>
                <a:srgbClr val="000000"/>
              </a:solidFill>
            </a:endParaRPr>
          </a:p>
        </p:txBody>
      </p:sp>
      <p:pic>
        <p:nvPicPr>
          <p:cNvPr id="10242" name="Picture 2" descr="F:\Marked\Carter_Tom.jpg"/>
          <p:cNvPicPr>
            <a:picLocks noGrp="1" noChangeAspect="1" noChangeArrowheads="1"/>
          </p:cNvPicPr>
          <p:nvPr>
            <p:ph type="pic" idx="1"/>
          </p:nvPr>
        </p:nvPicPr>
        <p:blipFill>
          <a:blip r:embed="rId2"/>
          <a:srcRect t="1771" b="1771"/>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Text Placeholder 3"/>
          <p:cNvSpPr>
            <a:spLocks noGrp="1"/>
          </p:cNvSpPr>
          <p:nvPr>
            <p:ph type="body" sz="half" idx="2"/>
          </p:nvPr>
        </p:nvSpPr>
        <p:spPr bwMode="auto">
          <a:xfrm>
            <a:off x="1905000" y="4114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joy of teaching is like searching for a new treasure. It is important to be yourself and to be flexible with your plan. Teaching is not about being the content expert, but about making connections.</a:t>
            </a:r>
          </a:p>
        </p:txBody>
      </p:sp>
      <p:sp>
        <p:nvSpPr>
          <p:cNvPr id="11059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KATHY CARVER</a:t>
            </a:r>
            <a:r>
              <a:rPr lang="en-US" sz="4000" smtClean="0">
                <a:solidFill>
                  <a:srgbClr val="804000"/>
                </a:solidFill>
              </a:rPr>
              <a:t/>
            </a:r>
            <a:br>
              <a:rPr lang="en-US" sz="4000" smtClean="0">
                <a:solidFill>
                  <a:srgbClr val="804000"/>
                </a:solidFill>
              </a:rPr>
            </a:br>
            <a:r>
              <a:rPr lang="en-US" sz="1400" smtClean="0">
                <a:solidFill>
                  <a:srgbClr val="804000"/>
                </a:solidFill>
              </a:rPr>
              <a:t>Johnson County Community College</a:t>
            </a:r>
            <a:endParaRPr lang="en-US" sz="1200" smtClean="0">
              <a:solidFill>
                <a:srgbClr val="000000"/>
              </a:solidFill>
            </a:endParaRPr>
          </a:p>
        </p:txBody>
      </p:sp>
      <p:pic>
        <p:nvPicPr>
          <p:cNvPr id="11269" name="Picture 5"/>
          <p:cNvPicPr>
            <a:picLocks noGrp="1" noChangeAspect="1" noChangeArrowheads="1"/>
          </p:cNvPicPr>
          <p:nvPr>
            <p:ph type="pic" idx="1"/>
          </p:nvPr>
        </p:nvPicPr>
        <p:blipFill>
          <a:blip r:embed="rId2"/>
          <a:srcRect t="10099" b="10099"/>
          <a:stretch>
            <a:fillRect/>
          </a:stretch>
        </p:blipFill>
        <p:spPr bwMode="auto">
          <a:xfrm>
            <a:off x="381000" y="6096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Text Placeholder 3"/>
          <p:cNvSpPr>
            <a:spLocks noGrp="1"/>
          </p:cNvSpPr>
          <p:nvPr>
            <p:ph type="body" sz="half" idx="2"/>
          </p:nvPr>
        </p:nvSpPr>
        <p:spPr bwMode="auto">
          <a:xfrm>
            <a:off x="1905000" y="4343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Without solid relationships and an appreciation for students as individuals, teaching techniques feel empty.</a:t>
            </a:r>
          </a:p>
        </p:txBody>
      </p:sp>
      <p:sp>
        <p:nvSpPr>
          <p:cNvPr id="111618"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RICK CASWELL</a:t>
            </a:r>
            <a:r>
              <a:rPr lang="en-US" sz="4000" smtClean="0">
                <a:solidFill>
                  <a:srgbClr val="804000"/>
                </a:solidFill>
              </a:rPr>
              <a:t/>
            </a:r>
            <a:br>
              <a:rPr lang="en-US" sz="4000" smtClean="0">
                <a:solidFill>
                  <a:srgbClr val="804000"/>
                </a:solidFill>
              </a:rPr>
            </a:br>
            <a:r>
              <a:rPr lang="en-US" sz="1400" smtClean="0">
                <a:solidFill>
                  <a:srgbClr val="804000"/>
                </a:solidFill>
              </a:rPr>
              <a:t>Camosun College</a:t>
            </a:r>
            <a:endParaRPr lang="en-US" sz="1200" smtClean="0">
              <a:solidFill>
                <a:srgbClr val="000000"/>
              </a:solidFill>
            </a:endParaRPr>
          </a:p>
        </p:txBody>
      </p:sp>
      <p:pic>
        <p:nvPicPr>
          <p:cNvPr id="13314" name="Picture 2" descr="F:\Marked\Caswell_Rick.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Text Placeholder 3"/>
          <p:cNvSpPr>
            <a:spLocks noGrp="1"/>
          </p:cNvSpPr>
          <p:nvPr>
            <p:ph type="body" sz="half" idx="2"/>
          </p:nvPr>
        </p:nvSpPr>
        <p:spPr bwMode="auto">
          <a:xfrm>
            <a:off x="1828800" y="3733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Teaching the nursing profession is an avenue to develop and express my knowledge, thoughts and clinical expertise in processes that can benefit the students and society.  The opportunity to prepare students to become professional nurses is a valuable contribution to the health care needs of the community.</a:t>
            </a:r>
          </a:p>
        </p:txBody>
      </p:sp>
      <p:sp>
        <p:nvSpPr>
          <p:cNvPr id="11264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ANNA CAZES</a:t>
            </a:r>
            <a:r>
              <a:rPr lang="en-US" sz="4000" smtClean="0">
                <a:solidFill>
                  <a:srgbClr val="804000"/>
                </a:solidFill>
              </a:rPr>
              <a:t/>
            </a:r>
            <a:br>
              <a:rPr lang="en-US" sz="4000" smtClean="0">
                <a:solidFill>
                  <a:srgbClr val="804000"/>
                </a:solidFill>
              </a:rPr>
            </a:br>
            <a:r>
              <a:rPr lang="en-US" sz="1400" smtClean="0">
                <a:solidFill>
                  <a:srgbClr val="804000"/>
                </a:solidFill>
              </a:rPr>
              <a:t>Baton Rouge Community College</a:t>
            </a:r>
            <a:endParaRPr lang="en-US" sz="1200" smtClean="0">
              <a:solidFill>
                <a:srgbClr val="000000"/>
              </a:solidFill>
            </a:endParaRPr>
          </a:p>
        </p:txBody>
      </p:sp>
      <p:pic>
        <p:nvPicPr>
          <p:cNvPr id="14338" name="Picture 2" descr="F:\Marked\Cazes_Anna.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3333</TotalTime>
  <Words>2682</Words>
  <Application>Microsoft PowerPoint</Application>
  <PresentationFormat>On-screen Show (4:3)</PresentationFormat>
  <Paragraphs>107</Paragraphs>
  <Slides>58</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58</vt:i4>
      </vt:variant>
    </vt:vector>
  </HeadingPairs>
  <TitlesOfParts>
    <vt:vector size="61" baseType="lpstr">
      <vt:lpstr>Arial</vt:lpstr>
      <vt:lpstr>ＭＳ Ｐゴシック</vt:lpstr>
      <vt:lpstr>Blank Presentation</vt:lpstr>
      <vt:lpstr>JOSEPH CAHILL Lone Star College – Tomball</vt:lpstr>
      <vt:lpstr>CARL CALENDAR Brookdale Community College</vt:lpstr>
      <vt:lpstr>SUE CALEY-OPSAL Illinois Valley Community College</vt:lpstr>
      <vt:lpstr>CAMPBELL JANET Mt. Hood Community College</vt:lpstr>
      <vt:lpstr>JAMES CARLSON Baton Rouge Community College</vt:lpstr>
      <vt:lpstr>THOMAS CARTER College of DuPage</vt:lpstr>
      <vt:lpstr>KATHY CARVER Johnson County Community College</vt:lpstr>
      <vt:lpstr>RICK CASWELL Camosun College</vt:lpstr>
      <vt:lpstr>ANNA CAZES Baton Rouge Community College</vt:lpstr>
      <vt:lpstr>ANNETTE CEDERHOLM Snead State Community College</vt:lpstr>
      <vt:lpstr>STEPHAN CIRIC George Brown College</vt:lpstr>
      <vt:lpstr>WILLIAM CISCO Oakland Community College</vt:lpstr>
      <vt:lpstr>LORA CLARK Pitt Community College</vt:lpstr>
      <vt:lpstr>LYNDA K. COATES Piedmont Community College</vt:lpstr>
      <vt:lpstr>FRED COEBURN Mountain Empire Community College</vt:lpstr>
      <vt:lpstr>WAYNE COHAN Piedmont Community College</vt:lpstr>
      <vt:lpstr>RONALD COLEMAN San Antonio College</vt:lpstr>
      <vt:lpstr>VERTHA COLIGAN Algonquin College</vt:lpstr>
      <vt:lpstr>SUSAN COMPTON Motlow State Community College</vt:lpstr>
      <vt:lpstr>BILL COODY Weatherford College</vt:lpstr>
      <vt:lpstr>BENNY CORNETT Texas State Technical College – West Texas</vt:lpstr>
      <vt:lpstr>MELODY CORSO Lake City Community College</vt:lpstr>
      <vt:lpstr>WILLIAM COUNCIL Southeastern Community College</vt:lpstr>
      <vt:lpstr>LISA COURTNEY Mississippi Gulf Coast Community  College – Perkinston Campus</vt:lpstr>
      <vt:lpstr>KIM COX Bossier Parish Community College</vt:lpstr>
      <vt:lpstr>MARY COYLE Cochise College</vt:lpstr>
      <vt:lpstr>LADONNA CRILLY Western Iowa Tech Community College</vt:lpstr>
      <vt:lpstr>ROGER CROWE Pellissippi State Technical Community College</vt:lpstr>
      <vt:lpstr>PATRICK CUNNINGHAM Arizona Western College</vt:lpstr>
      <vt:lpstr>GREGORY CUTLER Bay de Noc Community College</vt:lpstr>
      <vt:lpstr>MARY D’AOUST Gulf Coast Community College</vt:lpstr>
      <vt:lpstr>MARYAM DAMGHANI City Colleges of Chicago – Truman College</vt:lpstr>
      <vt:lpstr>KAREN DAVIDSON Community College of Beaver County</vt:lpstr>
      <vt:lpstr>DIANNE DAVIS West Virginia University – Parkersburg</vt:lpstr>
      <vt:lpstr>PHILLIP DAVIS Del Mar College</vt:lpstr>
      <vt:lpstr>LOURDES DE LA CRUZ Sheridan Institute of Technology and Advanced Learning</vt:lpstr>
      <vt:lpstr>ALFRED DE LA ROSA Lamar Institute of Technology</vt:lpstr>
      <vt:lpstr>AMANDA DEKLE Lake City Community College</vt:lpstr>
      <vt:lpstr>AMIE DELEON Palo Alto College</vt:lpstr>
      <vt:lpstr>RUBEN DELGADO Reedley College</vt:lpstr>
      <vt:lpstr>RONALD DEMERINO Macomb Community College</vt:lpstr>
      <vt:lpstr>EDWIN DENNIS Haywood Community College</vt:lpstr>
      <vt:lpstr>WADE DERDEN Pulaski Technical College</vt:lpstr>
      <vt:lpstr>KEN DEWEY Rose State College</vt:lpstr>
      <vt:lpstr>JOHN DOANE Grand Rapids Community College</vt:lpstr>
      <vt:lpstr>ROBIN DONALDSON Tallahassee Community College</vt:lpstr>
      <vt:lpstr>TED DONAVAN Texas State Technical College – Waco</vt:lpstr>
      <vt:lpstr>JAMIE DORAN Camosun College</vt:lpstr>
      <vt:lpstr>BRAD DOWNALL Kentucky Community and Technical College System</vt:lpstr>
      <vt:lpstr>RUTH DOYLE Casper College</vt:lpstr>
      <vt:lpstr>NITA DRESCHER Brookhaven College</vt:lpstr>
      <vt:lpstr>EVELYN DUBOIS Baton Rouge Community College</vt:lpstr>
      <vt:lpstr>SARA DUCEY Montgomery College</vt:lpstr>
      <vt:lpstr>JOEL DUFFIELD Community College</vt:lpstr>
      <vt:lpstr>LYNN DURWARD Minnesota State Community and  Technical College</vt:lpstr>
      <vt:lpstr>MATTHEW DUVENECK Southern Maine Community College</vt:lpstr>
      <vt:lpstr>BRIAN DWYER Community College</vt:lpstr>
      <vt:lpstr>JOAN DWYER Community College</vt:lpstr>
    </vt:vector>
  </TitlesOfParts>
  <Company>The University of Texas at Austin</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Educatinal Administration</dc:creator>
  <cp:keywords/>
  <cp:lastModifiedBy>Educatinal Administration</cp:lastModifiedBy>
  <cp:revision>273</cp:revision>
  <dcterms:created xsi:type="dcterms:W3CDTF">2008-11-14T15:40:27Z</dcterms:created>
  <dcterms:modified xsi:type="dcterms:W3CDTF">2008-11-14T15:41:02Z</dcterms:modified>
</cp:coreProperties>
</file>