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slides/slide13.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83.xml" ContentType="application/vnd.openxmlformats-officedocument.presentationml.slide+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theme/theme2.xml" ContentType="application/vnd.openxmlformats-officedocument.theme+xml"/>
  <Override PartName="/ppt/slides/slide84.xml" ContentType="application/vnd.openxmlformats-officedocument.presentationml.slide+xml"/>
  <Override PartName="/ppt/slides/slide2.xml" ContentType="application/vnd.openxmlformats-officedocument.presentationml.slide+xml"/>
  <Override PartName="/ppt/slides/slide80.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81.xml" ContentType="application/vnd.openxmlformats-officedocument.presentationml.slide+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87"/>
  </p:notesMasterIdLst>
  <p:sldIdLst>
    <p:sldId id="260" r:id="rId2"/>
    <p:sldId id="261" r:id="rId3"/>
    <p:sldId id="262" r:id="rId4"/>
    <p:sldId id="263" r:id="rId5"/>
    <p:sldId id="264" r:id="rId6"/>
    <p:sldId id="265" r:id="rId7"/>
    <p:sldId id="266" r:id="rId8"/>
    <p:sldId id="267" r:id="rId9"/>
    <p:sldId id="269" r:id="rId10"/>
    <p:sldId id="268" r:id="rId11"/>
    <p:sldId id="270" r:id="rId12"/>
    <p:sldId id="272" r:id="rId13"/>
    <p:sldId id="273" r:id="rId14"/>
    <p:sldId id="274" r:id="rId15"/>
    <p:sldId id="275" r:id="rId16"/>
    <p:sldId id="276" r:id="rId17"/>
    <p:sldId id="434" r:id="rId18"/>
    <p:sldId id="278" r:id="rId19"/>
    <p:sldId id="279" r:id="rId20"/>
    <p:sldId id="280" r:id="rId21"/>
    <p:sldId id="281" r:id="rId22"/>
    <p:sldId id="435" r:id="rId23"/>
    <p:sldId id="282" r:id="rId24"/>
    <p:sldId id="283" r:id="rId25"/>
    <p:sldId id="284" r:id="rId26"/>
    <p:sldId id="285" r:id="rId27"/>
    <p:sldId id="286" r:id="rId28"/>
    <p:sldId id="436" r:id="rId29"/>
    <p:sldId id="288" r:id="rId30"/>
    <p:sldId id="290" r:id="rId31"/>
    <p:sldId id="289" r:id="rId32"/>
    <p:sldId id="292" r:id="rId33"/>
    <p:sldId id="437" r:id="rId34"/>
    <p:sldId id="291" r:id="rId35"/>
    <p:sldId id="293" r:id="rId36"/>
    <p:sldId id="438" r:id="rId37"/>
    <p:sldId id="294" r:id="rId38"/>
    <p:sldId id="295" r:id="rId39"/>
    <p:sldId id="296" r:id="rId40"/>
    <p:sldId id="298" r:id="rId41"/>
    <p:sldId id="297"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439" r:id="rId57"/>
    <p:sldId id="313" r:id="rId58"/>
    <p:sldId id="314" r:id="rId59"/>
    <p:sldId id="315" r:id="rId60"/>
    <p:sldId id="316" r:id="rId61"/>
    <p:sldId id="317" r:id="rId62"/>
    <p:sldId id="318" r:id="rId63"/>
    <p:sldId id="319" r:id="rId64"/>
    <p:sldId id="320" r:id="rId65"/>
    <p:sldId id="321" r:id="rId66"/>
    <p:sldId id="322" r:id="rId67"/>
    <p:sldId id="323" r:id="rId68"/>
    <p:sldId id="440" r:id="rId69"/>
    <p:sldId id="325" r:id="rId70"/>
    <p:sldId id="326" r:id="rId71"/>
    <p:sldId id="327" r:id="rId72"/>
    <p:sldId id="330" r:id="rId73"/>
    <p:sldId id="329"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1pPr>
    <a:lvl2pPr marL="4572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2pPr>
    <a:lvl3pPr marL="9144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3pPr>
    <a:lvl4pPr marL="13716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4pPr>
    <a:lvl5pPr marL="1828800" algn="l" rtl="0" fontAlgn="base">
      <a:spcBef>
        <a:spcPct val="0"/>
      </a:spcBef>
      <a:spcAft>
        <a:spcPct val="0"/>
      </a:spcAft>
      <a:defRPr sz="2400" kern="1200">
        <a:solidFill>
          <a:schemeClr val="tx1"/>
        </a:solidFill>
        <a:latin typeface="Arial" pitchFamily="-109" charset="0"/>
        <a:ea typeface="ＭＳ Ｐゴシック" pitchFamily="-109" charset="-128"/>
        <a:cs typeface="ＭＳ Ｐゴシック" pitchFamily="-109" charset="-128"/>
      </a:defRPr>
    </a:lvl5pPr>
    <a:lvl6pPr marL="22860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6pPr>
    <a:lvl7pPr marL="27432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7pPr>
    <a:lvl8pPr marL="32004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8pPr>
    <a:lvl9pPr marL="3657600" algn="l" defTabSz="457200" rtl="0" eaLnBrk="1" latinLnBrk="0" hangingPunct="1">
      <a:defRPr sz="2400" kern="1200">
        <a:solidFill>
          <a:schemeClr val="tx1"/>
        </a:solidFill>
        <a:latin typeface="Arial" pitchFamily="-109" charset="0"/>
        <a:ea typeface="ＭＳ Ｐゴシック" pitchFamily="-109" charset="-128"/>
        <a:cs typeface="ＭＳ Ｐゴシック" pitchFamily="-109"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showPr loop="1" showNarration="1">
    <p:present/>
    <p:sldAll/>
    <p:penClr>
      <a:srgbClr val="FF0000"/>
    </p:penClr>
  </p:showPr>
  <p:clrMru>
    <a:srgbClr val="804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7905" autoAdjust="0"/>
    <p:restoredTop sz="90929"/>
  </p:normalViewPr>
  <p:slideViewPr>
    <p:cSldViewPr>
      <p:cViewPr varScale="1">
        <p:scale>
          <a:sx n="150" d="100"/>
          <a:sy n="150" d="100"/>
        </p:scale>
        <p:origin x="-176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90" Type="http://schemas.openxmlformats.org/officeDocument/2006/relationships/viewProps" Target="viewProps.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slide" Target="slides/slide8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92" Type="http://schemas.openxmlformats.org/officeDocument/2006/relationships/tableStyles" Target="tableStyles.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9" Type="http://schemas.openxmlformats.org/officeDocument/2006/relationships/presProps" Target="presProps.xml"/><Relationship Id="rId88" Type="http://schemas.openxmlformats.org/officeDocument/2006/relationships/printerSettings" Target="printerSettings/printerSettings1.bin"/><Relationship Id="rId87" Type="http://schemas.openxmlformats.org/officeDocument/2006/relationships/notesMaster" Target="notesMasters/notesMaster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slide" Target="slides/slide81.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3" Type="http://schemas.openxmlformats.org/officeDocument/2006/relationships/slide" Target="slides/slide2.xml"/><Relationship Id="rId86" Type="http://schemas.openxmlformats.org/officeDocument/2006/relationships/slide" Target="slides/slide85.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theme" Target="theme/theme1.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vl1pPr>
          </a:lstStyle>
          <a:p>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0040A646-5BF5-D64E-B17C-DF43A3212A11}"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2" charset="-128"/>
        <a:cs typeface="ＭＳ Ｐゴシック" pitchFamily="-123"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6032AB6B-E662-264E-8AC3-89280A89609A}" type="slidenum">
              <a:rPr lang="en-US"/>
              <a:pPr/>
              <a:t>9</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9811E0B5-5271-3541-8C54-16943CAD8380}" type="slidenum">
              <a:rPr lang="en-US"/>
              <a:pPr/>
              <a:t>21</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150AB6EA-E969-BB47-A341-3CA0A052C8D6}" type="slidenum">
              <a:rPr lang="en-US"/>
              <a:pPr/>
              <a:t>30</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slow" advTm="7000">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advTm="7000">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advTm="7000">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slow" advTm="7000">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slow" advTm="7000">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advTm="7000">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advTm="7000">
    <p:fade/>
  </p:transition>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26" name="Picture 12" descr="EA_slide_background"/>
          <p:cNvPicPr>
            <a:picLocks noChangeAspect="1" noChangeArrowheads="1"/>
          </p:cNvPicPr>
          <p:nvPr userDrawn="1"/>
        </p:nvPicPr>
        <p:blipFill>
          <a:blip r:embed="rId13"/>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spd="slow" advTm="7000">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pitchFamily="-123" charset="-128"/>
        </a:defRPr>
      </a:lvl1pPr>
      <a:lvl2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23" charset="-128"/>
        </a:defRPr>
      </a:lvl2pPr>
      <a:lvl3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23" charset="-128"/>
        </a:defRPr>
      </a:lvl3pPr>
      <a:lvl4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23" charset="-128"/>
        </a:defRPr>
      </a:lvl4pPr>
      <a:lvl5pPr algn="ctr" rtl="0" eaLnBrk="0" fontAlgn="base" hangingPunct="0">
        <a:spcBef>
          <a:spcPct val="0"/>
        </a:spcBef>
        <a:spcAft>
          <a:spcPct val="0"/>
        </a:spcAft>
        <a:defRPr sz="4400">
          <a:solidFill>
            <a:schemeClr val="tx2"/>
          </a:solidFill>
          <a:latin typeface="Arial" charset="0"/>
          <a:ea typeface="ＭＳ Ｐゴシック" pitchFamily="32" charset="-128"/>
          <a:cs typeface="ＭＳ Ｐゴシック" pitchFamily="-123" charset="-128"/>
        </a:defRPr>
      </a:lvl5pPr>
      <a:lvl6pPr marL="457200" algn="ctr" rtl="0" fontAlgn="base">
        <a:spcBef>
          <a:spcPct val="0"/>
        </a:spcBef>
        <a:spcAft>
          <a:spcPct val="0"/>
        </a:spcAft>
        <a:defRPr sz="4400">
          <a:solidFill>
            <a:schemeClr val="tx2"/>
          </a:solidFill>
          <a:latin typeface="Arial" charset="0"/>
          <a:ea typeface="ＭＳ Ｐゴシック" pitchFamily="32" charset="-128"/>
        </a:defRPr>
      </a:lvl6pPr>
      <a:lvl7pPr marL="914400" algn="ctr" rtl="0" fontAlgn="base">
        <a:spcBef>
          <a:spcPct val="0"/>
        </a:spcBef>
        <a:spcAft>
          <a:spcPct val="0"/>
        </a:spcAft>
        <a:defRPr sz="4400">
          <a:solidFill>
            <a:schemeClr val="tx2"/>
          </a:solidFill>
          <a:latin typeface="Arial" charset="0"/>
          <a:ea typeface="ＭＳ Ｐゴシック" pitchFamily="32" charset="-128"/>
        </a:defRPr>
      </a:lvl7pPr>
      <a:lvl8pPr marL="1371600" algn="ctr" rtl="0" fontAlgn="base">
        <a:spcBef>
          <a:spcPct val="0"/>
        </a:spcBef>
        <a:spcAft>
          <a:spcPct val="0"/>
        </a:spcAft>
        <a:defRPr sz="4400">
          <a:solidFill>
            <a:schemeClr val="tx2"/>
          </a:solidFill>
          <a:latin typeface="Arial" charset="0"/>
          <a:ea typeface="ＭＳ Ｐゴシック" pitchFamily="32" charset="-128"/>
        </a:defRPr>
      </a:lvl8pPr>
      <a:lvl9pPr marL="1828800" algn="ctr" rtl="0" fontAlgn="base">
        <a:spcBef>
          <a:spcPct val="0"/>
        </a:spcBef>
        <a:spcAft>
          <a:spcPct val="0"/>
        </a:spcAft>
        <a:defRPr sz="4400">
          <a:solidFill>
            <a:schemeClr val="tx2"/>
          </a:solidFill>
          <a:latin typeface="Arial" charset="0"/>
          <a:ea typeface="ＭＳ Ｐゴシック" pitchFamily="3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23"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2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Text Placeholder 3"/>
          <p:cNvSpPr>
            <a:spLocks noGrp="1"/>
          </p:cNvSpPr>
          <p:nvPr>
            <p:ph type="body" sz="half" idx="2"/>
          </p:nvPr>
        </p:nvSpPr>
        <p:spPr bwMode="auto">
          <a:xfrm>
            <a:off x="1981200" y="3962400"/>
            <a:ext cx="6781800" cy="1676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cs typeface="ＭＳ Ｐゴシック" pitchFamily="-109" charset="-128"/>
              </a:rPr>
              <a:t>I believe that students will want to learn more about a subject if they see how it applies to real-life situations.  In my teaching I incorporate many application examples to help motivate the students to learn the material and show how it applies to their lives and future courses. </a:t>
            </a:r>
          </a:p>
        </p:txBody>
      </p:sp>
      <p:pic>
        <p:nvPicPr>
          <p:cNvPr id="13314" name="Picture 2" descr="H:\Marked\Adawi_Omar.jpg"/>
          <p:cNvPicPr>
            <a:picLocks noGrp="1" noChangeAspect="1" noChangeArrowheads="1"/>
          </p:cNvPicPr>
          <p:nvPr>
            <p:ph type="pic" idx="1"/>
          </p:nvPr>
        </p:nvPicPr>
        <p:blipFill>
          <a:blip r:embed="rId2" cstate="print"/>
          <a:srcRect l="8772" t="21053" r="3509"/>
          <a:stretch>
            <a:fillRect/>
          </a:stretch>
        </p:blipFill>
        <p:spPr bwMode="auto">
          <a:xfrm>
            <a:off x="304800" y="685800"/>
            <a:ext cx="4419600" cy="2828925"/>
          </a:xfrm>
          <a:prstGeom prst="roundRect">
            <a:avLst/>
          </a:prstGeom>
          <a:ln w="38100"/>
          <a:effectLst>
            <a:outerShdw blurRad="50800" dist="76200" dir="8100000" algn="tr" rotWithShape="0">
              <a:prstClr val="black">
                <a:alpha val="40000"/>
              </a:prstClr>
            </a:outerShdw>
          </a:effectLst>
        </p:spPr>
      </p:pic>
      <p:sp>
        <p:nvSpPr>
          <p:cNvPr id="14339"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OMAR ADAWI</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Parkland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Text Placeholder 3"/>
          <p:cNvSpPr>
            <a:spLocks noGrp="1"/>
          </p:cNvSpPr>
          <p:nvPr>
            <p:ph type="body" sz="half" idx="2"/>
          </p:nvPr>
        </p:nvSpPr>
        <p:spPr bwMode="auto">
          <a:xfrm>
            <a:off x="1905000" y="41910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cs typeface="ＭＳ Ｐゴシック" pitchFamily="-109" charset="-128"/>
              </a:rPr>
              <a:t>I really listen to students to get a full understanding of their situation. I explain policies and procedures in a clear and concise manner, making sure that they understand what is going on. I would want to be treated the same way if I were in their situation.</a:t>
            </a:r>
          </a:p>
        </p:txBody>
      </p:sp>
      <p:sp>
        <p:nvSpPr>
          <p:cNvPr id="24578"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VANCE ANANIA</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Columbus State Community College</a:t>
            </a:r>
            <a:endParaRPr lang="en-US" sz="1200" smtClean="0">
              <a:solidFill>
                <a:srgbClr val="000000"/>
              </a:solidFill>
              <a:cs typeface="ＭＳ Ｐゴシック" pitchFamily="-109" charset="-128"/>
            </a:endParaRPr>
          </a:p>
        </p:txBody>
      </p:sp>
      <p:pic>
        <p:nvPicPr>
          <p:cNvPr id="5123" name="Picture 3" descr="H:\Marked\Anania_Vance.jpg"/>
          <p:cNvPicPr>
            <a:picLocks noChangeAspect="1" noChangeArrowheads="1"/>
          </p:cNvPicPr>
          <p:nvPr/>
        </p:nvPicPr>
        <p:blipFill>
          <a:blip r:embed="rId2"/>
          <a:srcRect/>
          <a:stretch>
            <a:fillRect/>
          </a:stretch>
        </p:blipFill>
        <p:spPr bwMode="auto">
          <a:xfrm>
            <a:off x="304800" y="685800"/>
            <a:ext cx="4419600" cy="2819400"/>
          </a:xfrm>
          <a:prstGeom prst="roundRect">
            <a:avLst/>
          </a:prstGeom>
          <a:noFill/>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Text Placeholder 3"/>
          <p:cNvSpPr>
            <a:spLocks noGrp="1"/>
          </p:cNvSpPr>
          <p:nvPr>
            <p:ph type="body" sz="half" idx="2"/>
          </p:nvPr>
        </p:nvSpPr>
        <p:spPr bwMode="auto">
          <a:xfrm>
            <a:off x="1905000" y="40386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cs typeface="ＭＳ Ｐゴシック" pitchFamily="-109" charset="-128"/>
              </a:rPr>
              <a:t>Many musicians listen to their students' musical mistakes as well as their triumphs.  Recently, however, a student thanked me for listening not only to her music, but also to her life.  My greatest honor and calling is to be a musician who listens to music and to lives.</a:t>
            </a:r>
          </a:p>
        </p:txBody>
      </p:sp>
      <p:sp>
        <p:nvSpPr>
          <p:cNvPr id="25602"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JOHN ANDERSON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Polk Community College</a:t>
            </a:r>
            <a:endParaRPr lang="en-US" sz="1200" smtClean="0">
              <a:solidFill>
                <a:srgbClr val="000000"/>
              </a:solidFill>
              <a:cs typeface="ＭＳ Ｐゴシック" pitchFamily="-109" charset="-128"/>
            </a:endParaRPr>
          </a:p>
        </p:txBody>
      </p:sp>
      <p:pic>
        <p:nvPicPr>
          <p:cNvPr id="22531" name="Picture 3" descr="H:\Marked\Anderson_John.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Text Placeholder 3"/>
          <p:cNvSpPr>
            <a:spLocks noGrp="1"/>
          </p:cNvSpPr>
          <p:nvPr>
            <p:ph type="body" sz="half" idx="2"/>
          </p:nvPr>
        </p:nvSpPr>
        <p:spPr bwMode="auto">
          <a:xfrm>
            <a:off x="1905000" y="41148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cs typeface="ＭＳ Ｐゴシック" pitchFamily="-109" charset="-128"/>
              </a:rPr>
              <a:t>Becoming a nursing instructor has motivated me to push myself and students to strive for the best. Knowing that I play a special part in creating wonderful nurses for our future is all the inspiration I could ever want or need.</a:t>
            </a:r>
          </a:p>
        </p:txBody>
      </p:sp>
      <p:sp>
        <p:nvSpPr>
          <p:cNvPr id="26626"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SAMANTHA ANDERSON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ASU – Newport</a:t>
            </a:r>
            <a:endParaRPr lang="en-US" sz="1200" smtClean="0">
              <a:solidFill>
                <a:srgbClr val="000000"/>
              </a:solidFill>
              <a:cs typeface="ＭＳ Ｐゴシック" pitchFamily="-109" charset="-128"/>
            </a:endParaRPr>
          </a:p>
        </p:txBody>
      </p:sp>
      <p:pic>
        <p:nvPicPr>
          <p:cNvPr id="24578" name="Picture 2" descr="H:\Marked\Anderson_ Samantha.JPG"/>
          <p:cNvPicPr>
            <a:picLocks noGrp="1" noChangeAspect="1" noChangeArrowheads="1"/>
          </p:cNvPicPr>
          <p:nvPr>
            <p:ph type="pic" idx="1"/>
          </p:nvPr>
        </p:nvPicPr>
        <p:blipFill>
          <a:blip r:embed="rId2" cstate="print"/>
          <a:srcRect t="7328" b="7328"/>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Text Placeholder 3"/>
          <p:cNvSpPr>
            <a:spLocks noGrp="1"/>
          </p:cNvSpPr>
          <p:nvPr>
            <p:ph type="body" sz="half" idx="2"/>
          </p:nvPr>
        </p:nvSpPr>
        <p:spPr bwMode="auto">
          <a:xfrm>
            <a:off x="1905000" y="39624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cs typeface="ＭＳ Ｐゴシック" pitchFamily="-109" charset="-128"/>
              </a:rPr>
              <a:t>A piece of art can have all the ingredients of great art and still be mediocre.  The latest pedagogy never guarantees education.  Both artist and teacher must answer a similar challenge: to bring authenticity and playfulness to the moment.  Only then is art or education possible.</a:t>
            </a:r>
          </a:p>
        </p:txBody>
      </p:sp>
      <p:sp>
        <p:nvSpPr>
          <p:cNvPr id="27650"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MARK ANDRES</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Portland Community College</a:t>
            </a:r>
            <a:endParaRPr lang="en-US" sz="1200" smtClean="0">
              <a:solidFill>
                <a:srgbClr val="000000"/>
              </a:solidFill>
              <a:cs typeface="ＭＳ Ｐゴシック" pitchFamily="-109" charset="-128"/>
            </a:endParaRPr>
          </a:p>
        </p:txBody>
      </p:sp>
      <p:pic>
        <p:nvPicPr>
          <p:cNvPr id="1026" name="Picture 2" descr="H:\Marked\Andres_Mark.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Text Placeholder 3"/>
          <p:cNvSpPr>
            <a:spLocks noGrp="1"/>
          </p:cNvSpPr>
          <p:nvPr>
            <p:ph type="body" sz="half" idx="2"/>
          </p:nvPr>
        </p:nvSpPr>
        <p:spPr bwMode="auto">
          <a:xfrm>
            <a:off x="1905000" y="41148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love my job—the opportunity to work with multicultural and diverse students in registration, advising, and financial aid.  With over 16 years of supervisory leadership in training college work-study students, we all are training the future leaders of America</a:t>
            </a:r>
          </a:p>
        </p:txBody>
      </p:sp>
      <p:sp>
        <p:nvSpPr>
          <p:cNvPr id="28674"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MARIA ANDREWS</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St. Philip’s College</a:t>
            </a:r>
            <a:endParaRPr lang="en-US" sz="1200" smtClean="0">
              <a:solidFill>
                <a:srgbClr val="000000"/>
              </a:solidFill>
              <a:cs typeface="ＭＳ Ｐゴシック" pitchFamily="-109" charset="-128"/>
            </a:endParaRPr>
          </a:p>
        </p:txBody>
      </p:sp>
      <p:pic>
        <p:nvPicPr>
          <p:cNvPr id="2051" name="Picture 3" descr="H:\Marked\Andrews_Maria.jpg"/>
          <p:cNvPicPr>
            <a:picLocks noGrp="1" noChangeAspect="1" noChangeArrowheads="1"/>
          </p:cNvPicPr>
          <p:nvPr>
            <p:ph type="pic" idx="1"/>
          </p:nvPr>
        </p:nvPicPr>
        <p:blipFill>
          <a:blip r:embed="rId2"/>
          <a:srcRect t="559" b="559"/>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Text Placeholder 3"/>
          <p:cNvSpPr>
            <a:spLocks noGrp="1"/>
          </p:cNvSpPr>
          <p:nvPr>
            <p:ph type="body" sz="half" idx="2"/>
          </p:nvPr>
        </p:nvSpPr>
        <p:spPr bwMode="auto">
          <a:xfrm>
            <a:off x="1905000" y="3733800"/>
            <a:ext cx="6781800" cy="2057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When I reflect on my last 20 years, I see that my teaching has been inspired and motivated by the teachings of the Bible. They remind me to treat my students with respect and equality, to have compassion on those with needs, and to provide opportunities for my students to learn and think critically, so they will be prepared for their future roles in society.</a:t>
            </a:r>
          </a:p>
        </p:txBody>
      </p:sp>
      <p:sp>
        <p:nvSpPr>
          <p:cNvPr id="29698"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PATRICIA ANDREWS</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Community College of Beaver County</a:t>
            </a:r>
            <a:endParaRPr lang="en-US" sz="1200" smtClean="0">
              <a:solidFill>
                <a:srgbClr val="000000"/>
              </a:solidFill>
              <a:cs typeface="ＭＳ Ｐゴシック" pitchFamily="-109" charset="-128"/>
            </a:endParaRPr>
          </a:p>
        </p:txBody>
      </p:sp>
      <p:pic>
        <p:nvPicPr>
          <p:cNvPr id="9" name="Picture 4" descr="H:\Marked\Andrews_Patricia.jpg"/>
          <p:cNvPicPr>
            <a:picLocks noChangeAspect="1" noChangeArrowheads="1"/>
          </p:cNvPicPr>
          <p:nvPr/>
        </p:nvPicPr>
        <p:blipFill>
          <a:blip r:embed="rId2"/>
          <a:srcRect t="9722" b="31945"/>
          <a:stretch>
            <a:fillRect/>
          </a:stretch>
        </p:blipFill>
        <p:spPr bwMode="auto">
          <a:xfrm>
            <a:off x="304800" y="685800"/>
            <a:ext cx="4419600" cy="2819400"/>
          </a:xfrm>
          <a:prstGeom prst="roundRect">
            <a:avLst/>
          </a:prstGeom>
          <a:noFill/>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Text Placeholder 3"/>
          <p:cNvSpPr>
            <a:spLocks noGrp="1"/>
          </p:cNvSpPr>
          <p:nvPr>
            <p:ph type="body" sz="half" idx="2"/>
          </p:nvPr>
        </p:nvSpPr>
        <p:spPr bwMode="auto">
          <a:xfrm>
            <a:off x="1905000" y="39624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The extraordinary diversity and authentic open-door accessibility at the community college provides an inherent source of motivation. This educator urges his fellow scholars to continue to raise their professional expectations, as our student’s true potential is seldom realized.</a:t>
            </a:r>
          </a:p>
        </p:txBody>
      </p:sp>
      <p:sp>
        <p:nvSpPr>
          <p:cNvPr id="30722"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FRANK ARDITO</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McHenry County College</a:t>
            </a:r>
            <a:endParaRPr lang="en-US" sz="1200" smtClean="0">
              <a:solidFill>
                <a:srgbClr val="000000"/>
              </a:solidFill>
              <a:cs typeface="ＭＳ Ｐゴシック" pitchFamily="-109" charset="-128"/>
            </a:endParaRPr>
          </a:p>
        </p:txBody>
      </p:sp>
      <p:pic>
        <p:nvPicPr>
          <p:cNvPr id="9" name="Picture 5" descr="H:\Marked\Ardito_Frank.JPG"/>
          <p:cNvPicPr>
            <a:picLocks noChangeAspect="1" noChangeArrowheads="1"/>
          </p:cNvPicPr>
          <p:nvPr/>
        </p:nvPicPr>
        <p:blipFill>
          <a:blip r:embed="rId2"/>
          <a:srcRect l="10835" r="11770" b="34096"/>
          <a:stretch>
            <a:fillRect/>
          </a:stretch>
        </p:blipFill>
        <p:spPr bwMode="auto">
          <a:xfrm>
            <a:off x="304800" y="685800"/>
            <a:ext cx="4419600" cy="2819401"/>
          </a:xfrm>
          <a:prstGeom prst="roundRect">
            <a:avLst/>
          </a:prstGeom>
          <a:noFill/>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Text Placeholder 3"/>
          <p:cNvSpPr>
            <a:spLocks noGrp="1"/>
          </p:cNvSpPr>
          <p:nvPr>
            <p:ph type="body" sz="half" idx="2"/>
          </p:nvPr>
        </p:nvSpPr>
        <p:spPr bwMode="auto">
          <a:xfrm>
            <a:off x="1447800" y="2133600"/>
            <a:ext cx="63246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Our students, step by step, move into a world they never imagined was possible.  My motivation and inspiration come from student possibilities.</a:t>
            </a:r>
          </a:p>
        </p:txBody>
      </p:sp>
      <p:sp>
        <p:nvSpPr>
          <p:cNvPr id="31746" name="Rectangle 8"/>
          <p:cNvSpPr>
            <a:spLocks noGrp="1" noChangeArrowheads="1"/>
          </p:cNvSpPr>
          <p:nvPr>
            <p:ph type="title"/>
          </p:nvPr>
        </p:nvSpPr>
        <p:spPr bwMode="auto">
          <a:xfrm>
            <a:off x="2743200" y="1143000"/>
            <a:ext cx="37338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BARBARA ARGUEDAS</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Santa Fe Community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Text Placeholder 3"/>
          <p:cNvSpPr>
            <a:spLocks noGrp="1"/>
          </p:cNvSpPr>
          <p:nvPr>
            <p:ph type="body" sz="half" idx="2"/>
          </p:nvPr>
        </p:nvSpPr>
        <p:spPr bwMode="auto">
          <a:xfrm>
            <a:off x="1447800" y="2133600"/>
            <a:ext cx="63246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don’t consider myself a mathematics/physics teacher.  My students learn these subjects, but I’m really giving them something else—how to use logic and critical thinking to use their intelligence and abilities to better our world.</a:t>
            </a:r>
          </a:p>
        </p:txBody>
      </p:sp>
      <p:sp>
        <p:nvSpPr>
          <p:cNvPr id="32770" name="Rectangle 8"/>
          <p:cNvSpPr>
            <a:spLocks noGrp="1" noChangeArrowheads="1"/>
          </p:cNvSpPr>
          <p:nvPr>
            <p:ph type="title"/>
          </p:nvPr>
        </p:nvSpPr>
        <p:spPr bwMode="auto">
          <a:xfrm>
            <a:off x="2743200" y="1143000"/>
            <a:ext cx="37338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BRUCE ARMBRUST</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Lake Tahoe Community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Text Placeholder 3"/>
          <p:cNvSpPr>
            <a:spLocks noGrp="1"/>
          </p:cNvSpPr>
          <p:nvPr>
            <p:ph type="body" sz="half" idx="2"/>
          </p:nvPr>
        </p:nvSpPr>
        <p:spPr bwMode="auto">
          <a:xfrm>
            <a:off x="1905000" y="39624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What motivates me is that I have the pleasure of leading individuals through the process of discovering their future.  It is a fantastic feeling to know that a student will leave your class on a daily basis knowing something that they did not know when they arrived.</a:t>
            </a:r>
          </a:p>
        </p:txBody>
      </p:sp>
      <p:sp>
        <p:nvSpPr>
          <p:cNvPr id="33794"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LAURI ARNOLD</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Lamar Institute of Technology</a:t>
            </a:r>
            <a:endParaRPr lang="en-US" sz="1200" smtClean="0">
              <a:solidFill>
                <a:srgbClr val="000000"/>
              </a:solidFill>
              <a:cs typeface="ＭＳ Ｐゴシック" pitchFamily="-109" charset="-128"/>
            </a:endParaRPr>
          </a:p>
        </p:txBody>
      </p:sp>
      <p:pic>
        <p:nvPicPr>
          <p:cNvPr id="7170" name="Picture 2" descr="H:\Marked\Arnold_Lauri.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Text Placeholder 3"/>
          <p:cNvSpPr>
            <a:spLocks noGrp="1"/>
          </p:cNvSpPr>
          <p:nvPr>
            <p:ph type="body" sz="half" idx="2"/>
          </p:nvPr>
        </p:nvSpPr>
        <p:spPr bwMode="auto">
          <a:xfrm>
            <a:off x="1905000" y="3962400"/>
            <a:ext cx="6781800" cy="1676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cs typeface="ＭＳ Ｐゴシック" pitchFamily="-109" charset="-128"/>
              </a:rPr>
              <a:t>I have come to work for 17 years inspired by the opportunity to make a difference in a student's life.  Having a positive attitude and treating others how we would like to be treated can help us make the most of this opportunity, which we are blessed with every day.</a:t>
            </a:r>
          </a:p>
        </p:txBody>
      </p:sp>
      <p:sp>
        <p:nvSpPr>
          <p:cNvPr id="15362"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RENA ADKINS</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Roane State Community College</a:t>
            </a:r>
            <a:endParaRPr lang="en-US" sz="1200" smtClean="0">
              <a:solidFill>
                <a:srgbClr val="000000"/>
              </a:solidFill>
              <a:cs typeface="ＭＳ Ｐゴシック" pitchFamily="-109" charset="-128"/>
            </a:endParaRPr>
          </a:p>
        </p:txBody>
      </p:sp>
      <p:pic>
        <p:nvPicPr>
          <p:cNvPr id="14338" name="Picture 2" descr="H:\Marked\Adkins_Rena.jpg"/>
          <p:cNvPicPr>
            <a:picLocks noGrp="1" noChangeAspect="1" noChangeArrowheads="1"/>
          </p:cNvPicPr>
          <p:nvPr>
            <p:ph type="pic" idx="1"/>
          </p:nvPr>
        </p:nvPicPr>
        <p:blipFill>
          <a:blip r:embed="rId2" cstate="print"/>
          <a:srcRect t="7328" b="7328"/>
          <a:stretch>
            <a:fillRect/>
          </a:stretch>
        </p:blipFill>
        <p:spPr bwMode="auto">
          <a:xfrm>
            <a:off x="304800" y="685800"/>
            <a:ext cx="4419600" cy="2828925"/>
          </a:xfrm>
          <a:prstGeom prst="roundRect">
            <a:avLst/>
          </a:prstGeom>
          <a:ln w="38100"/>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ext Placeholder 3"/>
          <p:cNvSpPr>
            <a:spLocks noGrp="1"/>
          </p:cNvSpPr>
          <p:nvPr>
            <p:ph type="body" sz="half" idx="2"/>
          </p:nvPr>
        </p:nvSpPr>
        <p:spPr bwMode="auto">
          <a:xfrm>
            <a:off x="1905000" y="41148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am inspired by my students, who teach me as much as I teach them. My goal is to instill a passion for knowledge that will carry them on to a future life doing what they love - which is what I get to do every day!</a:t>
            </a:r>
          </a:p>
        </p:txBody>
      </p:sp>
      <p:sp>
        <p:nvSpPr>
          <p:cNvPr id="34818"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MELANIE ARPAIO</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Sussex County Community College</a:t>
            </a:r>
            <a:endParaRPr lang="en-US" sz="1200" smtClean="0">
              <a:solidFill>
                <a:srgbClr val="000000"/>
              </a:solidFill>
              <a:cs typeface="ＭＳ Ｐゴシック" pitchFamily="-109" charset="-128"/>
            </a:endParaRPr>
          </a:p>
        </p:txBody>
      </p:sp>
      <p:pic>
        <p:nvPicPr>
          <p:cNvPr id="8195" name="Picture 3" descr="H:\Marked\Arpaio_Melanie.jpg"/>
          <p:cNvPicPr>
            <a:picLocks noGrp="1" noChangeAspect="1" noChangeArrowheads="1"/>
          </p:cNvPicPr>
          <p:nvPr>
            <p:ph type="pic" idx="1"/>
          </p:nvPr>
        </p:nvPicPr>
        <p:blipFill>
          <a:blip r:embed="rId2"/>
          <a:srcRect t="2160" b="2160"/>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Rectangle 4"/>
          <p:cNvSpPr>
            <a:spLocks noChangeArrowheads="1"/>
          </p:cNvSpPr>
          <p:nvPr/>
        </p:nvSpPr>
        <p:spPr bwMode="auto">
          <a:xfrm>
            <a:off x="2743200" y="1066800"/>
            <a:ext cx="3810000" cy="677863"/>
          </a:xfrm>
          <a:prstGeom prst="rect">
            <a:avLst/>
          </a:prstGeom>
          <a:noFill/>
          <a:ln w="9525">
            <a:noFill/>
            <a:miter lim="800000"/>
            <a:headEnd/>
            <a:tailEnd/>
          </a:ln>
        </p:spPr>
        <p:txBody>
          <a:bodyPr>
            <a:prstTxWarp prst="textNoShape">
              <a:avLst/>
            </a:prstTxWarp>
            <a:spAutoFit/>
          </a:bodyPr>
          <a:lstStyle/>
          <a:p>
            <a:pPr algn="ctr" eaLnBrk="0" hangingPunct="0"/>
            <a:r>
              <a:rPr lang="en-US" b="1">
                <a:solidFill>
                  <a:srgbClr val="804000"/>
                </a:solidFill>
              </a:rPr>
              <a:t>DARTLE ATHERTON</a:t>
            </a:r>
            <a:endParaRPr lang="en-US" sz="4000" b="1">
              <a:solidFill>
                <a:srgbClr val="804000"/>
              </a:solidFill>
            </a:endParaRPr>
          </a:p>
          <a:p>
            <a:pPr algn="ctr" eaLnBrk="0" hangingPunct="0"/>
            <a:r>
              <a:rPr lang="en-US" sz="1400" b="1">
                <a:solidFill>
                  <a:srgbClr val="804000"/>
                </a:solidFill>
              </a:rPr>
              <a:t>Cochise College</a:t>
            </a:r>
            <a:endParaRPr lang="en-US" sz="1200" b="1">
              <a:solidFill>
                <a:srgbClr val="000000"/>
              </a:solidFill>
            </a:endParaRPr>
          </a:p>
        </p:txBody>
      </p:sp>
      <p:pic>
        <p:nvPicPr>
          <p:cNvPr id="2" name="Picture 4" descr="H:\Marked\Atherton_Dartle.jpg"/>
          <p:cNvPicPr>
            <a:picLocks noChangeAspect="1" noChangeArrowheads="1"/>
          </p:cNvPicPr>
          <p:nvPr/>
        </p:nvPicPr>
        <p:blipFill>
          <a:blip r:embed="rId3"/>
          <a:srcRect/>
          <a:stretch>
            <a:fillRect/>
          </a:stretch>
        </p:blipFill>
        <p:spPr bwMode="auto">
          <a:xfrm>
            <a:off x="2286000" y="1905000"/>
            <a:ext cx="4495800" cy="2819400"/>
          </a:xfrm>
          <a:prstGeom prst="roundRect">
            <a:avLst/>
          </a:prstGeom>
          <a:noFill/>
        </p:spPr>
      </p:pic>
    </p:spTree>
  </p:cSld>
  <p:clrMapOvr>
    <a:masterClrMapping/>
  </p:clrMapOvr>
  <p:transition spd="slow" advTm="7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Text Placeholder 3"/>
          <p:cNvSpPr>
            <a:spLocks noGrp="1"/>
          </p:cNvSpPr>
          <p:nvPr>
            <p:ph type="body" sz="half" idx="2"/>
          </p:nvPr>
        </p:nvSpPr>
        <p:spPr bwMode="auto">
          <a:xfrm>
            <a:off x="1447800" y="2133600"/>
            <a:ext cx="63246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Each day, I watch my students grow in knowledge and abilities.  I see lives change for the better and the pride they feel in becoming professionals.  I am inspired by their willingness to learn and their commitment to their patients and each other.  What better reward could anyone ask for?</a:t>
            </a:r>
          </a:p>
        </p:txBody>
      </p:sp>
      <p:sp>
        <p:nvSpPr>
          <p:cNvPr id="37890" name="Rectangle 8"/>
          <p:cNvSpPr>
            <a:spLocks noGrp="1" noChangeArrowheads="1"/>
          </p:cNvSpPr>
          <p:nvPr>
            <p:ph type="title"/>
          </p:nvPr>
        </p:nvSpPr>
        <p:spPr bwMode="auto">
          <a:xfrm>
            <a:off x="2743200" y="1143000"/>
            <a:ext cx="37338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BOBBY AUSTIN</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Lenoir Community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Text Placeholder 3"/>
          <p:cNvSpPr>
            <a:spLocks noGrp="1"/>
          </p:cNvSpPr>
          <p:nvPr>
            <p:ph type="body" sz="half" idx="2"/>
          </p:nvPr>
        </p:nvSpPr>
        <p:spPr bwMode="auto">
          <a:xfrm>
            <a:off x="1905000" y="3810000"/>
            <a:ext cx="6781800" cy="2057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When in the classroom, everything I do that is directed towards the students is done as if I were a student trying to learn what is being taught. Being a student all my life, it is important that the instructor communicates with me. My most memorable professors gave me knowledge that could be used long after the course was completed.</a:t>
            </a:r>
          </a:p>
        </p:txBody>
      </p:sp>
      <p:sp>
        <p:nvSpPr>
          <p:cNvPr id="38914"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GARY AZBELL</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Macomb Community College</a:t>
            </a:r>
            <a:endParaRPr lang="en-US" sz="1200" smtClean="0">
              <a:solidFill>
                <a:srgbClr val="000000"/>
              </a:solidFill>
              <a:cs typeface="ＭＳ Ｐゴシック" pitchFamily="-109" charset="-128"/>
            </a:endParaRPr>
          </a:p>
        </p:txBody>
      </p:sp>
      <p:pic>
        <p:nvPicPr>
          <p:cNvPr id="11268" name="Picture 4" descr="C:\Documents and Settings\kmix\Desktop\Azbell_Gary.jpg"/>
          <p:cNvPicPr>
            <a:picLocks noChangeAspect="1" noChangeArrowheads="1"/>
          </p:cNvPicPr>
          <p:nvPr/>
        </p:nvPicPr>
        <p:blipFill>
          <a:blip r:embed="rId2"/>
          <a:srcRect/>
          <a:stretch>
            <a:fillRect/>
          </a:stretch>
        </p:blipFill>
        <p:spPr bwMode="auto">
          <a:xfrm>
            <a:off x="228600" y="685800"/>
            <a:ext cx="4495800" cy="2971800"/>
          </a:xfrm>
          <a:prstGeom prst="roundRect">
            <a:avLst/>
          </a:prstGeom>
          <a:noFill/>
        </p:spPr>
      </p:pic>
    </p:spTree>
  </p:cSld>
  <p:clrMapOvr>
    <a:masterClrMapping/>
  </p:clrMapOvr>
  <p:transition spd="slow" advTm="7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Text Placeholder 3"/>
          <p:cNvSpPr>
            <a:spLocks noGrp="1"/>
          </p:cNvSpPr>
          <p:nvPr>
            <p:ph type="body" sz="half" idx="2"/>
          </p:nvPr>
        </p:nvSpPr>
        <p:spPr bwMode="auto">
          <a:xfrm>
            <a:off x="1905000" y="3886200"/>
            <a:ext cx="6781800" cy="1981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‘You make science fun. If I’d known I was going to like Geology this much, I’d have taken it a long time ago.’</a:t>
            </a:r>
            <a:br>
              <a:rPr lang="en-US" sz="1800" smtClean="0">
                <a:cs typeface="ＭＳ Ｐゴシック" pitchFamily="-109" charset="-128"/>
              </a:rPr>
            </a:br>
            <a:r>
              <a:rPr lang="en-US" sz="1800" smtClean="0">
                <a:cs typeface="ＭＳ Ｐゴシック" pitchFamily="-109" charset="-128"/>
              </a:rPr>
              <a:t>When I hear this from my students, I know I’ve accomplished my goal—to share my excitement, my enthusiasm, my passion for what I do.</a:t>
            </a:r>
          </a:p>
        </p:txBody>
      </p:sp>
      <p:sp>
        <p:nvSpPr>
          <p:cNvPr id="39938"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CHRISTINA BAACK</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Tarrant County College-Southeast</a:t>
            </a:r>
            <a:endParaRPr lang="en-US" sz="1200" smtClean="0">
              <a:solidFill>
                <a:srgbClr val="000000"/>
              </a:solidFill>
              <a:cs typeface="ＭＳ Ｐゴシック" pitchFamily="-109" charset="-128"/>
            </a:endParaRPr>
          </a:p>
        </p:txBody>
      </p:sp>
      <p:pic>
        <p:nvPicPr>
          <p:cNvPr id="46082" name="Picture 2" descr="H:\Marked\Baack_Christina.jpg"/>
          <p:cNvPicPr>
            <a:picLocks noGrp="1" noChangeAspect="1" noChangeArrowheads="1"/>
          </p:cNvPicPr>
          <p:nvPr>
            <p:ph type="pic" idx="1"/>
          </p:nvPr>
        </p:nvPicPr>
        <p:blipFill>
          <a:blip r:embed="rId2"/>
          <a:srcRect t="1715" b="1715"/>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Text Placeholder 3"/>
          <p:cNvSpPr>
            <a:spLocks noGrp="1"/>
          </p:cNvSpPr>
          <p:nvPr>
            <p:ph type="body" sz="half" idx="2"/>
          </p:nvPr>
        </p:nvSpPr>
        <p:spPr bwMode="auto">
          <a:xfrm>
            <a:off x="1905000" y="39624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As a teacher, my primary inspiration is student success; therefore, I feel I can never know enough or do too much.  For me, real success is delivered through the expressions on students’ faces, allowing me to see they truly understand the lesson.  At that moment, I know I make a difference.</a:t>
            </a:r>
          </a:p>
        </p:txBody>
      </p:sp>
      <p:sp>
        <p:nvSpPr>
          <p:cNvPr id="40962"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TONY BACK</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Hazard Community and Technical College</a:t>
            </a:r>
            <a:endParaRPr lang="en-US" sz="1200" smtClean="0">
              <a:solidFill>
                <a:srgbClr val="000000"/>
              </a:solidFill>
              <a:cs typeface="ＭＳ Ｐゴシック" pitchFamily="-109" charset="-128"/>
            </a:endParaRPr>
          </a:p>
        </p:txBody>
      </p:sp>
      <p:pic>
        <p:nvPicPr>
          <p:cNvPr id="47110" name="Picture 6" descr="H:\Marked\Back_Tony.JPG"/>
          <p:cNvPicPr>
            <a:picLocks noChangeAspect="1" noChangeArrowheads="1"/>
          </p:cNvPicPr>
          <p:nvPr/>
        </p:nvPicPr>
        <p:blipFill>
          <a:blip r:embed="rId2"/>
          <a:srcRect l="10465" b="20930"/>
          <a:stretch>
            <a:fillRect/>
          </a:stretch>
        </p:blipFill>
        <p:spPr bwMode="auto">
          <a:xfrm>
            <a:off x="276412" y="685800"/>
            <a:ext cx="4371788" cy="2895600"/>
          </a:xfrm>
          <a:prstGeom prst="roundRect">
            <a:avLst/>
          </a:prstGeom>
          <a:noFill/>
        </p:spPr>
      </p:pic>
    </p:spTree>
  </p:cSld>
  <p:clrMapOvr>
    <a:masterClrMapping/>
  </p:clrMapOvr>
  <p:transition spd="slow" advTm="7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Text Placeholder 3"/>
          <p:cNvSpPr>
            <a:spLocks noGrp="1"/>
          </p:cNvSpPr>
          <p:nvPr>
            <p:ph type="body" sz="half" idx="2"/>
          </p:nvPr>
        </p:nvSpPr>
        <p:spPr bwMode="auto">
          <a:xfrm>
            <a:off x="1905000" y="39624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Education is about learning, discovering, and sharing the wonder of human possibilities. Being involved in education has provided me a number of opportunities to catch a glimpse of a student’s amazement when he or she peeks into the gifts inside and begins to understand ‘Yes, I can!’</a:t>
            </a:r>
          </a:p>
        </p:txBody>
      </p:sp>
      <p:sp>
        <p:nvSpPr>
          <p:cNvPr id="41986" name="Rectangle 8"/>
          <p:cNvSpPr>
            <a:spLocks noGrp="1" noChangeArrowheads="1"/>
          </p:cNvSpPr>
          <p:nvPr>
            <p:ph type="title"/>
          </p:nvPr>
        </p:nvSpPr>
        <p:spPr bwMode="auto">
          <a:xfrm>
            <a:off x="5029200" y="1746250"/>
            <a:ext cx="3733800" cy="8318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NANCY BAILEY</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University of Arkansas Community College at Hope</a:t>
            </a:r>
            <a:endParaRPr lang="en-US" sz="1200" smtClean="0">
              <a:solidFill>
                <a:srgbClr val="000000"/>
              </a:solidFill>
              <a:cs typeface="ＭＳ Ｐゴシック" pitchFamily="-109" charset="-128"/>
            </a:endParaRPr>
          </a:p>
        </p:txBody>
      </p:sp>
      <p:pic>
        <p:nvPicPr>
          <p:cNvPr id="48130" name="Picture 2" descr="H:\Marked\Bailey_Nancy.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Text Placeholder 3"/>
          <p:cNvSpPr>
            <a:spLocks noGrp="1"/>
          </p:cNvSpPr>
          <p:nvPr>
            <p:ph type="body" sz="half" idx="2"/>
          </p:nvPr>
        </p:nvSpPr>
        <p:spPr bwMode="auto">
          <a:xfrm>
            <a:off x="1905000" y="38862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Students inspire and motivate me.  For many of our students, we are the first step toward improving their lives.  When students take that first step, they may face uncertainty, even fear.  That's why, as educators, we must always remember the importance of compassion.</a:t>
            </a:r>
          </a:p>
        </p:txBody>
      </p:sp>
      <p:sp>
        <p:nvSpPr>
          <p:cNvPr id="43010"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SHARON BAIRD</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Roane State Community College</a:t>
            </a:r>
            <a:endParaRPr lang="en-US" sz="1200" smtClean="0">
              <a:solidFill>
                <a:srgbClr val="000000"/>
              </a:solidFill>
              <a:cs typeface="ＭＳ Ｐゴシック" pitchFamily="-109" charset="-128"/>
            </a:endParaRPr>
          </a:p>
        </p:txBody>
      </p:sp>
      <p:pic>
        <p:nvPicPr>
          <p:cNvPr id="49154" name="Picture 2" descr="H:\Marked\Baird_Sharon.jpg"/>
          <p:cNvPicPr>
            <a:picLocks noGrp="1" noChangeAspect="1" noChangeArrowheads="1"/>
          </p:cNvPicPr>
          <p:nvPr>
            <p:ph type="pic" idx="1"/>
          </p:nvPr>
        </p:nvPicPr>
        <p:blipFill>
          <a:blip r:embed="rId2" cstate="print"/>
          <a:srcRect t="7328" b="7328"/>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Text Placeholder 3"/>
          <p:cNvSpPr>
            <a:spLocks noGrp="1"/>
          </p:cNvSpPr>
          <p:nvPr>
            <p:ph type="body" sz="half" idx="2"/>
          </p:nvPr>
        </p:nvSpPr>
        <p:spPr bwMode="auto">
          <a:xfrm>
            <a:off x="1447800" y="2133600"/>
            <a:ext cx="63246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"Fighting Fire with Fire”</a:t>
            </a:r>
          </a:p>
          <a:p>
            <a:pPr eaLnBrk="1" hangingPunct="1">
              <a:lnSpc>
                <a:spcPct val="120000"/>
              </a:lnSpc>
              <a:spcBef>
                <a:spcPct val="0"/>
              </a:spcBef>
            </a:pPr>
            <a:r>
              <a:rPr lang="en-US" sz="1800" smtClean="0">
                <a:cs typeface="ＭＳ Ｐゴシック" pitchFamily="-109" charset="-128"/>
              </a:rPr>
              <a:t>Students sit, implacable, earbuds firmly implanted, almost disdainful. </a:t>
            </a:r>
            <a:br>
              <a:rPr lang="en-US" sz="1800" smtClean="0">
                <a:cs typeface="ＭＳ Ｐゴシック" pitchFamily="-109" charset="-128"/>
              </a:rPr>
            </a:br>
            <a:r>
              <a:rPr lang="en-US" sz="1800" smtClean="0">
                <a:cs typeface="ＭＳ Ｐゴシック" pitchFamily="-109" charset="-128"/>
              </a:rPr>
              <a:t>Others, restless, shift in their chairs.</a:t>
            </a:r>
            <a:br>
              <a:rPr lang="en-US" sz="1800" smtClean="0">
                <a:cs typeface="ＭＳ Ｐゴシック" pitchFamily="-109" charset="-128"/>
              </a:rPr>
            </a:br>
            <a:r>
              <a:rPr lang="en-US" sz="1800" smtClean="0">
                <a:cs typeface="ＭＳ Ｐゴシック" pitchFamily="-109" charset="-128"/>
              </a:rPr>
              <a:t>Teachers, light a fire!</a:t>
            </a:r>
            <a:br>
              <a:rPr lang="en-US" sz="1800" smtClean="0">
                <a:cs typeface="ＭＳ Ｐゴシック" pitchFamily="-109" charset="-128"/>
              </a:rPr>
            </a:br>
            <a:r>
              <a:rPr lang="en-US" sz="1800" smtClean="0">
                <a:cs typeface="ＭＳ Ｐゴシック" pitchFamily="-109" charset="-128"/>
              </a:rPr>
              <a:t>A spark shoots across the room, then another; </a:t>
            </a:r>
            <a:br>
              <a:rPr lang="en-US" sz="1800" smtClean="0">
                <a:cs typeface="ＭＳ Ｐゴシック" pitchFamily="-109" charset="-128"/>
              </a:rPr>
            </a:br>
            <a:r>
              <a:rPr lang="en-US" sz="1800" smtClean="0">
                <a:cs typeface="ＭＳ Ｐゴシック" pitchFamily="-109" charset="-128"/>
              </a:rPr>
              <a:t>The vacuum fills with power, energy, and light.</a:t>
            </a:r>
          </a:p>
        </p:txBody>
      </p:sp>
      <p:sp>
        <p:nvSpPr>
          <p:cNvPr id="44034" name="Rectangle 8"/>
          <p:cNvSpPr>
            <a:spLocks noGrp="1" noChangeArrowheads="1"/>
          </p:cNvSpPr>
          <p:nvPr>
            <p:ph type="title"/>
          </p:nvPr>
        </p:nvSpPr>
        <p:spPr bwMode="auto">
          <a:xfrm>
            <a:off x="2743200" y="1143000"/>
            <a:ext cx="37338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KINGKADE BALDWIN</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Midlands Technical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Text Placeholder 3"/>
          <p:cNvSpPr>
            <a:spLocks noGrp="1"/>
          </p:cNvSpPr>
          <p:nvPr>
            <p:ph type="body" sz="half" idx="2"/>
          </p:nvPr>
        </p:nvSpPr>
        <p:spPr bwMode="auto">
          <a:xfrm>
            <a:off x="1447800" y="2057400"/>
            <a:ext cx="6781800" cy="3124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Learning motivates me. And, helping someone else learn is even better.</a:t>
            </a:r>
            <a:br>
              <a:rPr lang="en-US" sz="1800" smtClean="0">
                <a:cs typeface="ＭＳ Ｐゴシック" pitchFamily="-109" charset="-128"/>
              </a:rPr>
            </a:br>
            <a:r>
              <a:rPr lang="en-US" sz="900" smtClean="0">
                <a:cs typeface="ＭＳ Ｐゴシック" pitchFamily="-109" charset="-128"/>
              </a:rPr>
              <a:t/>
            </a:r>
            <a:br>
              <a:rPr lang="en-US" sz="900" smtClean="0">
                <a:cs typeface="ＭＳ Ｐゴシック" pitchFamily="-109" charset="-128"/>
              </a:rPr>
            </a:br>
            <a:r>
              <a:rPr lang="en-US" sz="1800" smtClean="0">
                <a:cs typeface="ＭＳ Ｐゴシック" pitchFamily="-109" charset="-128"/>
              </a:rPr>
              <a:t>I ask the question, ‘WHY ARE YOU HERE?’ After giving students time to reflect, I hear ‘to get a better job’ or ‘to avoid getting a job at all!’  But most tell me about how they are here to change the world or their family history.  When I read that one of my students will be the first person to graduate from college and how that will change his/her children's future, I know I want to be a part of that!</a:t>
            </a:r>
          </a:p>
        </p:txBody>
      </p:sp>
      <p:sp>
        <p:nvSpPr>
          <p:cNvPr id="45058" name="Rectangle 8"/>
          <p:cNvSpPr>
            <a:spLocks noGrp="1" noChangeArrowheads="1"/>
          </p:cNvSpPr>
          <p:nvPr>
            <p:ph type="title"/>
          </p:nvPr>
        </p:nvSpPr>
        <p:spPr bwMode="auto">
          <a:xfrm>
            <a:off x="3124200" y="1143000"/>
            <a:ext cx="31242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TAMARA BALLMAN</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McLennan Community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Text Placeholder 3"/>
          <p:cNvSpPr>
            <a:spLocks noGrp="1"/>
          </p:cNvSpPr>
          <p:nvPr>
            <p:ph type="body" sz="half" idx="2"/>
          </p:nvPr>
        </p:nvSpPr>
        <p:spPr bwMode="auto">
          <a:xfrm>
            <a:off x="1524000" y="1676400"/>
            <a:ext cx="6781800" cy="2438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cs typeface="ＭＳ Ｐゴシック" pitchFamily="-109" charset="-128"/>
              </a:rPr>
              <a:t>I delight in inspiring students and providing them with opportunities to transform knowledge into wisdom that benefits their learning, relationships, and community. My strategy is diversity in instructional methods, evaluation techniques and learning materials. The objective is to motivate students to develop critical thinking, analytical skills, passion for learning and ability to apply knowledge to identify and solve problems.  </a:t>
            </a:r>
          </a:p>
        </p:txBody>
      </p:sp>
      <p:sp>
        <p:nvSpPr>
          <p:cNvPr id="16386" name="Rectangle 8"/>
          <p:cNvSpPr>
            <a:spLocks noGrp="1" noChangeArrowheads="1"/>
          </p:cNvSpPr>
          <p:nvPr>
            <p:ph type="title"/>
          </p:nvPr>
        </p:nvSpPr>
        <p:spPr bwMode="auto">
          <a:xfrm>
            <a:off x="2743200" y="922338"/>
            <a:ext cx="3733800" cy="669925"/>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FRANCIS ADU-FEBIRI</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Camosun College</a:t>
            </a:r>
            <a:endParaRPr lang="en-US" sz="14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1" name="Rectangle 4"/>
          <p:cNvSpPr>
            <a:spLocks noChangeArrowheads="1"/>
          </p:cNvSpPr>
          <p:nvPr/>
        </p:nvSpPr>
        <p:spPr bwMode="auto">
          <a:xfrm>
            <a:off x="2743200" y="1066800"/>
            <a:ext cx="3810000" cy="669925"/>
          </a:xfrm>
          <a:prstGeom prst="rect">
            <a:avLst/>
          </a:prstGeom>
          <a:noFill/>
          <a:ln w="9525">
            <a:noFill/>
            <a:miter lim="800000"/>
            <a:headEnd/>
            <a:tailEnd/>
          </a:ln>
        </p:spPr>
        <p:txBody>
          <a:bodyPr>
            <a:prstTxWarp prst="textNoShape">
              <a:avLst/>
            </a:prstTxWarp>
            <a:spAutoFit/>
          </a:bodyPr>
          <a:lstStyle/>
          <a:p>
            <a:pPr algn="ctr" eaLnBrk="0" hangingPunct="0"/>
            <a:r>
              <a:rPr lang="en-US" b="1">
                <a:solidFill>
                  <a:srgbClr val="804000"/>
                </a:solidFill>
              </a:rPr>
              <a:t>ROBBIN BAKER</a:t>
            </a:r>
            <a:endParaRPr lang="en-US" sz="4000" b="1">
              <a:solidFill>
                <a:srgbClr val="804000"/>
              </a:solidFill>
            </a:endParaRPr>
          </a:p>
          <a:p>
            <a:pPr algn="ctr" eaLnBrk="0" hangingPunct="0"/>
            <a:r>
              <a:rPr lang="en-US" sz="1400" b="1">
                <a:solidFill>
                  <a:srgbClr val="804000"/>
                </a:solidFill>
              </a:rPr>
              <a:t>Guilford Technical Community College</a:t>
            </a:r>
            <a:endParaRPr lang="en-US" sz="1200" b="1">
              <a:solidFill>
                <a:srgbClr val="000000"/>
              </a:solidFill>
            </a:endParaRPr>
          </a:p>
        </p:txBody>
      </p:sp>
      <p:pic>
        <p:nvPicPr>
          <p:cNvPr id="51204" name="Picture 4" descr="H:\Marked\Baker_Robbin.jpg"/>
          <p:cNvPicPr>
            <a:picLocks noChangeAspect="1" noChangeArrowheads="1"/>
          </p:cNvPicPr>
          <p:nvPr/>
        </p:nvPicPr>
        <p:blipFill>
          <a:blip r:embed="rId3"/>
          <a:srcRect/>
          <a:stretch>
            <a:fillRect/>
          </a:stretch>
        </p:blipFill>
        <p:spPr bwMode="auto">
          <a:xfrm>
            <a:off x="2438400" y="1981200"/>
            <a:ext cx="4419600" cy="2844800"/>
          </a:xfrm>
          <a:prstGeom prst="roundRect">
            <a:avLst/>
          </a:prstGeom>
          <a:noFill/>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Text Placeholder 3"/>
          <p:cNvSpPr>
            <a:spLocks noGrp="1"/>
          </p:cNvSpPr>
          <p:nvPr>
            <p:ph type="body" sz="half" idx="2"/>
          </p:nvPr>
        </p:nvSpPr>
        <p:spPr bwMode="auto">
          <a:xfrm>
            <a:off x="1905000" y="3886200"/>
            <a:ext cx="6781800" cy="1828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My students inspire me. Their stories, hopes, and dreams motivate me to give them my best. At the end of every semester, I think about how I can improve my course delivery, so when the next round of students comes through the open door, I’m just a little bit closer to giving students what they need to succeed.</a:t>
            </a:r>
          </a:p>
        </p:txBody>
      </p:sp>
      <p:sp>
        <p:nvSpPr>
          <p:cNvPr id="4813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CHRISTINE BARRILLEAUX</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Tallahassee Community College</a:t>
            </a:r>
            <a:endParaRPr lang="en-US" sz="1200" smtClean="0">
              <a:solidFill>
                <a:srgbClr val="000000"/>
              </a:solidFill>
              <a:cs typeface="ＭＳ Ｐゴシック" pitchFamily="-109" charset="-128"/>
            </a:endParaRPr>
          </a:p>
        </p:txBody>
      </p:sp>
      <p:pic>
        <p:nvPicPr>
          <p:cNvPr id="52228" name="Picture 4" descr="C:\Documents and Settings\kmix\Desktop\Barrilleaux_Christine.jpg"/>
          <p:cNvPicPr>
            <a:picLocks noChangeAspect="1" noChangeArrowheads="1"/>
          </p:cNvPicPr>
          <p:nvPr/>
        </p:nvPicPr>
        <p:blipFill>
          <a:blip r:embed="rId2"/>
          <a:srcRect/>
          <a:stretch>
            <a:fillRect/>
          </a:stretch>
        </p:blipFill>
        <p:spPr bwMode="auto">
          <a:xfrm>
            <a:off x="304800" y="685800"/>
            <a:ext cx="4419600" cy="2865438"/>
          </a:xfrm>
          <a:prstGeom prst="roundRect">
            <a:avLst/>
          </a:prstGeom>
          <a:noFill/>
          <a:effectLst>
            <a:outerShdw blurRad="50800" dist="381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Text Placeholder 3"/>
          <p:cNvSpPr>
            <a:spLocks noGrp="1"/>
          </p:cNvSpPr>
          <p:nvPr>
            <p:ph type="body" sz="half" idx="2"/>
          </p:nvPr>
        </p:nvSpPr>
        <p:spPr bwMode="auto">
          <a:xfrm>
            <a:off x="1371600" y="2057400"/>
            <a:ext cx="6781800" cy="1447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am reminded of the old adage, "You can lead a horse to water—", well you can finish it. My job is to see that my students are successful—not always a big drink, but at least I can make them thirsty.</a:t>
            </a:r>
          </a:p>
        </p:txBody>
      </p:sp>
      <p:sp>
        <p:nvSpPr>
          <p:cNvPr id="49154" name="Rectangle 8"/>
          <p:cNvSpPr>
            <a:spLocks noGrp="1" noChangeArrowheads="1"/>
          </p:cNvSpPr>
          <p:nvPr>
            <p:ph type="title"/>
          </p:nvPr>
        </p:nvSpPr>
        <p:spPr bwMode="auto">
          <a:xfrm>
            <a:off x="3124200" y="1150938"/>
            <a:ext cx="3124200" cy="677862"/>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PHILIP BARRONS</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Macomb Community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Text Placeholder 3"/>
          <p:cNvSpPr>
            <a:spLocks noGrp="1"/>
          </p:cNvSpPr>
          <p:nvPr>
            <p:ph type="body" sz="half" idx="2"/>
          </p:nvPr>
        </p:nvSpPr>
        <p:spPr bwMode="auto">
          <a:xfrm>
            <a:off x="1371600" y="2057400"/>
            <a:ext cx="6781800" cy="1447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The highlight of my career as an educator comes when I observe former radiology students working as registered radiologic technologists, mentoring current radiology students in the clinical setting. I realize that I have been successful in positively impacting their lives as well as the quality of health care.</a:t>
            </a:r>
          </a:p>
        </p:txBody>
      </p:sp>
      <p:sp>
        <p:nvSpPr>
          <p:cNvPr id="50178" name="Rectangle 8"/>
          <p:cNvSpPr>
            <a:spLocks noGrp="1" noChangeArrowheads="1"/>
          </p:cNvSpPr>
          <p:nvPr>
            <p:ph type="title"/>
          </p:nvPr>
        </p:nvSpPr>
        <p:spPr bwMode="auto">
          <a:xfrm>
            <a:off x="3124200" y="1150938"/>
            <a:ext cx="3124200" cy="677862"/>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BRENDA BARROW</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Lamar Institute of Technology</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Text Placeholder 3"/>
          <p:cNvSpPr>
            <a:spLocks noGrp="1"/>
          </p:cNvSpPr>
          <p:nvPr>
            <p:ph type="body" sz="half" idx="2"/>
          </p:nvPr>
        </p:nvSpPr>
        <p:spPr bwMode="auto">
          <a:xfrm>
            <a:off x="1905000" y="4038600"/>
            <a:ext cx="6781800" cy="1524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As a teacher, my inspiration and motivation came from the students. My personal success is measured by helping other people. My advice to students: </a:t>
            </a:r>
            <a:r>
              <a:rPr lang="en-US" sz="1800" i="1" smtClean="0">
                <a:cs typeface="ＭＳ Ｐゴシック" pitchFamily="-109" charset="-128"/>
              </a:rPr>
              <a:t>Never let anyone take control of your ‘keyboard’.</a:t>
            </a:r>
            <a:endParaRPr lang="en-US" sz="1800" smtClean="0">
              <a:cs typeface="ＭＳ Ｐゴシック" pitchFamily="-109" charset="-128"/>
            </a:endParaRPr>
          </a:p>
        </p:txBody>
      </p:sp>
      <p:sp>
        <p:nvSpPr>
          <p:cNvPr id="5120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HANK BASKETT</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Clovis Community College</a:t>
            </a:r>
            <a:endParaRPr lang="en-US" sz="1200" smtClean="0">
              <a:solidFill>
                <a:srgbClr val="000000"/>
              </a:solidFill>
              <a:cs typeface="ＭＳ Ｐゴシック" pitchFamily="-109" charset="-128"/>
            </a:endParaRPr>
          </a:p>
        </p:txBody>
      </p:sp>
      <p:pic>
        <p:nvPicPr>
          <p:cNvPr id="53252" name="Picture 4" descr="C:\Documents and Settings\kmix\Desktop\Baskett_Hank.jpg"/>
          <p:cNvPicPr>
            <a:picLocks noGrp="1" noChangeAspect="1" noChangeArrowheads="1"/>
          </p:cNvPicPr>
          <p:nvPr>
            <p:ph type="pic" idx="1"/>
          </p:nvPr>
        </p:nvPicPr>
        <p:blipFill>
          <a:blip r:embed="rId2"/>
          <a:srcRect l="4433" r="4433"/>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Text Placeholder 3"/>
          <p:cNvSpPr>
            <a:spLocks noGrp="1"/>
          </p:cNvSpPr>
          <p:nvPr>
            <p:ph type="body" sz="half" idx="2"/>
          </p:nvPr>
        </p:nvSpPr>
        <p:spPr bwMode="auto">
          <a:xfrm>
            <a:off x="1905000" y="38862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For every student in whom I inspire a thirst for reading and writing, there lives another person who has the power to communicate effectively via written word, and who will make intelligent and compassionate decisions concerning their life, their family’s lives and their community.</a:t>
            </a:r>
          </a:p>
        </p:txBody>
      </p:sp>
      <p:sp>
        <p:nvSpPr>
          <p:cNvPr id="5222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ELVA M. BEACH</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Austin Community College</a:t>
            </a:r>
            <a:endParaRPr lang="en-US" sz="1200" smtClean="0">
              <a:solidFill>
                <a:srgbClr val="000000"/>
              </a:solidFill>
              <a:cs typeface="ＭＳ Ｐゴシック" pitchFamily="-109" charset="-128"/>
            </a:endParaRPr>
          </a:p>
        </p:txBody>
      </p:sp>
      <p:pic>
        <p:nvPicPr>
          <p:cNvPr id="54274" name="Picture 2" descr="H:\Marked\Beach_Elva Maxine2.JPG"/>
          <p:cNvPicPr>
            <a:picLocks noGrp="1" noChangeAspect="1" noChangeArrowheads="1"/>
          </p:cNvPicPr>
          <p:nvPr>
            <p:ph type="pic" idx="1"/>
          </p:nvPr>
        </p:nvPicPr>
        <p:blipFill>
          <a:blip r:embed="rId2" cstate="print"/>
          <a:srcRect t="7328" b="7328"/>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Text Placeholder 3"/>
          <p:cNvSpPr>
            <a:spLocks noGrp="1"/>
          </p:cNvSpPr>
          <p:nvPr>
            <p:ph type="body" sz="half" idx="2"/>
          </p:nvPr>
        </p:nvSpPr>
        <p:spPr bwMode="auto">
          <a:xfrm>
            <a:off x="1447800" y="2057400"/>
            <a:ext cx="6553200" cy="1524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Commitment to the NCC Vision and a particular aspect clarifies my objective—‘provide an environment in which students are empowered to achieve their highest potential.’  Multiple dimensions are embraced by this concept; they all lead to a life of productivity, contribution to family and community, and self-actualization.</a:t>
            </a:r>
          </a:p>
        </p:txBody>
      </p:sp>
      <p:sp>
        <p:nvSpPr>
          <p:cNvPr id="53250" name="Rectangle 8"/>
          <p:cNvSpPr>
            <a:spLocks noGrp="1" noChangeArrowheads="1"/>
          </p:cNvSpPr>
          <p:nvPr>
            <p:ph type="title"/>
          </p:nvPr>
        </p:nvSpPr>
        <p:spPr bwMode="auto">
          <a:xfrm>
            <a:off x="3048000" y="1150938"/>
            <a:ext cx="3124200" cy="677862"/>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RONALD BEALER</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Norwalk Community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Text Placeholder 3"/>
          <p:cNvSpPr>
            <a:spLocks noGrp="1"/>
          </p:cNvSpPr>
          <p:nvPr>
            <p:ph type="body" sz="half" idx="2"/>
          </p:nvPr>
        </p:nvSpPr>
        <p:spPr bwMode="auto">
          <a:xfrm>
            <a:off x="1447800" y="2057400"/>
            <a:ext cx="6553200" cy="1524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As an artist and floral designer, I look to materials for my inspiration. My students are my inspiration. Each is as varied and unique as flowers; every student is looking for a place to share his/her beauty and talent. Seeing them bloom is pure joy.</a:t>
            </a:r>
          </a:p>
        </p:txBody>
      </p:sp>
      <p:sp>
        <p:nvSpPr>
          <p:cNvPr id="54274" name="Rectangle 8"/>
          <p:cNvSpPr>
            <a:spLocks noGrp="1" noChangeArrowheads="1"/>
          </p:cNvSpPr>
          <p:nvPr>
            <p:ph type="title"/>
          </p:nvPr>
        </p:nvSpPr>
        <p:spPr bwMode="auto">
          <a:xfrm>
            <a:off x="3048000" y="1150938"/>
            <a:ext cx="3124200" cy="677862"/>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JULIE BECK</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San Antonio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Text Placeholder 3"/>
          <p:cNvSpPr>
            <a:spLocks noGrp="1"/>
          </p:cNvSpPr>
          <p:nvPr>
            <p:ph type="body" sz="half" idx="2"/>
          </p:nvPr>
        </p:nvSpPr>
        <p:spPr bwMode="auto">
          <a:xfrm>
            <a:off x="1447800" y="2057400"/>
            <a:ext cx="6553200" cy="1524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A struggling student exclaims, ‘Dude!  I totally get it now!’ But even more rewarding when I listen to a student’s thoughts, and I find myself exclaiming, ‘Dude! I totally get it now!’</a:t>
            </a:r>
          </a:p>
        </p:txBody>
      </p:sp>
      <p:sp>
        <p:nvSpPr>
          <p:cNvPr id="55298" name="Rectangle 8"/>
          <p:cNvSpPr>
            <a:spLocks noGrp="1" noChangeArrowheads="1"/>
          </p:cNvSpPr>
          <p:nvPr>
            <p:ph type="title"/>
          </p:nvPr>
        </p:nvSpPr>
        <p:spPr bwMode="auto">
          <a:xfrm>
            <a:off x="3048000" y="1150938"/>
            <a:ext cx="3124200" cy="677862"/>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SCOTT BENJAMIN</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Bunker Hill Community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Rectangle 8"/>
          <p:cNvSpPr>
            <a:spLocks noGrp="1" noChangeArrowheads="1"/>
          </p:cNvSpPr>
          <p:nvPr>
            <p:ph type="title"/>
          </p:nvPr>
        </p:nvSpPr>
        <p:spPr bwMode="auto">
          <a:xfrm>
            <a:off x="2590800" y="990600"/>
            <a:ext cx="3962400" cy="677863"/>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z="2400" smtClean="0">
                <a:solidFill>
                  <a:srgbClr val="804000"/>
                </a:solidFill>
                <a:cs typeface="ＭＳ Ｐゴシック" pitchFamily="-109" charset="-128"/>
              </a:rPr>
              <a:t>BARBARA BENNETT</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Texas State Technical College – Harlingen</a:t>
            </a:r>
            <a:endParaRPr lang="en-US" sz="1200" smtClean="0">
              <a:solidFill>
                <a:srgbClr val="000000"/>
              </a:solidFill>
              <a:cs typeface="ＭＳ Ｐゴシック" pitchFamily="-109" charset="-128"/>
            </a:endParaRPr>
          </a:p>
        </p:txBody>
      </p:sp>
      <p:pic>
        <p:nvPicPr>
          <p:cNvPr id="1027" name="Picture 3" descr="H:\Marked\Bennett_Barbara.jpg"/>
          <p:cNvPicPr>
            <a:picLocks noChangeAspect="1" noChangeArrowheads="1"/>
          </p:cNvPicPr>
          <p:nvPr/>
        </p:nvPicPr>
        <p:blipFill>
          <a:blip r:embed="rId2"/>
          <a:srcRect b="19167"/>
          <a:stretch>
            <a:fillRect/>
          </a:stretch>
        </p:blipFill>
        <p:spPr bwMode="auto">
          <a:xfrm>
            <a:off x="2347275" y="2286000"/>
            <a:ext cx="4449451" cy="2819400"/>
          </a:xfrm>
          <a:prstGeom prst="roundRect">
            <a:avLst/>
          </a:prstGeom>
          <a:noFill/>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Text Placeholder 3"/>
          <p:cNvSpPr>
            <a:spLocks noGrp="1"/>
          </p:cNvSpPr>
          <p:nvPr>
            <p:ph type="body" sz="half" idx="2"/>
          </p:nvPr>
        </p:nvSpPr>
        <p:spPr bwMode="auto">
          <a:xfrm>
            <a:off x="1905000" y="3962400"/>
            <a:ext cx="6781800" cy="1676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cs typeface="ＭＳ Ｐゴシック" pitchFamily="-109" charset="-128"/>
              </a:rPr>
              <a:t>What inspire me are my students who are motivated to come to learn English. I feel privileged to play a part in their success.  Then my colleagues, especially those in the ESOL department at Lone Star College-CyFair, with whom we share a vision to strive for excellence and set high standards.</a:t>
            </a:r>
          </a:p>
        </p:txBody>
      </p:sp>
      <p:sp>
        <p:nvSpPr>
          <p:cNvPr id="17410" name="Rectangle 8"/>
          <p:cNvSpPr>
            <a:spLocks noGrp="1" noChangeArrowheads="1"/>
          </p:cNvSpPr>
          <p:nvPr>
            <p:ph type="title"/>
          </p:nvPr>
        </p:nvSpPr>
        <p:spPr bwMode="auto">
          <a:xfrm>
            <a:off x="5029200" y="1752600"/>
            <a:ext cx="37338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MACARENA AGUILAR</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Lone Star College-CyFair</a:t>
            </a:r>
            <a:endParaRPr lang="en-US" sz="1200" smtClean="0">
              <a:solidFill>
                <a:srgbClr val="000000"/>
              </a:solidFill>
              <a:cs typeface="ＭＳ Ｐゴシック" pitchFamily="-109" charset="-128"/>
            </a:endParaRPr>
          </a:p>
        </p:txBody>
      </p:sp>
      <p:pic>
        <p:nvPicPr>
          <p:cNvPr id="15362" name="Picture 2" descr="H:\Marked\Aguilar_Macarena.jpg"/>
          <p:cNvPicPr>
            <a:picLocks noGrp="1" noChangeAspect="1" noChangeArrowheads="1"/>
          </p:cNvPicPr>
          <p:nvPr>
            <p:ph type="pic" idx="1"/>
          </p:nvPr>
        </p:nvPicPr>
        <p:blipFill>
          <a:blip r:embed="rId2"/>
          <a:srcRect t="7328" b="7328"/>
          <a:stretch>
            <a:fillRect/>
          </a:stretch>
        </p:blipFill>
        <p:spPr bwMode="auto">
          <a:xfrm>
            <a:off x="304800" y="685800"/>
            <a:ext cx="4419600" cy="2828925"/>
          </a:xfrm>
          <a:prstGeom prst="roundRect">
            <a:avLst/>
          </a:prstGeom>
          <a:ln w="38100"/>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Text Placeholder 3"/>
          <p:cNvSpPr>
            <a:spLocks noGrp="1"/>
          </p:cNvSpPr>
          <p:nvPr>
            <p:ph type="body" sz="half" idx="2"/>
          </p:nvPr>
        </p:nvSpPr>
        <p:spPr bwMode="auto">
          <a:xfrm>
            <a:off x="1905000" y="3733800"/>
            <a:ext cx="6781800" cy="2057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am inspired by students who bring a rich world of experience and insight to the classroom.  Truly, success is a collaboration of colleagues and learners.  I recommend openness to new ways of teaching, in particular with innovative technologies and, most appreciably, an embracement of indigenous approaches to learning.</a:t>
            </a:r>
          </a:p>
        </p:txBody>
      </p:sp>
      <p:sp>
        <p:nvSpPr>
          <p:cNvPr id="57346"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JENNIFER BENNETT</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Camosun College</a:t>
            </a:r>
            <a:endParaRPr lang="en-US" sz="1200" smtClean="0">
              <a:solidFill>
                <a:srgbClr val="000000"/>
              </a:solidFill>
              <a:cs typeface="ＭＳ Ｐゴシック" pitchFamily="-109" charset="-128"/>
            </a:endParaRPr>
          </a:p>
        </p:txBody>
      </p:sp>
      <p:pic>
        <p:nvPicPr>
          <p:cNvPr id="3074" name="Picture 2" descr="H:\Marked\Bennett_Jennifer2.jpg"/>
          <p:cNvPicPr>
            <a:picLocks noGrp="1" noChangeAspect="1" noChangeArrowheads="1"/>
          </p:cNvPicPr>
          <p:nvPr>
            <p:ph type="pic" idx="1"/>
          </p:nvPr>
        </p:nvPicPr>
        <p:blipFill>
          <a:blip r:embed="rId2"/>
          <a:srcRect t="2202" b="2202"/>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Rectangle 8"/>
          <p:cNvSpPr>
            <a:spLocks noGrp="1" noChangeArrowheads="1"/>
          </p:cNvSpPr>
          <p:nvPr>
            <p:ph type="title"/>
          </p:nvPr>
        </p:nvSpPr>
        <p:spPr bwMode="auto">
          <a:xfrm>
            <a:off x="2895600" y="846138"/>
            <a:ext cx="3200400" cy="677862"/>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NESBY BERKLEY</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Southeastern Community College</a:t>
            </a:r>
            <a:endParaRPr lang="en-US" sz="1200" smtClean="0">
              <a:solidFill>
                <a:srgbClr val="000000"/>
              </a:solidFill>
              <a:cs typeface="ＭＳ Ｐゴシック" pitchFamily="-109" charset="-128"/>
            </a:endParaRPr>
          </a:p>
        </p:txBody>
      </p:sp>
      <p:pic>
        <p:nvPicPr>
          <p:cNvPr id="2055" name="Picture 7" descr="H:\Marked\Berkley_Nesby.jpg"/>
          <p:cNvPicPr>
            <a:picLocks noChangeAspect="1" noChangeArrowheads="1"/>
          </p:cNvPicPr>
          <p:nvPr/>
        </p:nvPicPr>
        <p:blipFill>
          <a:blip r:embed="rId2"/>
          <a:srcRect t="3810" b="18095"/>
          <a:stretch>
            <a:fillRect/>
          </a:stretch>
        </p:blipFill>
        <p:spPr bwMode="auto">
          <a:xfrm>
            <a:off x="3048000" y="1905000"/>
            <a:ext cx="3048000" cy="3124200"/>
          </a:xfrm>
          <a:prstGeom prst="roundRect">
            <a:avLst/>
          </a:prstGeom>
          <a:noFill/>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Text Placeholder 3"/>
          <p:cNvSpPr>
            <a:spLocks noGrp="1"/>
          </p:cNvSpPr>
          <p:nvPr>
            <p:ph type="body" sz="half" idx="2"/>
          </p:nvPr>
        </p:nvSpPr>
        <p:spPr bwMode="auto">
          <a:xfrm>
            <a:off x="1905000" y="3733800"/>
            <a:ext cx="6781800" cy="2057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am inspired by students who bring a rich world of experience and insight to the classroom.  Truly, success is a collaboration of colleagues and learners.  I recommend openness to new ways of teaching, in particular with innovative technologies and, most appreciably, an embracement of indigenous approaches to learning.</a:t>
            </a:r>
          </a:p>
        </p:txBody>
      </p:sp>
      <p:sp>
        <p:nvSpPr>
          <p:cNvPr id="59394" name="Rectangle 8"/>
          <p:cNvSpPr>
            <a:spLocks noGrp="1" noChangeArrowheads="1"/>
          </p:cNvSpPr>
          <p:nvPr>
            <p:ph type="title"/>
          </p:nvPr>
        </p:nvSpPr>
        <p:spPr bwMode="auto">
          <a:xfrm>
            <a:off x="4876800" y="1746250"/>
            <a:ext cx="3733800" cy="8318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SUSAN BERRY</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Elizabethtown Community and </a:t>
            </a:r>
            <a:br>
              <a:rPr lang="en-US" sz="1400" smtClean="0">
                <a:solidFill>
                  <a:srgbClr val="804000"/>
                </a:solidFill>
                <a:cs typeface="ＭＳ Ｐゴシック" pitchFamily="-109" charset="-128"/>
              </a:rPr>
            </a:br>
            <a:r>
              <a:rPr lang="en-US" sz="1400" smtClean="0">
                <a:solidFill>
                  <a:srgbClr val="804000"/>
                </a:solidFill>
                <a:cs typeface="ＭＳ Ｐゴシック" pitchFamily="-109" charset="-128"/>
              </a:rPr>
              <a:t>Technical College</a:t>
            </a:r>
            <a:endParaRPr lang="en-US" sz="1200" smtClean="0">
              <a:solidFill>
                <a:srgbClr val="000000"/>
              </a:solidFill>
              <a:cs typeface="ＭＳ Ｐゴシック" pitchFamily="-109" charset="-128"/>
            </a:endParaRPr>
          </a:p>
        </p:txBody>
      </p:sp>
      <p:pic>
        <p:nvPicPr>
          <p:cNvPr id="4098" name="Picture 2" descr="H:\Marked\Berry_Susan.jpg"/>
          <p:cNvPicPr>
            <a:picLocks noGrp="1" noChangeAspect="1" noChangeArrowheads="1"/>
          </p:cNvPicPr>
          <p:nvPr>
            <p:ph type="pic" idx="1"/>
          </p:nvPr>
        </p:nvPicPr>
        <p:blipFill>
          <a:blip r:embed="rId2" cstate="print"/>
          <a:srcRect t="1956" b="1956"/>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Text Placeholder 3"/>
          <p:cNvSpPr>
            <a:spLocks noGrp="1"/>
          </p:cNvSpPr>
          <p:nvPr>
            <p:ph type="body" sz="half" idx="2"/>
          </p:nvPr>
        </p:nvSpPr>
        <p:spPr bwMode="auto">
          <a:xfrm>
            <a:off x="1905000" y="4495800"/>
            <a:ext cx="6781800" cy="533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Students inspire me to be the best teacher I can be—for them.</a:t>
            </a:r>
          </a:p>
        </p:txBody>
      </p:sp>
      <p:sp>
        <p:nvSpPr>
          <p:cNvPr id="6041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CAROLE BERUBE</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Bristol Community College</a:t>
            </a:r>
            <a:endParaRPr lang="en-US" sz="1200" smtClean="0">
              <a:solidFill>
                <a:srgbClr val="000000"/>
              </a:solidFill>
              <a:cs typeface="ＭＳ Ｐゴシック" pitchFamily="-109" charset="-128"/>
            </a:endParaRPr>
          </a:p>
        </p:txBody>
      </p:sp>
      <p:pic>
        <p:nvPicPr>
          <p:cNvPr id="5124" name="Picture 4" descr="C:\Documents and Settings\kmix\Desktop\Berube_Carole.jpg"/>
          <p:cNvPicPr>
            <a:picLocks noGrp="1" noChangeAspect="1" noChangeArrowheads="1"/>
          </p:cNvPicPr>
          <p:nvPr>
            <p:ph type="pic" idx="1"/>
          </p:nvPr>
        </p:nvPicPr>
        <p:blipFill>
          <a:blip r:embed="rId2"/>
          <a:srcRect t="3821" b="3821"/>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Rectangle 8"/>
          <p:cNvSpPr>
            <a:spLocks noGrp="1" noChangeArrowheads="1"/>
          </p:cNvSpPr>
          <p:nvPr>
            <p:ph type="title"/>
          </p:nvPr>
        </p:nvSpPr>
        <p:spPr bwMode="auto">
          <a:xfrm>
            <a:off x="2667000" y="1149350"/>
            <a:ext cx="3733800" cy="609600"/>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cs typeface="ＭＳ Ｐゴシック" pitchFamily="-109" charset="-128"/>
              </a:rPr>
              <a:t>ANJALI BHATTACHARYYA</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College of DuPage</a:t>
            </a:r>
            <a:endParaRPr lang="en-US" sz="1200" smtClean="0">
              <a:solidFill>
                <a:srgbClr val="000000"/>
              </a:solidFill>
              <a:cs typeface="ＭＳ Ｐゴシック" pitchFamily="-109" charset="-128"/>
            </a:endParaRPr>
          </a:p>
        </p:txBody>
      </p:sp>
      <p:pic>
        <p:nvPicPr>
          <p:cNvPr id="6148" name="Picture 4" descr="H:\Marked\Bhattacharyya_Anjali.jpg"/>
          <p:cNvPicPr>
            <a:picLocks noGrp="1" noChangeAspect="1" noChangeArrowheads="1"/>
          </p:cNvPicPr>
          <p:nvPr>
            <p:ph type="pic" idx="1"/>
          </p:nvPr>
        </p:nvPicPr>
        <p:blipFill>
          <a:blip r:embed="rId2"/>
          <a:srcRect t="10366" b="10366"/>
          <a:stretch>
            <a:fillRect/>
          </a:stretch>
        </p:blipFill>
        <p:spPr bwMode="auto">
          <a:xfrm>
            <a:off x="2362200" y="23622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Text Placeholder 3"/>
          <p:cNvSpPr>
            <a:spLocks noGrp="1"/>
          </p:cNvSpPr>
          <p:nvPr>
            <p:ph type="body" sz="half" idx="2"/>
          </p:nvPr>
        </p:nvSpPr>
        <p:spPr bwMode="auto">
          <a:xfrm>
            <a:off x="1905000" y="4114800"/>
            <a:ext cx="6781800" cy="1447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Write out what you want students to say about you once they have moved on, attempting to describe the significance you had in their lives and their success. Teach based upon what you think you want them to say.</a:t>
            </a:r>
          </a:p>
        </p:txBody>
      </p:sp>
      <p:sp>
        <p:nvSpPr>
          <p:cNvPr id="6246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REBECCA BILBREY</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Ivy Tech Community College</a:t>
            </a:r>
            <a:endParaRPr lang="en-US" sz="1200" smtClean="0">
              <a:solidFill>
                <a:srgbClr val="000000"/>
              </a:solidFill>
              <a:cs typeface="ＭＳ Ｐゴシック" pitchFamily="-109" charset="-128"/>
            </a:endParaRPr>
          </a:p>
        </p:txBody>
      </p:sp>
      <p:pic>
        <p:nvPicPr>
          <p:cNvPr id="7170" name="Picture 2" descr="H:\Marked\Bilbrey_Rebecca.jpg"/>
          <p:cNvPicPr>
            <a:picLocks noGrp="1" noChangeAspect="1" noChangeArrowheads="1"/>
          </p:cNvPicPr>
          <p:nvPr>
            <p:ph type="pic" idx="1"/>
          </p:nvPr>
        </p:nvPicPr>
        <p:blipFill>
          <a:blip r:embed="rId2"/>
          <a:srcRect t="1994" b="1994"/>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Text Placeholder 3"/>
          <p:cNvSpPr>
            <a:spLocks noGrp="1"/>
          </p:cNvSpPr>
          <p:nvPr>
            <p:ph type="body" sz="half" idx="2"/>
          </p:nvPr>
        </p:nvSpPr>
        <p:spPr bwMode="auto">
          <a:xfrm>
            <a:off x="1981200" y="39624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Air goes in and out, blood goes round and round, if anything changes it’s a problem.  I help students solve this problem.  As an EMS Instructor and active paramedic, I am inspired when I work side by side with a former student to save a life or solve a problem.</a:t>
            </a:r>
          </a:p>
        </p:txBody>
      </p:sp>
      <p:sp>
        <p:nvSpPr>
          <p:cNvPr id="6349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PAUL BISHOP</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Monroe Community College</a:t>
            </a:r>
            <a:endParaRPr lang="en-US" sz="1200" smtClean="0">
              <a:solidFill>
                <a:srgbClr val="000000"/>
              </a:solidFill>
              <a:cs typeface="ＭＳ Ｐゴシック" pitchFamily="-109" charset="-128"/>
            </a:endParaRPr>
          </a:p>
        </p:txBody>
      </p:sp>
      <p:pic>
        <p:nvPicPr>
          <p:cNvPr id="8195" name="Picture 3" descr="C:\Documents and Settings\kmix\Desktop\Bishop_Paul.jpg"/>
          <p:cNvPicPr>
            <a:picLocks noChangeAspect="1" noChangeArrowheads="1"/>
          </p:cNvPicPr>
          <p:nvPr/>
        </p:nvPicPr>
        <p:blipFill>
          <a:blip r:embed="rId2"/>
          <a:srcRect/>
          <a:stretch>
            <a:fillRect/>
          </a:stretch>
        </p:blipFill>
        <p:spPr bwMode="auto">
          <a:xfrm>
            <a:off x="685800" y="685800"/>
            <a:ext cx="3581400" cy="2895600"/>
          </a:xfrm>
          <a:prstGeom prst="roundRect">
            <a:avLst/>
          </a:prstGeom>
          <a:noFill/>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Text Placeholder 3"/>
          <p:cNvSpPr>
            <a:spLocks noGrp="1"/>
          </p:cNvSpPr>
          <p:nvPr>
            <p:ph type="body" sz="half" idx="2"/>
          </p:nvPr>
        </p:nvSpPr>
        <p:spPr bwMode="auto">
          <a:xfrm>
            <a:off x="1905000" y="3733800"/>
            <a:ext cx="67818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am your expedition guide. I help you plan your trip, offer direction, help you see what others miss and support you along the way, but you must be responsible for each step. Your effort propels you, your eyes appreciate the view, your head will know the accomplishment, and your heart will feel fulfillment at the summit.</a:t>
            </a:r>
          </a:p>
        </p:txBody>
      </p:sp>
      <p:sp>
        <p:nvSpPr>
          <p:cNvPr id="6451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DAVID BODARY</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Sinclair Community College</a:t>
            </a:r>
            <a:endParaRPr lang="en-US" sz="1200" smtClean="0">
              <a:solidFill>
                <a:srgbClr val="000000"/>
              </a:solidFill>
              <a:cs typeface="ＭＳ Ｐゴシック" pitchFamily="-109" charset="-128"/>
            </a:endParaRPr>
          </a:p>
        </p:txBody>
      </p:sp>
      <p:pic>
        <p:nvPicPr>
          <p:cNvPr id="9218" name="Picture 2" descr="H:\Marked\Bodary_David.JPG"/>
          <p:cNvPicPr>
            <a:picLocks noGrp="1" noChangeAspect="1" noChangeArrowheads="1"/>
          </p:cNvPicPr>
          <p:nvPr>
            <p:ph type="pic" idx="1"/>
          </p:nvPr>
        </p:nvPicPr>
        <p:blipFill>
          <a:blip r:embed="rId2"/>
          <a:srcRect t="2161" b="2161"/>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Text Placeholder 3"/>
          <p:cNvSpPr>
            <a:spLocks noGrp="1"/>
          </p:cNvSpPr>
          <p:nvPr>
            <p:ph type="body" sz="half" idx="2"/>
          </p:nvPr>
        </p:nvSpPr>
        <p:spPr bwMode="auto">
          <a:xfrm>
            <a:off x="1905000" y="4267200"/>
            <a:ext cx="67818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As a community college graduate whose life was changed by a single instructor, I have an authentic understanding of the importance of my profession.</a:t>
            </a:r>
          </a:p>
        </p:txBody>
      </p:sp>
      <p:sp>
        <p:nvSpPr>
          <p:cNvPr id="6553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MICHAEL BOESTER</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Monroe Community College</a:t>
            </a:r>
            <a:endParaRPr lang="en-US" sz="1200" smtClean="0">
              <a:solidFill>
                <a:srgbClr val="000000"/>
              </a:solidFill>
              <a:cs typeface="ＭＳ Ｐゴシック" pitchFamily="-109" charset="-128"/>
            </a:endParaRPr>
          </a:p>
        </p:txBody>
      </p:sp>
      <p:pic>
        <p:nvPicPr>
          <p:cNvPr id="10242" name="Picture 2" descr="H:\Marked\Boester_Michael.jpg"/>
          <p:cNvPicPr>
            <a:picLocks noGrp="1" noChangeAspect="1" noChangeArrowheads="1"/>
          </p:cNvPicPr>
          <p:nvPr>
            <p:ph type="pic" idx="1"/>
          </p:nvPr>
        </p:nvPicPr>
        <p:blipFill>
          <a:blip r:embed="rId2"/>
          <a:srcRect t="1994" b="1994"/>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Rectangle 8"/>
          <p:cNvSpPr>
            <a:spLocks noGrp="1" noChangeArrowheads="1"/>
          </p:cNvSpPr>
          <p:nvPr>
            <p:ph type="title"/>
          </p:nvPr>
        </p:nvSpPr>
        <p:spPr bwMode="auto">
          <a:xfrm>
            <a:off x="3124200" y="1219200"/>
            <a:ext cx="2971800" cy="6778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TANYA BOLER</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East Central Community College</a:t>
            </a:r>
            <a:endParaRPr lang="en-US" sz="1200" smtClean="0">
              <a:solidFill>
                <a:srgbClr val="000000"/>
              </a:solidFill>
              <a:cs typeface="ＭＳ Ｐゴシック" pitchFamily="-109" charset="-128"/>
            </a:endParaRPr>
          </a:p>
        </p:txBody>
      </p:sp>
      <p:pic>
        <p:nvPicPr>
          <p:cNvPr id="11266" name="Picture 2" descr="H:\Marked\Boler_Tanya.jpg"/>
          <p:cNvPicPr>
            <a:picLocks noGrp="1" noChangeAspect="1" noChangeArrowheads="1"/>
          </p:cNvPicPr>
          <p:nvPr>
            <p:ph type="pic" idx="1"/>
          </p:nvPr>
        </p:nvPicPr>
        <p:blipFill>
          <a:blip r:embed="rId2" cstate="print"/>
          <a:srcRect t="1994" b="1994"/>
          <a:stretch>
            <a:fillRect/>
          </a:stretch>
        </p:blipFill>
        <p:spPr bwMode="auto">
          <a:xfrm>
            <a:off x="2362200" y="21336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Text Placeholder 3"/>
          <p:cNvSpPr>
            <a:spLocks noGrp="1"/>
          </p:cNvSpPr>
          <p:nvPr>
            <p:ph type="body" sz="half" idx="2"/>
          </p:nvPr>
        </p:nvSpPr>
        <p:spPr bwMode="auto">
          <a:xfrm>
            <a:off x="1905000" y="3733800"/>
            <a:ext cx="6781800" cy="2286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cs typeface="ＭＳ Ｐゴシック" pitchFamily="-109" charset="-128"/>
              </a:rPr>
              <a:t>Teaching is a passion, not an occupation.</a:t>
            </a:r>
            <a:endParaRPr lang="en-US" sz="900">
              <a:cs typeface="ＭＳ Ｐゴシック" pitchFamily="-109" charset="-128"/>
            </a:endParaRPr>
          </a:p>
          <a:p>
            <a:pPr eaLnBrk="1" hangingPunct="1">
              <a:lnSpc>
                <a:spcPct val="120000"/>
              </a:lnSpc>
              <a:spcBef>
                <a:spcPct val="0"/>
              </a:spcBef>
            </a:pPr>
            <a:r>
              <a:rPr lang="en-US" sz="1800">
                <a:cs typeface="ＭＳ Ｐゴシック" pitchFamily="-109" charset="-128"/>
              </a:rPr>
              <a:t>We have committed ourselves to sharing not only our knowledge but our experience. I believe we should be helping our students surpass our own accomplishments. Watching the continuous growth of my students inspires and energizes me to continue to strive for excellence!</a:t>
            </a:r>
          </a:p>
        </p:txBody>
      </p:sp>
      <p:sp>
        <p:nvSpPr>
          <p:cNvPr id="18434"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BRUCE AITKEN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Algonquin College</a:t>
            </a:r>
            <a:endParaRPr lang="en-US" sz="1200" smtClean="0">
              <a:solidFill>
                <a:srgbClr val="000000"/>
              </a:solidFill>
              <a:cs typeface="ＭＳ Ｐゴシック" pitchFamily="-109" charset="-128"/>
            </a:endParaRPr>
          </a:p>
        </p:txBody>
      </p:sp>
      <p:pic>
        <p:nvPicPr>
          <p:cNvPr id="16386" name="Picture 2" descr="H:\Marked\Aitken_Bruce.jpg"/>
          <p:cNvPicPr>
            <a:picLocks noGrp="1" noChangeAspect="1" noChangeArrowheads="1"/>
          </p:cNvPicPr>
          <p:nvPr>
            <p:ph type="pic" idx="1"/>
          </p:nvPr>
        </p:nvPicPr>
        <p:blipFill>
          <a:blip r:embed="rId2" cstate="print"/>
          <a:srcRect t="7328" b="7328"/>
          <a:stretch>
            <a:fillRect/>
          </a:stretch>
        </p:blipFill>
        <p:spPr bwMode="auto">
          <a:xfrm>
            <a:off x="304800" y="685800"/>
            <a:ext cx="4419600" cy="2828925"/>
          </a:xfrm>
          <a:prstGeom prst="roundRect">
            <a:avLst/>
          </a:prstGeom>
          <a:ln w="38100"/>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Text Placeholder 3"/>
          <p:cNvSpPr>
            <a:spLocks noGrp="1"/>
          </p:cNvSpPr>
          <p:nvPr>
            <p:ph type="body" sz="half" idx="2"/>
          </p:nvPr>
        </p:nvSpPr>
        <p:spPr bwMode="auto">
          <a:xfrm>
            <a:off x="1524000" y="20574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Gee-whiz science is fun, interesting, and captivating for students, but it’s like giving a hungry man a fish.  To really teach students to ‘fish’ takes a willingness to be available, recognize the questions that they’re asking between the lines, and guide them to finding their own answers.</a:t>
            </a:r>
          </a:p>
        </p:txBody>
      </p:sp>
      <p:sp>
        <p:nvSpPr>
          <p:cNvPr id="67586" name="Rectangle 8"/>
          <p:cNvSpPr>
            <a:spLocks noGrp="1" noChangeArrowheads="1"/>
          </p:cNvSpPr>
          <p:nvPr>
            <p:ph type="title"/>
          </p:nvPr>
        </p:nvSpPr>
        <p:spPr bwMode="auto">
          <a:xfrm>
            <a:off x="3048000" y="1150938"/>
            <a:ext cx="3124200" cy="677862"/>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JOHN BOLING</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College of Southern Idaho</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Text Placeholder 3"/>
          <p:cNvSpPr>
            <a:spLocks noGrp="1"/>
          </p:cNvSpPr>
          <p:nvPr>
            <p:ph type="body" sz="half" idx="2"/>
          </p:nvPr>
        </p:nvSpPr>
        <p:spPr bwMode="auto">
          <a:xfrm>
            <a:off x="1905000" y="4038600"/>
            <a:ext cx="6781800" cy="1524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teach technology courses. What really motivates me is seeing students’ face when it clicks for them and they get excited about a particular topic.  Those moment’s are pivotal, and inspire students to go and do great things, and that’s what it is all about.</a:t>
            </a:r>
          </a:p>
        </p:txBody>
      </p:sp>
      <p:sp>
        <p:nvSpPr>
          <p:cNvPr id="6861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JEFF BOOKOUT</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Arkansas State University-Newport</a:t>
            </a:r>
            <a:endParaRPr lang="en-US" sz="1200" smtClean="0">
              <a:solidFill>
                <a:srgbClr val="000000"/>
              </a:solidFill>
              <a:cs typeface="ＭＳ Ｐゴシック" pitchFamily="-109" charset="-128"/>
            </a:endParaRPr>
          </a:p>
        </p:txBody>
      </p:sp>
      <p:pic>
        <p:nvPicPr>
          <p:cNvPr id="12290" name="Picture 2" descr="H:\Marked\Bookout_Jeff.JPG"/>
          <p:cNvPicPr>
            <a:picLocks noGrp="1" noChangeAspect="1" noChangeArrowheads="1"/>
          </p:cNvPicPr>
          <p:nvPr>
            <p:ph type="pic" idx="1"/>
          </p:nvPr>
        </p:nvPicPr>
        <p:blipFill>
          <a:blip r:embed="rId2" cstate="print"/>
          <a:srcRect t="7328" b="7328"/>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Rectangle 8"/>
          <p:cNvSpPr>
            <a:spLocks noGrp="1" noChangeArrowheads="1"/>
          </p:cNvSpPr>
          <p:nvPr>
            <p:ph type="title"/>
          </p:nvPr>
        </p:nvSpPr>
        <p:spPr bwMode="auto">
          <a:xfrm>
            <a:off x="2971800" y="1219200"/>
            <a:ext cx="3124200" cy="615950"/>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cs typeface="ＭＳ Ｐゴシック" pitchFamily="-109" charset="-128"/>
              </a:rPr>
              <a:t>CHARLES BORDOGNA</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Bergen Community College</a:t>
            </a:r>
            <a:endParaRPr lang="en-US" sz="1200" smtClean="0">
              <a:solidFill>
                <a:srgbClr val="000000"/>
              </a:solidFill>
              <a:cs typeface="ＭＳ Ｐゴシック" pitchFamily="-109" charset="-128"/>
            </a:endParaRPr>
          </a:p>
        </p:txBody>
      </p:sp>
      <p:pic>
        <p:nvPicPr>
          <p:cNvPr id="13314" name="Picture 2" descr="H:\Marked\Bordogna_Charles.jpg"/>
          <p:cNvPicPr>
            <a:picLocks noGrp="1" noChangeAspect="1" noChangeArrowheads="1"/>
          </p:cNvPicPr>
          <p:nvPr>
            <p:ph type="pic" idx="1"/>
          </p:nvPr>
        </p:nvPicPr>
        <p:blipFill>
          <a:blip r:embed="rId2"/>
          <a:srcRect t="1994" b="1994"/>
          <a:stretch>
            <a:fillRect/>
          </a:stretch>
        </p:blipFill>
        <p:spPr bwMode="auto">
          <a:xfrm>
            <a:off x="2362200" y="2209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Rectangle 8"/>
          <p:cNvSpPr>
            <a:spLocks noGrp="1" noChangeArrowheads="1"/>
          </p:cNvSpPr>
          <p:nvPr>
            <p:ph type="title"/>
          </p:nvPr>
        </p:nvSpPr>
        <p:spPr bwMode="auto">
          <a:xfrm>
            <a:off x="2895600" y="1219200"/>
            <a:ext cx="3276600" cy="615950"/>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cs typeface="ＭＳ Ｐゴシック" pitchFamily="-109" charset="-128"/>
              </a:rPr>
              <a:t>KAY BOSTON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Bossier Parish Community College</a:t>
            </a:r>
            <a:endParaRPr lang="en-US" sz="1200" smtClean="0">
              <a:solidFill>
                <a:srgbClr val="000000"/>
              </a:solidFill>
              <a:cs typeface="ＭＳ Ｐゴシック" pitchFamily="-109" charset="-128"/>
            </a:endParaRPr>
          </a:p>
        </p:txBody>
      </p:sp>
      <p:pic>
        <p:nvPicPr>
          <p:cNvPr id="14338" name="Picture 2" descr="H:\Marked\Boston_ Kay.JPG"/>
          <p:cNvPicPr>
            <a:picLocks noGrp="1" noChangeAspect="1" noChangeArrowheads="1"/>
          </p:cNvPicPr>
          <p:nvPr>
            <p:ph type="pic" idx="1"/>
          </p:nvPr>
        </p:nvPicPr>
        <p:blipFill>
          <a:blip r:embed="rId2"/>
          <a:srcRect t="7328" b="7328"/>
          <a:stretch>
            <a:fillRect/>
          </a:stretch>
        </p:blipFill>
        <p:spPr bwMode="auto">
          <a:xfrm>
            <a:off x="2362200" y="2209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Text Placeholder 3"/>
          <p:cNvSpPr>
            <a:spLocks noGrp="1"/>
          </p:cNvSpPr>
          <p:nvPr>
            <p:ph type="body" sz="half" idx="2"/>
          </p:nvPr>
        </p:nvSpPr>
        <p:spPr bwMode="auto">
          <a:xfrm>
            <a:off x="1905000" y="3733800"/>
            <a:ext cx="67818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strive to teach with open hands, to remember that what I teach I do not own. Open-handed teaching asks me to be courageous and remain vulnerable. It demands I be truthful. As Parker Palmer says so succinctly, ‘To teach is to create a space in which the community of truth is practiced.’ I want to create that space.</a:t>
            </a:r>
          </a:p>
        </p:txBody>
      </p:sp>
      <p:sp>
        <p:nvSpPr>
          <p:cNvPr id="71682" name="Rectangle 8"/>
          <p:cNvSpPr>
            <a:spLocks noGrp="1" noChangeArrowheads="1"/>
          </p:cNvSpPr>
          <p:nvPr>
            <p:ph type="title"/>
          </p:nvPr>
        </p:nvSpPr>
        <p:spPr bwMode="auto">
          <a:xfrm>
            <a:off x="5029200" y="1752600"/>
            <a:ext cx="3962400" cy="60960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NANCY BOUREY</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Camosun College</a:t>
            </a:r>
            <a:endParaRPr lang="en-US" sz="1200" smtClean="0">
              <a:solidFill>
                <a:srgbClr val="000000"/>
              </a:solidFill>
              <a:cs typeface="ＭＳ Ｐゴシック" pitchFamily="-109" charset="-128"/>
            </a:endParaRPr>
          </a:p>
        </p:txBody>
      </p:sp>
      <p:pic>
        <p:nvPicPr>
          <p:cNvPr id="15363" name="Picture 3" descr="H:\Marked\Bourey-Nancy.jpg"/>
          <p:cNvPicPr>
            <a:picLocks noGrp="1" noChangeAspect="1" noChangeArrowheads="1"/>
          </p:cNvPicPr>
          <p:nvPr>
            <p:ph type="pic" idx="1"/>
          </p:nvPr>
        </p:nvPicPr>
        <p:blipFill>
          <a:blip r:embed="rId2"/>
          <a:srcRect t="25997" b="25997"/>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Text Placeholder 3"/>
          <p:cNvSpPr>
            <a:spLocks noGrp="1"/>
          </p:cNvSpPr>
          <p:nvPr>
            <p:ph type="body" sz="half" idx="2"/>
          </p:nvPr>
        </p:nvSpPr>
        <p:spPr bwMode="auto">
          <a:xfrm>
            <a:off x="1600200" y="20574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Teaching is learning. Each day my students give me messages about what works, what doesn't, and what I need to do to grow with them. The key is paying attention.</a:t>
            </a:r>
          </a:p>
        </p:txBody>
      </p:sp>
      <p:sp>
        <p:nvSpPr>
          <p:cNvPr id="72706" name="Rectangle 8"/>
          <p:cNvSpPr>
            <a:spLocks noGrp="1" noChangeArrowheads="1"/>
          </p:cNvSpPr>
          <p:nvPr>
            <p:ph type="title"/>
          </p:nvPr>
        </p:nvSpPr>
        <p:spPr bwMode="auto">
          <a:xfrm>
            <a:off x="2971800" y="1150938"/>
            <a:ext cx="3276600" cy="677862"/>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MIKE BOVE</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Southern Maine Community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Text Placeholder 3"/>
          <p:cNvSpPr>
            <a:spLocks noGrp="1"/>
          </p:cNvSpPr>
          <p:nvPr>
            <p:ph type="body" sz="half" idx="2"/>
          </p:nvPr>
        </p:nvSpPr>
        <p:spPr bwMode="auto">
          <a:xfrm>
            <a:off x="1447800" y="2057400"/>
            <a:ext cx="6553200" cy="1524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As the Assistant Director of Admissions, I am involved in helping students reach their full potential.  By encouraging and counseling them, I help them realize that an education is the path to making their dreams come true.</a:t>
            </a:r>
          </a:p>
        </p:txBody>
      </p:sp>
      <p:sp>
        <p:nvSpPr>
          <p:cNvPr id="73730" name="Rectangle 8"/>
          <p:cNvSpPr>
            <a:spLocks noGrp="1" noChangeArrowheads="1"/>
          </p:cNvSpPr>
          <p:nvPr>
            <p:ph type="title"/>
          </p:nvPr>
        </p:nvSpPr>
        <p:spPr bwMode="auto">
          <a:xfrm>
            <a:off x="3048000" y="1158875"/>
            <a:ext cx="3124200" cy="669925"/>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SUSAN BOWEN</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Darton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Text Placeholder 3"/>
          <p:cNvSpPr>
            <a:spLocks noGrp="1"/>
          </p:cNvSpPr>
          <p:nvPr>
            <p:ph type="body" sz="half" idx="2"/>
          </p:nvPr>
        </p:nvSpPr>
        <p:spPr bwMode="auto">
          <a:xfrm>
            <a:off x="1905000" y="38862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As a teacher, I am most inspired when I see students a few semesters or years after they complete my class, and they tell me that what I taught them in my classroom made a difference in their college education.  This reminds me that what I teach today matters tomorrow.</a:t>
            </a:r>
          </a:p>
        </p:txBody>
      </p:sp>
      <p:sp>
        <p:nvSpPr>
          <p:cNvPr id="7475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MICHAEL BOYD</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Illinois Central College</a:t>
            </a:r>
            <a:endParaRPr lang="en-US" sz="1200" smtClean="0">
              <a:solidFill>
                <a:srgbClr val="000000"/>
              </a:solidFill>
              <a:cs typeface="ＭＳ Ｐゴシック" pitchFamily="-109" charset="-128"/>
            </a:endParaRPr>
          </a:p>
        </p:txBody>
      </p:sp>
      <p:pic>
        <p:nvPicPr>
          <p:cNvPr id="16388" name="Picture 4" descr="H:\Marked\Boyd_Michael.jpg"/>
          <p:cNvPicPr>
            <a:picLocks noGrp="1" noChangeAspect="1" noChangeArrowheads="1"/>
          </p:cNvPicPr>
          <p:nvPr>
            <p:ph type="pic" idx="1"/>
          </p:nvPr>
        </p:nvPicPr>
        <p:blipFill>
          <a:blip r:embed="rId2"/>
          <a:srcRect t="1994" b="1994"/>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Rectangle 8"/>
          <p:cNvSpPr>
            <a:spLocks noGrp="1" noChangeArrowheads="1"/>
          </p:cNvSpPr>
          <p:nvPr>
            <p:ph type="title"/>
          </p:nvPr>
        </p:nvSpPr>
        <p:spPr bwMode="auto">
          <a:xfrm>
            <a:off x="2667000" y="1219200"/>
            <a:ext cx="38100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AMANDA BOYLE</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Texas State Technical College – Marshall</a:t>
            </a:r>
            <a:endParaRPr lang="en-US" sz="1200" smtClean="0">
              <a:solidFill>
                <a:srgbClr val="000000"/>
              </a:solidFill>
              <a:cs typeface="ＭＳ Ｐゴシック" pitchFamily="-109" charset="-128"/>
            </a:endParaRPr>
          </a:p>
        </p:txBody>
      </p:sp>
      <p:pic>
        <p:nvPicPr>
          <p:cNvPr id="17410" name="Picture 2" descr="H:\Marked\Boyle_Amanda.JPG"/>
          <p:cNvPicPr>
            <a:picLocks noGrp="1" noChangeAspect="1" noChangeArrowheads="1"/>
          </p:cNvPicPr>
          <p:nvPr>
            <p:ph type="pic" idx="1"/>
          </p:nvPr>
        </p:nvPicPr>
        <p:blipFill>
          <a:blip r:embed="rId2" cstate="print"/>
          <a:srcRect t="5743" b="5743"/>
          <a:stretch>
            <a:fillRect/>
          </a:stretch>
        </p:blipFill>
        <p:spPr bwMode="auto">
          <a:xfrm>
            <a:off x="2362200" y="2209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Rectangle 8"/>
          <p:cNvSpPr>
            <a:spLocks noGrp="1" noChangeArrowheads="1"/>
          </p:cNvSpPr>
          <p:nvPr>
            <p:ph type="title"/>
          </p:nvPr>
        </p:nvSpPr>
        <p:spPr bwMode="auto">
          <a:xfrm>
            <a:off x="2971800" y="1219200"/>
            <a:ext cx="3124200" cy="615950"/>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cs typeface="ＭＳ Ｐゴシック" pitchFamily="-109" charset="-128"/>
              </a:rPr>
              <a:t>ANN BRAGDON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Houston Community College</a:t>
            </a:r>
            <a:endParaRPr lang="en-US" sz="1200" smtClean="0">
              <a:solidFill>
                <a:srgbClr val="000000"/>
              </a:solidFill>
              <a:cs typeface="ＭＳ Ｐゴシック" pitchFamily="-109" charset="-128"/>
            </a:endParaRPr>
          </a:p>
        </p:txBody>
      </p:sp>
      <p:pic>
        <p:nvPicPr>
          <p:cNvPr id="18434" name="Picture 2" descr="H:\Marked\Bragdon_Ann.jpg"/>
          <p:cNvPicPr>
            <a:picLocks noGrp="1" noChangeAspect="1" noChangeArrowheads="1"/>
          </p:cNvPicPr>
          <p:nvPr>
            <p:ph type="pic" idx="1"/>
          </p:nvPr>
        </p:nvPicPr>
        <p:blipFill>
          <a:blip r:embed="rId2" cstate="print"/>
          <a:srcRect t="7328" b="7328"/>
          <a:stretch>
            <a:fillRect/>
          </a:stretch>
        </p:blipFill>
        <p:spPr bwMode="auto">
          <a:xfrm>
            <a:off x="2362200" y="2209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Text Placeholder 3"/>
          <p:cNvSpPr>
            <a:spLocks noGrp="1"/>
          </p:cNvSpPr>
          <p:nvPr>
            <p:ph type="body" sz="half" idx="2"/>
          </p:nvPr>
        </p:nvSpPr>
        <p:spPr bwMode="auto">
          <a:xfrm>
            <a:off x="1905000" y="3733800"/>
            <a:ext cx="6781800" cy="2286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cs typeface="ＭＳ Ｐゴシック" pitchFamily="-109" charset="-128"/>
              </a:rPr>
              <a:t>‘You cannot not teach,’ especially in the classroom, Cultural and academic knowledge are both important, and our own experiences often provide powerful teaching and learning opportunities.  It only takes one generation for knowledge to be lost; it’s important to nurture critical thinking about the national and global issues that face.</a:t>
            </a:r>
          </a:p>
        </p:txBody>
      </p:sp>
      <p:sp>
        <p:nvSpPr>
          <p:cNvPr id="19458" name="Rectangle 8"/>
          <p:cNvSpPr>
            <a:spLocks noGrp="1" noChangeArrowheads="1"/>
          </p:cNvSpPr>
          <p:nvPr>
            <p:ph type="title"/>
          </p:nvPr>
        </p:nvSpPr>
        <p:spPr bwMode="auto">
          <a:xfrm>
            <a:off x="5029200" y="1746250"/>
            <a:ext cx="38100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CHRISTINA ALEXANDER</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Southwestern Oregon Community College</a:t>
            </a:r>
            <a:endParaRPr lang="en-US" sz="1200" smtClean="0">
              <a:solidFill>
                <a:srgbClr val="000000"/>
              </a:solidFill>
              <a:cs typeface="ＭＳ Ｐゴシック" pitchFamily="-109" charset="-128"/>
            </a:endParaRPr>
          </a:p>
        </p:txBody>
      </p:sp>
      <p:pic>
        <p:nvPicPr>
          <p:cNvPr id="17410" name="Picture 2" descr="H:\Marked\Alexander_Christina.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ln w="38100"/>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Text Placeholder 3"/>
          <p:cNvSpPr>
            <a:spLocks noGrp="1"/>
          </p:cNvSpPr>
          <p:nvPr>
            <p:ph type="body" sz="half" idx="2"/>
          </p:nvPr>
        </p:nvSpPr>
        <p:spPr bwMode="auto">
          <a:xfrm>
            <a:off x="1905000" y="4191000"/>
            <a:ext cx="6781800" cy="1219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know that my students may not remember all of the content I taught them, but I hope they remember how I made them feel about themselves, their future, and their world. </a:t>
            </a:r>
          </a:p>
        </p:txBody>
      </p:sp>
      <p:sp>
        <p:nvSpPr>
          <p:cNvPr id="7782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DANA BRAMBLE</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Wharton County Junior College</a:t>
            </a:r>
            <a:endParaRPr lang="en-US" sz="1200" smtClean="0">
              <a:solidFill>
                <a:srgbClr val="000000"/>
              </a:solidFill>
              <a:cs typeface="ＭＳ Ｐゴシック" pitchFamily="-109" charset="-128"/>
            </a:endParaRPr>
          </a:p>
        </p:txBody>
      </p:sp>
      <p:pic>
        <p:nvPicPr>
          <p:cNvPr id="20482" name="Picture 2" descr="H:\Marked\Bramble_Dana.jpg"/>
          <p:cNvPicPr>
            <a:picLocks noGrp="1" noChangeAspect="1" noChangeArrowheads="1"/>
          </p:cNvPicPr>
          <p:nvPr>
            <p:ph type="pic" idx="1"/>
          </p:nvPr>
        </p:nvPicPr>
        <p:blipFill>
          <a:blip r:embed="rId2"/>
          <a:srcRect t="1994" b="1994"/>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Text Placeholder 3"/>
          <p:cNvSpPr>
            <a:spLocks noGrp="1"/>
          </p:cNvSpPr>
          <p:nvPr>
            <p:ph type="body" sz="half" idx="2"/>
          </p:nvPr>
        </p:nvSpPr>
        <p:spPr bwMode="auto">
          <a:xfrm>
            <a:off x="1905000" y="3886200"/>
            <a:ext cx="6781800" cy="1981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The boundaries between ‘outside’ and ‘inside’ the classroom must be fluid if meaningful learning is to take place. This means that we must invite our students to explore the relationship between their scholarship, themselves, and their worlds, that the classroom must be a site of revolution.</a:t>
            </a:r>
          </a:p>
        </p:txBody>
      </p:sp>
      <p:sp>
        <p:nvSpPr>
          <p:cNvPr id="7885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MARIA BRANDT</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Monroe Community College</a:t>
            </a:r>
            <a:endParaRPr lang="en-US" sz="1200" smtClean="0">
              <a:solidFill>
                <a:srgbClr val="000000"/>
              </a:solidFill>
              <a:cs typeface="ＭＳ Ｐゴシック" pitchFamily="-109" charset="-128"/>
            </a:endParaRPr>
          </a:p>
        </p:txBody>
      </p:sp>
      <p:pic>
        <p:nvPicPr>
          <p:cNvPr id="19458" name="Picture 2" descr="H:\Marked\Brandt_Maria.jpg"/>
          <p:cNvPicPr>
            <a:picLocks noGrp="1" noChangeAspect="1" noChangeArrowheads="1"/>
          </p:cNvPicPr>
          <p:nvPr>
            <p:ph type="pic" idx="1"/>
          </p:nvPr>
        </p:nvPicPr>
        <p:blipFill>
          <a:blip r:embed="rId2"/>
          <a:srcRect t="1994" b="1994"/>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Text Placeholder 3"/>
          <p:cNvSpPr>
            <a:spLocks noGrp="1"/>
          </p:cNvSpPr>
          <p:nvPr>
            <p:ph type="body" sz="half" idx="2"/>
          </p:nvPr>
        </p:nvSpPr>
        <p:spPr bwMode="auto">
          <a:xfrm>
            <a:off x="1905000" y="3733800"/>
            <a:ext cx="67818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What inspires me is seeing those students in the library for the first time and not knowing where to begin their research. The strategies I use to help drive my success is to keep an open mind that they are not where I am and to assist the students until their needs have been completely met. Words of wisdom: "We only have one life; live it to the fullest.”</a:t>
            </a:r>
          </a:p>
        </p:txBody>
      </p:sp>
      <p:sp>
        <p:nvSpPr>
          <p:cNvPr id="7987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BRENDA BRANTLEY</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Bossier Parish Community College</a:t>
            </a:r>
            <a:endParaRPr lang="en-US" sz="1200" smtClean="0">
              <a:solidFill>
                <a:srgbClr val="000000"/>
              </a:solidFill>
              <a:cs typeface="ＭＳ Ｐゴシック" pitchFamily="-109" charset="-128"/>
            </a:endParaRPr>
          </a:p>
        </p:txBody>
      </p:sp>
      <p:pic>
        <p:nvPicPr>
          <p:cNvPr id="21506" name="Picture 2" descr="H:\Marked\Brantley_Brenda.JPG"/>
          <p:cNvPicPr>
            <a:picLocks noGrp="1" noChangeAspect="1" noChangeArrowheads="1"/>
          </p:cNvPicPr>
          <p:nvPr>
            <p:ph type="pic" idx="1"/>
          </p:nvPr>
        </p:nvPicPr>
        <p:blipFill>
          <a:blip r:embed="rId2"/>
          <a:srcRect t="7328" b="7328"/>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Text Placeholder 3"/>
          <p:cNvSpPr>
            <a:spLocks noGrp="1"/>
          </p:cNvSpPr>
          <p:nvPr>
            <p:ph type="body" sz="half" idx="2"/>
          </p:nvPr>
        </p:nvSpPr>
        <p:spPr bwMode="auto">
          <a:xfrm>
            <a:off x="1524000" y="2057400"/>
            <a:ext cx="67818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emphasize a student’s reason for enrolling in college.  As much as possible, I personalize my teaching.</a:t>
            </a:r>
          </a:p>
        </p:txBody>
      </p:sp>
      <p:sp>
        <p:nvSpPr>
          <p:cNvPr id="80898" name="Rectangle 8"/>
          <p:cNvSpPr>
            <a:spLocks noGrp="1" noChangeArrowheads="1"/>
          </p:cNvSpPr>
          <p:nvPr>
            <p:ph type="title"/>
          </p:nvPr>
        </p:nvSpPr>
        <p:spPr bwMode="auto">
          <a:xfrm>
            <a:off x="2971800" y="1150938"/>
            <a:ext cx="3276600" cy="677862"/>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LINDA BRENDER</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Macomb Community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Text Placeholder 3"/>
          <p:cNvSpPr>
            <a:spLocks noGrp="1"/>
          </p:cNvSpPr>
          <p:nvPr>
            <p:ph type="body" sz="half" idx="2"/>
          </p:nvPr>
        </p:nvSpPr>
        <p:spPr bwMode="auto">
          <a:xfrm>
            <a:off x="1905000" y="4495800"/>
            <a:ext cx="67818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It is hard not to be inspired by students. Don’t say you care; show you care.</a:t>
            </a:r>
          </a:p>
        </p:txBody>
      </p:sp>
      <p:sp>
        <p:nvSpPr>
          <p:cNvPr id="8192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GREGORY BRIDGEMAN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Hopkinsville Community College</a:t>
            </a:r>
            <a:endParaRPr lang="en-US" sz="1200" smtClean="0">
              <a:solidFill>
                <a:srgbClr val="000000"/>
              </a:solidFill>
              <a:cs typeface="ＭＳ Ｐゴシック" pitchFamily="-109" charset="-128"/>
            </a:endParaRPr>
          </a:p>
        </p:txBody>
      </p:sp>
      <p:pic>
        <p:nvPicPr>
          <p:cNvPr id="22531" name="Picture 3" descr="H:\Marked\Bridgeman_Gregory.jpg"/>
          <p:cNvPicPr>
            <a:picLocks noGrp="1" noChangeAspect="1" noChangeArrowheads="1"/>
          </p:cNvPicPr>
          <p:nvPr>
            <p:ph type="pic" idx="1"/>
          </p:nvPr>
        </p:nvPicPr>
        <p:blipFill>
          <a:blip r:embed="rId2"/>
          <a:srcRect l="2576" r="2576"/>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5" name="Text Placeholder 3"/>
          <p:cNvSpPr>
            <a:spLocks noGrp="1"/>
          </p:cNvSpPr>
          <p:nvPr>
            <p:ph type="body" sz="half" idx="2"/>
          </p:nvPr>
        </p:nvSpPr>
        <p:spPr bwMode="auto">
          <a:xfrm>
            <a:off x="1905000" y="4267200"/>
            <a:ext cx="67818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What students need is to know is how passionate you are—that you are passionate about your discipline, about learning, but most of all, about them.</a:t>
            </a:r>
          </a:p>
        </p:txBody>
      </p:sp>
      <p:sp>
        <p:nvSpPr>
          <p:cNvPr id="8294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FREDA BRIGGS</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Butler Community College</a:t>
            </a:r>
            <a:endParaRPr lang="en-US" sz="1200" smtClean="0">
              <a:solidFill>
                <a:srgbClr val="000000"/>
              </a:solidFill>
              <a:cs typeface="ＭＳ Ｐゴシック" pitchFamily="-109" charset="-128"/>
            </a:endParaRPr>
          </a:p>
        </p:txBody>
      </p:sp>
      <p:pic>
        <p:nvPicPr>
          <p:cNvPr id="23554" name="Picture 2" descr="H:\Marked\Briggs_Freda.jpg.JPG"/>
          <p:cNvPicPr>
            <a:picLocks noGrp="1" noChangeAspect="1" noChangeArrowheads="1"/>
          </p:cNvPicPr>
          <p:nvPr>
            <p:ph type="pic" idx="1"/>
          </p:nvPr>
        </p:nvPicPr>
        <p:blipFill>
          <a:blip r:embed="rId2" cstate="print"/>
          <a:srcRect t="7328" b="7328"/>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Rectangle 8"/>
          <p:cNvSpPr>
            <a:spLocks noGrp="1" noChangeArrowheads="1"/>
          </p:cNvSpPr>
          <p:nvPr>
            <p:ph type="title"/>
          </p:nvPr>
        </p:nvSpPr>
        <p:spPr bwMode="auto">
          <a:xfrm>
            <a:off x="2971800" y="1219200"/>
            <a:ext cx="3124200" cy="830263"/>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cs typeface="ＭＳ Ｐゴシック" pitchFamily="-109" charset="-128"/>
              </a:rPr>
              <a:t>MORGAN BROADHEAD</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Kentucky Community and Technical College System</a:t>
            </a:r>
            <a:endParaRPr lang="en-US" sz="1200" smtClean="0">
              <a:solidFill>
                <a:srgbClr val="000000"/>
              </a:solidFill>
              <a:cs typeface="ＭＳ Ｐゴシック" pitchFamily="-109" charset="-128"/>
            </a:endParaRPr>
          </a:p>
        </p:txBody>
      </p:sp>
      <p:pic>
        <p:nvPicPr>
          <p:cNvPr id="24578" name="Picture 2" descr="H:\Marked\Broadhead_Morgan.jpg"/>
          <p:cNvPicPr>
            <a:picLocks noGrp="1" noChangeAspect="1" noChangeArrowheads="1"/>
          </p:cNvPicPr>
          <p:nvPr>
            <p:ph type="pic" idx="1"/>
          </p:nvPr>
        </p:nvPicPr>
        <p:blipFill>
          <a:blip r:embed="rId2"/>
          <a:srcRect l="3131" r="3131"/>
          <a:stretch>
            <a:fillRect/>
          </a:stretch>
        </p:blipFill>
        <p:spPr bwMode="auto">
          <a:xfrm>
            <a:off x="2362200" y="2209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3" name="Text Placeholder 3"/>
          <p:cNvSpPr>
            <a:spLocks noGrp="1"/>
          </p:cNvSpPr>
          <p:nvPr>
            <p:ph type="body" sz="half" idx="2"/>
          </p:nvPr>
        </p:nvSpPr>
        <p:spPr bwMode="auto">
          <a:xfrm>
            <a:off x="1905000" y="4114800"/>
            <a:ext cx="6781800" cy="1524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My motivation and inspiration are the students who are working so hard to enrich their lives through education.  Seeing them gain confidence in their abilities and helping them accomplish their goals is rewarding beyond measure.</a:t>
            </a:r>
          </a:p>
        </p:txBody>
      </p:sp>
      <p:sp>
        <p:nvSpPr>
          <p:cNvPr id="84994" name="Rectangle 8"/>
          <p:cNvSpPr>
            <a:spLocks noGrp="1" noChangeArrowheads="1"/>
          </p:cNvSpPr>
          <p:nvPr>
            <p:ph type="title"/>
          </p:nvPr>
        </p:nvSpPr>
        <p:spPr bwMode="auto">
          <a:xfrm>
            <a:off x="5029200" y="1746250"/>
            <a:ext cx="3962400" cy="8318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TRACY BROADWATER</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University of Arkansas Community College at Batesville</a:t>
            </a:r>
            <a:endParaRPr lang="en-US" sz="1200" smtClean="0">
              <a:solidFill>
                <a:srgbClr val="000000"/>
              </a:solidFill>
              <a:cs typeface="ＭＳ Ｐゴシック" pitchFamily="-109" charset="-128"/>
            </a:endParaRPr>
          </a:p>
        </p:txBody>
      </p:sp>
      <p:pic>
        <p:nvPicPr>
          <p:cNvPr id="11" name="Picture 6" descr="C:\Documents and Settings\kmix\Desktop\Broadwater_Tracy.jpg"/>
          <p:cNvPicPr>
            <a:picLocks noChangeAspect="1" noChangeArrowheads="1"/>
          </p:cNvPicPr>
          <p:nvPr/>
        </p:nvPicPr>
        <p:blipFill>
          <a:blip r:embed="rId2"/>
          <a:srcRect/>
          <a:stretch>
            <a:fillRect/>
          </a:stretch>
        </p:blipFill>
        <p:spPr bwMode="auto">
          <a:xfrm>
            <a:off x="304800" y="685800"/>
            <a:ext cx="4495800" cy="2819399"/>
          </a:xfrm>
          <a:prstGeom prst="roundRect">
            <a:avLst/>
          </a:prstGeom>
          <a:noFill/>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Text Placeholder 3"/>
          <p:cNvSpPr>
            <a:spLocks noGrp="1"/>
          </p:cNvSpPr>
          <p:nvPr>
            <p:ph type="body" sz="half" idx="2"/>
          </p:nvPr>
        </p:nvSpPr>
        <p:spPr bwMode="auto">
          <a:xfrm>
            <a:off x="1905000" y="3962400"/>
            <a:ext cx="6781800" cy="1981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The ability to instill confidence in students and develop their self-esteem while teaching them motivates me to be a better teacher and a better person. My students teach me, and I hope I teach them how important it is to listen to people and to respect other's differences, skills, and contributions.</a:t>
            </a:r>
          </a:p>
        </p:txBody>
      </p:sp>
      <p:sp>
        <p:nvSpPr>
          <p:cNvPr id="8601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MADELINE BROGAN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Lone Start College-North Harris</a:t>
            </a:r>
            <a:endParaRPr lang="en-US" sz="1200" smtClean="0">
              <a:solidFill>
                <a:srgbClr val="000000"/>
              </a:solidFill>
              <a:cs typeface="ＭＳ Ｐゴシック" pitchFamily="-109" charset="-128"/>
            </a:endParaRPr>
          </a:p>
        </p:txBody>
      </p:sp>
      <p:pic>
        <p:nvPicPr>
          <p:cNvPr id="26626" name="Picture 2" descr="H:\Marked\Brogan_Madeline.jpg"/>
          <p:cNvPicPr>
            <a:picLocks noGrp="1" noChangeAspect="1" noChangeArrowheads="1"/>
          </p:cNvPicPr>
          <p:nvPr>
            <p:ph type="pic" idx="1"/>
          </p:nvPr>
        </p:nvPicPr>
        <p:blipFill>
          <a:blip r:embed="rId2"/>
          <a:srcRect t="1994" b="1994"/>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Text Placeholder 3"/>
          <p:cNvSpPr>
            <a:spLocks noGrp="1"/>
          </p:cNvSpPr>
          <p:nvPr>
            <p:ph type="body" sz="half" idx="2"/>
          </p:nvPr>
        </p:nvSpPr>
        <p:spPr bwMode="auto">
          <a:xfrm>
            <a:off x="1447800" y="2057400"/>
            <a:ext cx="6781800" cy="1828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As in every profession, to succeed you must draw from an impetus within yourself. I am also inspired by the students whose lives are changed by the education and training they receive at our college. True success and fulfillment comes from service to and for others.</a:t>
            </a:r>
          </a:p>
        </p:txBody>
      </p:sp>
      <p:sp>
        <p:nvSpPr>
          <p:cNvPr id="87042" name="Rectangle 8"/>
          <p:cNvSpPr>
            <a:spLocks noGrp="1" noChangeArrowheads="1"/>
          </p:cNvSpPr>
          <p:nvPr>
            <p:ph type="title"/>
          </p:nvPr>
        </p:nvSpPr>
        <p:spPr bwMode="auto">
          <a:xfrm>
            <a:off x="2971800" y="1150938"/>
            <a:ext cx="3276600" cy="677862"/>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MARK BROOKS</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Bowling Green Technical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Text Placeholder 3"/>
          <p:cNvSpPr>
            <a:spLocks noGrp="1"/>
          </p:cNvSpPr>
          <p:nvPr>
            <p:ph type="body" sz="half" idx="2"/>
          </p:nvPr>
        </p:nvSpPr>
        <p:spPr bwMode="auto">
          <a:xfrm>
            <a:off x="1905000" y="39624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cs typeface="ＭＳ Ｐゴシック" pitchFamily="-109" charset="-128"/>
              </a:rPr>
              <a:t>I teach because I’m passionate about making tremendous contributions to someone’s learning.  Games help students learn, and for some strange reason retention and grades are higher in classes where games are played. I can’t see myself being in any other profession. I actually love what I do for a living.</a:t>
            </a:r>
          </a:p>
        </p:txBody>
      </p:sp>
      <p:sp>
        <p:nvSpPr>
          <p:cNvPr id="20482"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DEREK ALLEN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Sinclair Community College</a:t>
            </a:r>
            <a:endParaRPr lang="en-US" sz="1200" smtClean="0">
              <a:solidFill>
                <a:srgbClr val="000000"/>
              </a:solidFill>
              <a:cs typeface="ＭＳ Ｐゴシック" pitchFamily="-109" charset="-128"/>
            </a:endParaRPr>
          </a:p>
        </p:txBody>
      </p:sp>
      <p:pic>
        <p:nvPicPr>
          <p:cNvPr id="18435" name="Picture 3" descr="H:\Marked\Allen_Derek2.jpg"/>
          <p:cNvPicPr>
            <a:picLocks noGrp="1" noChangeAspect="1" noChangeArrowheads="1"/>
          </p:cNvPicPr>
          <p:nvPr>
            <p:ph type="pic" idx="1"/>
          </p:nvPr>
        </p:nvPicPr>
        <p:blipFill>
          <a:blip r:embed="rId2"/>
          <a:srcRect t="2161" b="2161"/>
          <a:stretch>
            <a:fillRect/>
          </a:stretch>
        </p:blipFill>
        <p:spPr bwMode="auto">
          <a:xfrm>
            <a:off x="304800" y="685800"/>
            <a:ext cx="4419600" cy="2828925"/>
          </a:xfrm>
          <a:prstGeom prst="roundRect">
            <a:avLst/>
          </a:prstGeom>
          <a:ln w="38100"/>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Text Placeholder 3"/>
          <p:cNvSpPr>
            <a:spLocks noGrp="1"/>
          </p:cNvSpPr>
          <p:nvPr>
            <p:ph type="body" sz="half" idx="2"/>
          </p:nvPr>
        </p:nvSpPr>
        <p:spPr bwMode="auto">
          <a:xfrm>
            <a:off x="1905000" y="3733800"/>
            <a:ext cx="67818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While the tried-and-true lecture and Socratic dialogue style of teaching is still an important and effective classroom mainstay, successful programs must also strive to integrate new technologies and incorporate new teaching methodologies in classes to reach new generations of students who assimilate knowledge in a variety of ways.</a:t>
            </a:r>
          </a:p>
        </p:txBody>
      </p:sp>
      <p:sp>
        <p:nvSpPr>
          <p:cNvPr id="8806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BEN BROTEMARKLE</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Brevard Community College</a:t>
            </a:r>
            <a:endParaRPr lang="en-US" sz="1200" smtClean="0">
              <a:solidFill>
                <a:srgbClr val="000000"/>
              </a:solidFill>
              <a:cs typeface="ＭＳ Ｐゴシック" pitchFamily="-109" charset="-128"/>
            </a:endParaRPr>
          </a:p>
        </p:txBody>
      </p:sp>
      <p:pic>
        <p:nvPicPr>
          <p:cNvPr id="27650" name="Picture 2" descr="H:\Marked\Brotemarkle_Ben.jpg"/>
          <p:cNvPicPr>
            <a:picLocks noGrp="1" noChangeAspect="1" noChangeArrowheads="1"/>
          </p:cNvPicPr>
          <p:nvPr>
            <p:ph type="pic" idx="1"/>
          </p:nvPr>
        </p:nvPicPr>
        <p:blipFill>
          <a:blip r:embed="rId2"/>
          <a:srcRect t="7328" b="7328"/>
          <a:stretch>
            <a:fillRect/>
          </a:stretch>
        </p:blipFill>
        <p:spPr bwMode="auto">
          <a:xfrm>
            <a:off x="304800" y="676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89" name="Rectangle 8"/>
          <p:cNvSpPr>
            <a:spLocks noGrp="1" noChangeArrowheads="1"/>
          </p:cNvSpPr>
          <p:nvPr>
            <p:ph type="title"/>
          </p:nvPr>
        </p:nvSpPr>
        <p:spPr bwMode="auto">
          <a:xfrm>
            <a:off x="2971800" y="1225550"/>
            <a:ext cx="3124200" cy="609600"/>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cs typeface="ＭＳ Ｐゴシック" pitchFamily="-109" charset="-128"/>
              </a:rPr>
              <a:t>JEANNIE BROWN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Motlow State Community College</a:t>
            </a:r>
            <a:endParaRPr lang="en-US" sz="1200" smtClean="0">
              <a:solidFill>
                <a:srgbClr val="000000"/>
              </a:solidFill>
              <a:cs typeface="ＭＳ Ｐゴシック" pitchFamily="-109" charset="-128"/>
            </a:endParaRPr>
          </a:p>
        </p:txBody>
      </p:sp>
      <p:pic>
        <p:nvPicPr>
          <p:cNvPr id="28675" name="Picture 3" descr="C:\Documents and Settings\kmix\Desktop\Brown_Jeannie.jpg"/>
          <p:cNvPicPr>
            <a:picLocks noGrp="1" noChangeAspect="1" noChangeArrowheads="1"/>
          </p:cNvPicPr>
          <p:nvPr>
            <p:ph type="pic" idx="1"/>
          </p:nvPr>
        </p:nvPicPr>
        <p:blipFill>
          <a:blip r:embed="rId2"/>
          <a:srcRect t="1742" b="1742"/>
          <a:stretch>
            <a:fillRect/>
          </a:stretch>
        </p:blipFill>
        <p:spPr bwMode="auto">
          <a:xfrm>
            <a:off x="2362200" y="2209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Text Placeholder 3"/>
          <p:cNvSpPr>
            <a:spLocks noGrp="1"/>
          </p:cNvSpPr>
          <p:nvPr>
            <p:ph type="body" sz="half" idx="2"/>
          </p:nvPr>
        </p:nvSpPr>
        <p:spPr bwMode="auto">
          <a:xfrm>
            <a:off x="1905000" y="4267200"/>
            <a:ext cx="67818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Persistence is the key to success in teaching—where change is constant and things don’t always go as planned.  If you love what you do, the job is less difficult. </a:t>
            </a:r>
          </a:p>
        </p:txBody>
      </p:sp>
      <p:sp>
        <p:nvSpPr>
          <p:cNvPr id="9011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JUDGE BROWN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Iowa Central Community College</a:t>
            </a:r>
            <a:endParaRPr lang="en-US" sz="1200" smtClean="0">
              <a:solidFill>
                <a:srgbClr val="000000"/>
              </a:solidFill>
              <a:cs typeface="ＭＳ Ｐゴシック" pitchFamily="-109" charset="-128"/>
            </a:endParaRPr>
          </a:p>
        </p:txBody>
      </p:sp>
      <p:pic>
        <p:nvPicPr>
          <p:cNvPr id="1026" name="Picture 2" descr="H:\Marked\Brown_Judge.jpg"/>
          <p:cNvPicPr>
            <a:picLocks noGrp="1" noChangeAspect="1" noChangeArrowheads="1"/>
          </p:cNvPicPr>
          <p:nvPr>
            <p:ph type="pic" idx="1"/>
          </p:nvPr>
        </p:nvPicPr>
        <p:blipFill>
          <a:blip r:embed="rId2"/>
          <a:srcRect t="2160" b="2160"/>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Rectangle 8"/>
          <p:cNvSpPr>
            <a:spLocks noGrp="1" noChangeArrowheads="1"/>
          </p:cNvSpPr>
          <p:nvPr>
            <p:ph type="title"/>
          </p:nvPr>
        </p:nvSpPr>
        <p:spPr bwMode="auto">
          <a:xfrm>
            <a:off x="2438400" y="1219200"/>
            <a:ext cx="4191000" cy="615950"/>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mtClean="0">
                <a:solidFill>
                  <a:srgbClr val="804000"/>
                </a:solidFill>
                <a:cs typeface="ＭＳ Ｐゴシック" pitchFamily="-109" charset="-128"/>
              </a:rPr>
              <a:t>KEVIN BROWN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Texas State Technical College – West Texas</a:t>
            </a:r>
            <a:endParaRPr lang="en-US" sz="1200" smtClean="0">
              <a:solidFill>
                <a:srgbClr val="000000"/>
              </a:solidFill>
              <a:cs typeface="ＭＳ Ｐゴシック" pitchFamily="-109" charset="-128"/>
            </a:endParaRPr>
          </a:p>
        </p:txBody>
      </p:sp>
      <p:pic>
        <p:nvPicPr>
          <p:cNvPr id="2050" name="Picture 2" descr="H:\Marked\Brown_Kevin.jpg"/>
          <p:cNvPicPr>
            <a:picLocks noGrp="1" noChangeAspect="1" noChangeArrowheads="1"/>
          </p:cNvPicPr>
          <p:nvPr>
            <p:ph type="pic" idx="1"/>
          </p:nvPr>
        </p:nvPicPr>
        <p:blipFill>
          <a:blip r:embed="rId2" cstate="print"/>
          <a:srcRect t="1994" b="1994"/>
          <a:stretch>
            <a:fillRect/>
          </a:stretch>
        </p:blipFill>
        <p:spPr bwMode="auto">
          <a:xfrm>
            <a:off x="2362200" y="2209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Text Placeholder 3"/>
          <p:cNvSpPr>
            <a:spLocks noGrp="1"/>
          </p:cNvSpPr>
          <p:nvPr>
            <p:ph type="body" sz="half" idx="2"/>
          </p:nvPr>
        </p:nvSpPr>
        <p:spPr bwMode="auto">
          <a:xfrm>
            <a:off x="1905000" y="4038600"/>
            <a:ext cx="6781800" cy="1447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My inspiration for teaching is the privilege that teachers are given to inspire others—to excite students about a subject and perhaps even ignite a fire within them that has the potential to change their lives.</a:t>
            </a:r>
          </a:p>
        </p:txBody>
      </p:sp>
      <p:sp>
        <p:nvSpPr>
          <p:cNvPr id="9216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ROBYN BROWN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Anne Arundel Community College</a:t>
            </a:r>
            <a:endParaRPr lang="en-US" sz="1200" smtClean="0">
              <a:solidFill>
                <a:srgbClr val="000000"/>
              </a:solidFill>
              <a:cs typeface="ＭＳ Ｐゴシック" pitchFamily="-109" charset="-128"/>
            </a:endParaRPr>
          </a:p>
        </p:txBody>
      </p:sp>
      <p:pic>
        <p:nvPicPr>
          <p:cNvPr id="3074" name="Picture 2" descr="H:\Marked\Brown_Robyn.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Text Placeholder 3"/>
          <p:cNvSpPr>
            <a:spLocks noGrp="1"/>
          </p:cNvSpPr>
          <p:nvPr>
            <p:ph type="body" sz="half" idx="2"/>
          </p:nvPr>
        </p:nvSpPr>
        <p:spPr bwMode="auto">
          <a:xfrm>
            <a:off x="1905000" y="4267200"/>
            <a:ext cx="6781800" cy="1219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As educators, we work with tomorrow’s leaders.  It inspires me to know that we interact daily with the future of the United States of America.</a:t>
            </a:r>
          </a:p>
        </p:txBody>
      </p:sp>
      <p:sp>
        <p:nvSpPr>
          <p:cNvPr id="9318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SUZANNE BROWN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Northern Oklahoma College-Tonkawa</a:t>
            </a:r>
            <a:endParaRPr lang="en-US" sz="1200" smtClean="0">
              <a:solidFill>
                <a:srgbClr val="000000"/>
              </a:solidFill>
              <a:cs typeface="ＭＳ Ｐゴシック" pitchFamily="-109" charset="-128"/>
            </a:endParaRPr>
          </a:p>
        </p:txBody>
      </p:sp>
      <p:pic>
        <p:nvPicPr>
          <p:cNvPr id="4099" name="Picture 3" descr="H:\Marked\Brown_Suzanne.jpg"/>
          <p:cNvPicPr>
            <a:picLocks noGrp="1" noChangeAspect="1" noChangeArrowheads="1"/>
          </p:cNvPicPr>
          <p:nvPr>
            <p:ph type="pic" idx="1"/>
          </p:nvPr>
        </p:nvPicPr>
        <p:blipFill>
          <a:blip r:embed="rId2"/>
          <a:srcRect t="7328" b="7328"/>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Text Placeholder 3"/>
          <p:cNvSpPr>
            <a:spLocks noGrp="1"/>
          </p:cNvSpPr>
          <p:nvPr>
            <p:ph type="body" sz="half" idx="2"/>
          </p:nvPr>
        </p:nvSpPr>
        <p:spPr bwMode="auto">
          <a:xfrm>
            <a:off x="1905000" y="3124200"/>
            <a:ext cx="7086600" cy="2819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believe that there are several components to being a successful and effective professor.  First, I believe that one must care about the student.  If a professor trusts the notion that student wants to learn, the student will reciprocate with a sustained effort.  Second, love of the material is essential.  If a student recognizes a professor’s devotion to the topic, it will be embraced. Third, showmanship and clarity are vital. Finally, without passion and enthusiasm, the material fades, and the message is not delivered.</a:t>
            </a:r>
          </a:p>
        </p:txBody>
      </p:sp>
      <p:sp>
        <p:nvSpPr>
          <p:cNvPr id="94210"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ELAINE BRYAN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Georgia Perimeter College</a:t>
            </a:r>
            <a:endParaRPr lang="en-US" sz="1200" smtClean="0">
              <a:solidFill>
                <a:srgbClr val="000000"/>
              </a:solidFill>
              <a:cs typeface="ＭＳ Ｐゴシック" pitchFamily="-109" charset="-128"/>
            </a:endParaRPr>
          </a:p>
        </p:txBody>
      </p:sp>
      <p:pic>
        <p:nvPicPr>
          <p:cNvPr id="5122" name="Picture 2" descr="H:\Marked\Bryan_Elaine.jpg"/>
          <p:cNvPicPr>
            <a:picLocks noGrp="1" noChangeAspect="1" noChangeArrowheads="1"/>
          </p:cNvPicPr>
          <p:nvPr>
            <p:ph type="pic" idx="1"/>
          </p:nvPr>
        </p:nvPicPr>
        <p:blipFill>
          <a:blip r:embed="rId2" cstate="print"/>
          <a:srcRect t="6885" b="6885"/>
          <a:stretch>
            <a:fillRect/>
          </a:stretch>
        </p:blipFill>
        <p:spPr bwMode="auto">
          <a:xfrm>
            <a:off x="304800" y="295275"/>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3" name="Text Placeholder 3"/>
          <p:cNvSpPr>
            <a:spLocks noGrp="1"/>
          </p:cNvSpPr>
          <p:nvPr>
            <p:ph type="body" sz="half" idx="2"/>
          </p:nvPr>
        </p:nvSpPr>
        <p:spPr bwMode="auto">
          <a:xfrm>
            <a:off x="1905000" y="4038600"/>
            <a:ext cx="6781800" cy="1447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Energy and enthusiasm! If I could share words of wisdom with a new professor, I would say ‘get excited about the discipline. If you are energized and enthusiastic about what you are teaching, students will be excited to learn.’</a:t>
            </a:r>
          </a:p>
        </p:txBody>
      </p:sp>
      <p:sp>
        <p:nvSpPr>
          <p:cNvPr id="9523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KAREN BUCKMAN</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Lone Star College-Montgomery</a:t>
            </a:r>
            <a:endParaRPr lang="en-US" sz="1200" smtClean="0">
              <a:solidFill>
                <a:srgbClr val="000000"/>
              </a:solidFill>
              <a:cs typeface="ＭＳ Ｐゴシック" pitchFamily="-109" charset="-128"/>
            </a:endParaRPr>
          </a:p>
        </p:txBody>
      </p:sp>
      <p:pic>
        <p:nvPicPr>
          <p:cNvPr id="6146" name="Picture 2" descr="H:\Marked\Buckman_Karen.jpg"/>
          <p:cNvPicPr>
            <a:picLocks noGrp="1" noChangeAspect="1" noChangeArrowheads="1"/>
          </p:cNvPicPr>
          <p:nvPr>
            <p:ph type="pic" idx="1"/>
          </p:nvPr>
        </p:nvPicPr>
        <p:blipFill>
          <a:blip r:embed="rId2" cstate="print"/>
          <a:srcRect t="7328" b="7328"/>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7" name="Text Placeholder 3"/>
          <p:cNvSpPr>
            <a:spLocks noGrp="1"/>
          </p:cNvSpPr>
          <p:nvPr>
            <p:ph type="body" sz="half" idx="2"/>
          </p:nvPr>
        </p:nvSpPr>
        <p:spPr bwMode="auto">
          <a:xfrm>
            <a:off x="1905000" y="4038600"/>
            <a:ext cx="6781800" cy="1447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If given a chance, students can teach many of us about the willingness to persevere despite life's obstacles.  We can only motivate students if we are motivated!  The greatest title one can have is not "Doctor" but "Teacher.”</a:t>
            </a:r>
          </a:p>
        </p:txBody>
      </p:sp>
      <p:sp>
        <p:nvSpPr>
          <p:cNvPr id="9625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GWENDOLYNE BUNCH</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Midlands Technical College</a:t>
            </a:r>
            <a:endParaRPr lang="en-US" sz="1200" smtClean="0">
              <a:solidFill>
                <a:srgbClr val="000000"/>
              </a:solidFill>
              <a:cs typeface="ＭＳ Ｐゴシック" pitchFamily="-109" charset="-128"/>
            </a:endParaRPr>
          </a:p>
        </p:txBody>
      </p:sp>
      <p:pic>
        <p:nvPicPr>
          <p:cNvPr id="7170" name="Picture 2" descr="H:\Marked\Bunch_Gwendolyne.jpg"/>
          <p:cNvPicPr>
            <a:picLocks noGrp="1" noChangeAspect="1" noChangeArrowheads="1"/>
          </p:cNvPicPr>
          <p:nvPr>
            <p:ph type="pic" idx="1"/>
          </p:nvPr>
        </p:nvPicPr>
        <p:blipFill>
          <a:blip r:embed="rId2"/>
          <a:srcRect t="7328" b="7328"/>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Text Placeholder 3"/>
          <p:cNvSpPr>
            <a:spLocks noGrp="1"/>
          </p:cNvSpPr>
          <p:nvPr>
            <p:ph type="body" sz="half" idx="2"/>
          </p:nvPr>
        </p:nvSpPr>
        <p:spPr bwMode="auto">
          <a:xfrm>
            <a:off x="1905000" y="4191000"/>
            <a:ext cx="6781800" cy="1219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You and your students are comrades-in-arms in the knowledge arena. If you are not learning from them, you’re not doing your job right.</a:t>
            </a:r>
          </a:p>
        </p:txBody>
      </p:sp>
      <p:sp>
        <p:nvSpPr>
          <p:cNvPr id="9728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DAVID BURGETT</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McLennan Community College</a:t>
            </a:r>
            <a:endParaRPr lang="en-US" sz="1200" smtClean="0">
              <a:solidFill>
                <a:srgbClr val="000000"/>
              </a:solidFill>
              <a:cs typeface="ＭＳ Ｐゴシック" pitchFamily="-109" charset="-128"/>
            </a:endParaRPr>
          </a:p>
        </p:txBody>
      </p:sp>
      <p:pic>
        <p:nvPicPr>
          <p:cNvPr id="8194" name="Picture 2" descr="H:\Marked\Burgett_David.jpg"/>
          <p:cNvPicPr>
            <a:picLocks noGrp="1" noChangeAspect="1" noChangeArrowheads="1"/>
          </p:cNvPicPr>
          <p:nvPr>
            <p:ph type="pic" idx="1"/>
          </p:nvPr>
        </p:nvPicPr>
        <p:blipFill>
          <a:blip r:embed="rId2"/>
          <a:srcRect t="25997" b="25997"/>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Text Placeholder 3"/>
          <p:cNvSpPr>
            <a:spLocks noGrp="1"/>
          </p:cNvSpPr>
          <p:nvPr>
            <p:ph type="body" sz="half" idx="2"/>
          </p:nvPr>
        </p:nvSpPr>
        <p:spPr bwMode="auto">
          <a:xfrm>
            <a:off x="1905000" y="3962400"/>
            <a:ext cx="6781800" cy="175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a:cs typeface="ＭＳ Ｐゴシック" pitchFamily="-109" charset="-128"/>
              </a:rPr>
              <a:t>Leading and teaching for the community college librarian is synonymous with instilling lifetime learning in students. Learning how to gather and process information is a skill that enables students to continue to learn, grow, and succeed in whatever fields of study or occupations they pursue in their lifetimes.</a:t>
            </a:r>
          </a:p>
        </p:txBody>
      </p:sp>
      <p:sp>
        <p:nvSpPr>
          <p:cNvPr id="21506" name="Rectangle 8"/>
          <p:cNvSpPr>
            <a:spLocks noGrp="1" noChangeArrowheads="1"/>
          </p:cNvSpPr>
          <p:nvPr>
            <p:ph type="title"/>
          </p:nvPr>
        </p:nvSpPr>
        <p:spPr bwMode="auto">
          <a:xfrm>
            <a:off x="5029200" y="1746250"/>
            <a:ext cx="37338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TERESA ALLEY</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Southwest Virginia Community College</a:t>
            </a:r>
            <a:endParaRPr lang="en-US" sz="1200" smtClean="0">
              <a:solidFill>
                <a:srgbClr val="000000"/>
              </a:solidFill>
              <a:cs typeface="ＭＳ Ｐゴシック" pitchFamily="-109" charset="-128"/>
            </a:endParaRPr>
          </a:p>
        </p:txBody>
      </p:sp>
      <p:pic>
        <p:nvPicPr>
          <p:cNvPr id="19458" name="Picture 2" descr="H:\Marked\Alley_Teresa.jpg"/>
          <p:cNvPicPr>
            <a:picLocks noGrp="1" noChangeAspect="1" noChangeArrowheads="1"/>
          </p:cNvPicPr>
          <p:nvPr>
            <p:ph type="pic" idx="1"/>
          </p:nvPr>
        </p:nvPicPr>
        <p:blipFill>
          <a:blip r:embed="rId2" cstate="print"/>
          <a:srcRect t="7328" b="7328"/>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5" name="Text Placeholder 3"/>
          <p:cNvSpPr>
            <a:spLocks noGrp="1"/>
          </p:cNvSpPr>
          <p:nvPr>
            <p:ph type="body" sz="half" idx="2"/>
          </p:nvPr>
        </p:nvSpPr>
        <p:spPr bwMode="auto">
          <a:xfrm>
            <a:off x="1905000" y="3810000"/>
            <a:ext cx="6781800" cy="1828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The Administration at Iowa Central Community College enables me, as an Instructor, to be student centered. This, coupled with my past experience in the Criminal Justice Field, inspires and motivates me everyday. The one and only strategy I have is to keep it REAL.</a:t>
            </a:r>
          </a:p>
        </p:txBody>
      </p:sp>
      <p:sp>
        <p:nvSpPr>
          <p:cNvPr id="9830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MICHAEL BURKE</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Iowa Central Community College</a:t>
            </a:r>
            <a:endParaRPr lang="en-US" sz="1200" smtClean="0">
              <a:solidFill>
                <a:srgbClr val="000000"/>
              </a:solidFill>
              <a:cs typeface="ＭＳ Ｐゴシック" pitchFamily="-109" charset="-128"/>
            </a:endParaRPr>
          </a:p>
        </p:txBody>
      </p:sp>
      <p:pic>
        <p:nvPicPr>
          <p:cNvPr id="9218" name="Picture 2" descr="H:\Marked\Burke_Mike.jpg"/>
          <p:cNvPicPr>
            <a:picLocks noGrp="1" noChangeAspect="1" noChangeArrowheads="1"/>
          </p:cNvPicPr>
          <p:nvPr>
            <p:ph type="pic" idx="1"/>
          </p:nvPr>
        </p:nvPicPr>
        <p:blipFill>
          <a:blip r:embed="rId2"/>
          <a:srcRect t="1994" b="1994"/>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29" name="Text Placeholder 3"/>
          <p:cNvSpPr>
            <a:spLocks noGrp="1"/>
          </p:cNvSpPr>
          <p:nvPr>
            <p:ph type="body" sz="half" idx="2"/>
          </p:nvPr>
        </p:nvSpPr>
        <p:spPr bwMode="auto">
          <a:xfrm>
            <a:off x="1524000" y="2057400"/>
            <a:ext cx="6781800" cy="2133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Working with our community’s diverse student population is my key motivator.  It is especially satisfying, to work with first generation students who beam with enthusiasm, learning the rigors of college life while grasping and appreciating the power and thrill of knowledge.  Connecting History to their lives is particularly rewarding.</a:t>
            </a:r>
          </a:p>
        </p:txBody>
      </p:sp>
      <p:sp>
        <p:nvSpPr>
          <p:cNvPr id="99330" name="Rectangle 8"/>
          <p:cNvSpPr>
            <a:spLocks noGrp="1" noChangeArrowheads="1"/>
          </p:cNvSpPr>
          <p:nvPr>
            <p:ph type="title"/>
          </p:nvPr>
        </p:nvSpPr>
        <p:spPr bwMode="auto">
          <a:xfrm>
            <a:off x="2971800" y="1150938"/>
            <a:ext cx="3276600" cy="677862"/>
          </a:xfrm>
          <a:noFill/>
          <a:ln>
            <a:miter lim="800000"/>
            <a:headEnd/>
            <a:tailEnd/>
          </a:ln>
        </p:spPr>
        <p:txBody>
          <a:bodyPr vert="horz" wrap="square" lIns="91440" tIns="45720" rIns="91440" bIns="45720" numCol="1" anchorCtr="0" compatLnSpc="1">
            <a:prstTxWarp prst="textNoShape">
              <a:avLst/>
            </a:prstTxWarp>
            <a:spAutoFit/>
          </a:bodyPr>
          <a:lstStyle/>
          <a:p>
            <a:pPr algn="ctr" eaLnBrk="1" hangingPunct="1"/>
            <a:r>
              <a:rPr lang="en-US" sz="2400" smtClean="0">
                <a:solidFill>
                  <a:srgbClr val="804000"/>
                </a:solidFill>
                <a:cs typeface="ＭＳ Ｐゴシック" pitchFamily="-109" charset="-128"/>
              </a:rPr>
              <a:t>DAVID BURLESON</a:t>
            </a:r>
            <a:br>
              <a:rPr lang="en-US" sz="2400" smtClean="0">
                <a:solidFill>
                  <a:srgbClr val="804000"/>
                </a:solidFill>
                <a:cs typeface="ＭＳ Ｐゴシック" pitchFamily="-109" charset="-128"/>
              </a:rPr>
            </a:br>
            <a:r>
              <a:rPr lang="en-US" sz="1400" smtClean="0">
                <a:solidFill>
                  <a:srgbClr val="804000"/>
                </a:solidFill>
                <a:cs typeface="ＭＳ Ｐゴシック" pitchFamily="-109" charset="-128"/>
              </a:rPr>
              <a:t>Community College</a:t>
            </a:r>
            <a:endParaRPr lang="en-US" sz="1200" smtClean="0">
              <a:solidFill>
                <a:srgbClr val="000000"/>
              </a:solidFill>
              <a:cs typeface="ＭＳ Ｐゴシック" pitchFamily="-109" charset="-128"/>
            </a:endParaRPr>
          </a:p>
        </p:txBody>
      </p:sp>
    </p:spTree>
  </p:cSld>
  <p:clrMapOvr>
    <a:masterClrMapping/>
  </p:clrMapOvr>
  <p:transition spd="slow" advTm="7000">
    <p:fade/>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3" name="Text Placeholder 3"/>
          <p:cNvSpPr>
            <a:spLocks noGrp="1"/>
          </p:cNvSpPr>
          <p:nvPr>
            <p:ph type="body" sz="half" idx="2"/>
          </p:nvPr>
        </p:nvSpPr>
        <p:spPr bwMode="auto">
          <a:xfrm>
            <a:off x="1905000" y="3886200"/>
            <a:ext cx="6781800" cy="1828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Passion and vision are the fuels that drive me.  With passion and love for what you do and willingness to help others, vision releases the anchor to go where you have not been. These strengthen me to, enlighten, educate, enrich, engage, and empower students to their best.</a:t>
            </a:r>
          </a:p>
        </p:txBody>
      </p:sp>
      <p:sp>
        <p:nvSpPr>
          <p:cNvPr id="100354"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HERBERT BURNS</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Forsyth Technical Community College</a:t>
            </a:r>
            <a:endParaRPr lang="en-US" sz="1200" smtClean="0">
              <a:solidFill>
                <a:srgbClr val="000000"/>
              </a:solidFill>
              <a:cs typeface="ＭＳ Ｐゴシック" pitchFamily="-109" charset="-128"/>
            </a:endParaRPr>
          </a:p>
        </p:txBody>
      </p:sp>
      <p:pic>
        <p:nvPicPr>
          <p:cNvPr id="1026" name="Picture 2" descr="H:\Marked\Burns_Herbert.jpg"/>
          <p:cNvPicPr>
            <a:picLocks noGrp="1" noChangeAspect="1" noChangeArrowheads="1"/>
          </p:cNvPicPr>
          <p:nvPr>
            <p:ph type="pic" idx="1"/>
          </p:nvPr>
        </p:nvPicPr>
        <p:blipFill>
          <a:blip r:embed="rId2"/>
          <a:srcRect l="3131" r="3131"/>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7" name="Text Placeholder 3"/>
          <p:cNvSpPr>
            <a:spLocks noGrp="1"/>
          </p:cNvSpPr>
          <p:nvPr>
            <p:ph type="body" sz="half" idx="2"/>
          </p:nvPr>
        </p:nvSpPr>
        <p:spPr bwMode="auto">
          <a:xfrm>
            <a:off x="1905000" y="4114800"/>
            <a:ext cx="6781800" cy="1828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Model the behavior you want to see in your students—be involved with the students, the school, the community and your area of discipline. Prove you believe that what you are telling them is important and is, in fact, important.</a:t>
            </a:r>
          </a:p>
        </p:txBody>
      </p:sp>
      <p:sp>
        <p:nvSpPr>
          <p:cNvPr id="101378"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ALAN BURRIS</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Murray State College</a:t>
            </a:r>
            <a:endParaRPr lang="en-US" sz="1200" smtClean="0">
              <a:solidFill>
                <a:srgbClr val="000000"/>
              </a:solidFill>
              <a:cs typeface="ＭＳ Ｐゴシック" pitchFamily="-109" charset="-128"/>
            </a:endParaRPr>
          </a:p>
        </p:txBody>
      </p:sp>
      <p:pic>
        <p:nvPicPr>
          <p:cNvPr id="2" name="Picture 2" descr="F:\Marked\Burris_Alan.jpg"/>
          <p:cNvPicPr>
            <a:picLocks noGrp="1" noChangeAspect="1" noChangeArrowheads="1"/>
          </p:cNvPicPr>
          <p:nvPr>
            <p:ph type="pic" idx="1"/>
          </p:nvPr>
        </p:nvPicPr>
        <p:blipFill>
          <a:blip r:embed="rId2"/>
          <a:srcRect t="1860" b="1860"/>
          <a:stretch>
            <a:fillRect/>
          </a:stretch>
        </p:blipFill>
        <p:spPr bwMode="auto">
          <a:xfrm>
            <a:off x="304800" y="6858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1" name="Text Placeholder 3"/>
          <p:cNvSpPr>
            <a:spLocks noGrp="1"/>
          </p:cNvSpPr>
          <p:nvPr>
            <p:ph type="body" sz="half" idx="2"/>
          </p:nvPr>
        </p:nvSpPr>
        <p:spPr bwMode="auto">
          <a:xfrm>
            <a:off x="1905000" y="3810000"/>
            <a:ext cx="6781800" cy="2057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I am inspired and motivated by my students.  It is a pleasure to see them grow and develop into dental healthcare professionals who will impact our community. Each student is special in their own way. I feel that it is important to embrace each student’s unique nature and find a way to help facilitate their education and personal growth.</a:t>
            </a:r>
          </a:p>
        </p:txBody>
      </p:sp>
      <p:sp>
        <p:nvSpPr>
          <p:cNvPr id="102402"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DEBRA BURTOFT</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Tallahassee Community College</a:t>
            </a:r>
            <a:endParaRPr lang="en-US" sz="1200" smtClean="0">
              <a:solidFill>
                <a:srgbClr val="000000"/>
              </a:solidFill>
              <a:cs typeface="ＭＳ Ｐゴシック" pitchFamily="-109" charset="-128"/>
            </a:endParaRPr>
          </a:p>
        </p:txBody>
      </p:sp>
      <p:pic>
        <p:nvPicPr>
          <p:cNvPr id="3076" name="Picture 4" descr="C:\Documents and Settings\nisod\Desktop\Burtoft_Debra.jpg"/>
          <p:cNvPicPr>
            <a:picLocks noChangeAspect="1" noChangeArrowheads="1"/>
          </p:cNvPicPr>
          <p:nvPr/>
        </p:nvPicPr>
        <p:blipFill>
          <a:blip r:embed="rId2"/>
          <a:srcRect t="6944" b="16667"/>
          <a:stretch>
            <a:fillRect/>
          </a:stretch>
        </p:blipFill>
        <p:spPr bwMode="auto">
          <a:xfrm>
            <a:off x="609600" y="457200"/>
            <a:ext cx="3962400" cy="3124199"/>
          </a:xfrm>
          <a:prstGeom prst="roundRect">
            <a:avLst/>
          </a:prstGeom>
          <a:noFill/>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5" name="Text Placeholder 3"/>
          <p:cNvSpPr>
            <a:spLocks noGrp="1"/>
          </p:cNvSpPr>
          <p:nvPr>
            <p:ph type="body" sz="half" idx="2"/>
          </p:nvPr>
        </p:nvSpPr>
        <p:spPr bwMode="auto">
          <a:xfrm>
            <a:off x="1600200" y="3200400"/>
            <a:ext cx="6781800" cy="1828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120000"/>
              </a:lnSpc>
              <a:spcBef>
                <a:spcPct val="0"/>
              </a:spcBef>
            </a:pPr>
            <a:r>
              <a:rPr lang="en-US" sz="1800" smtClean="0">
                <a:cs typeface="ＭＳ Ｐゴシック" pitchFamily="-109" charset="-128"/>
              </a:rPr>
              <a:t>My goal, as an educator and a sociologist, is to empower my students by instilling in them a sense of self-worth, while fostering respect for their own and global communities.  It is inspirational and personally fulfilling as I observe the evolution of attitudes and the students’ minds begin to open to new ideas, peoples, and beliefs.  In the end, through my students, I feel as though my work is making our shrinking planet a more peaceful place for everyone.</a:t>
            </a:r>
          </a:p>
        </p:txBody>
      </p:sp>
      <p:sp>
        <p:nvSpPr>
          <p:cNvPr id="103426" name="Rectangle 8"/>
          <p:cNvSpPr>
            <a:spLocks noGrp="1" noChangeArrowheads="1"/>
          </p:cNvSpPr>
          <p:nvPr>
            <p:ph type="title"/>
          </p:nvPr>
        </p:nvSpPr>
        <p:spPr bwMode="auto">
          <a:xfrm>
            <a:off x="5029200" y="1746250"/>
            <a:ext cx="3962400" cy="615950"/>
          </a:xfrm>
          <a:noFill/>
          <a:ln>
            <a:miter lim="800000"/>
            <a:headEnd/>
            <a:tailEnd/>
          </a:ln>
        </p:spPr>
        <p:txBody>
          <a:bodyPr vert="horz" wrap="square" lIns="91440" tIns="45720" rIns="91440" bIns="45720" numCol="1" anchorCtr="0" compatLnSpc="1">
            <a:prstTxWarp prst="textNoShape">
              <a:avLst/>
            </a:prstTxWarp>
            <a:spAutoFit/>
          </a:bodyPr>
          <a:lstStyle/>
          <a:p>
            <a:pPr eaLnBrk="1" hangingPunct="1"/>
            <a:r>
              <a:rPr lang="en-US" smtClean="0">
                <a:solidFill>
                  <a:srgbClr val="804000"/>
                </a:solidFill>
                <a:cs typeface="ＭＳ Ｐゴシック" pitchFamily="-109" charset="-128"/>
              </a:rPr>
              <a:t>GREGORY BUSCH</a:t>
            </a:r>
            <a:r>
              <a:rPr lang="en-US" sz="4000" smtClean="0">
                <a:solidFill>
                  <a:srgbClr val="804000"/>
                </a:solidFill>
                <a:cs typeface="ＭＳ Ｐゴシック" pitchFamily="-109" charset="-128"/>
              </a:rPr>
              <a:t/>
            </a:r>
            <a:br>
              <a:rPr lang="en-US" sz="4000" smtClean="0">
                <a:solidFill>
                  <a:srgbClr val="804000"/>
                </a:solidFill>
                <a:cs typeface="ＭＳ Ｐゴシック" pitchFamily="-109" charset="-128"/>
              </a:rPr>
            </a:br>
            <a:r>
              <a:rPr lang="en-US" sz="1400" smtClean="0">
                <a:solidFill>
                  <a:srgbClr val="804000"/>
                </a:solidFill>
                <a:cs typeface="ＭＳ Ｐゴシック" pitchFamily="-109" charset="-128"/>
              </a:rPr>
              <a:t>West Virginia University – Parkersburg</a:t>
            </a:r>
            <a:endParaRPr lang="en-US" sz="1200" smtClean="0">
              <a:solidFill>
                <a:srgbClr val="000000"/>
              </a:solidFill>
              <a:cs typeface="ＭＳ Ｐゴシック" pitchFamily="-109" charset="-128"/>
            </a:endParaRPr>
          </a:p>
        </p:txBody>
      </p:sp>
      <p:pic>
        <p:nvPicPr>
          <p:cNvPr id="4098" name="Picture 2" descr="F:\Marked\Busch_Gregg.JPG"/>
          <p:cNvPicPr>
            <a:picLocks noGrp="1" noChangeAspect="1" noChangeArrowheads="1"/>
          </p:cNvPicPr>
          <p:nvPr>
            <p:ph type="pic" idx="1"/>
          </p:nvPr>
        </p:nvPicPr>
        <p:blipFill>
          <a:blip r:embed="rId2"/>
          <a:srcRect t="8376" b="8376"/>
          <a:stretch>
            <a:fillRect/>
          </a:stretch>
        </p:blipFill>
        <p:spPr bwMode="auto">
          <a:xfrm>
            <a:off x="304800" y="381000"/>
            <a:ext cx="4419600" cy="2828925"/>
          </a:xfrm>
          <a:prstGeom prst="roundRect">
            <a:avLst/>
          </a:prstGeom>
          <a:effectLst>
            <a:outerShdw blurRad="50800" dist="76200" dir="8100000" algn="tr" rotWithShape="0">
              <a:prstClr val="black">
                <a:alpha val="40000"/>
              </a:prstClr>
            </a:outerShdw>
          </a:effectLst>
        </p:spPr>
      </p:pic>
    </p:spTree>
  </p:cSld>
  <p:clrMapOvr>
    <a:masterClrMapping/>
  </p:clrMapOvr>
  <p:transition spd="slow" advTm="7000">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4"/>
          <p:cNvSpPr>
            <a:spLocks noChangeArrowheads="1"/>
          </p:cNvSpPr>
          <p:nvPr/>
        </p:nvSpPr>
        <p:spPr bwMode="auto">
          <a:xfrm>
            <a:off x="2667000" y="1066800"/>
            <a:ext cx="3962400" cy="669925"/>
          </a:xfrm>
          <a:prstGeom prst="rect">
            <a:avLst/>
          </a:prstGeom>
          <a:noFill/>
          <a:ln w="9525">
            <a:noFill/>
            <a:miter lim="800000"/>
            <a:headEnd/>
            <a:tailEnd/>
          </a:ln>
        </p:spPr>
        <p:txBody>
          <a:bodyPr>
            <a:prstTxWarp prst="textNoShape">
              <a:avLst/>
            </a:prstTxWarp>
            <a:spAutoFit/>
          </a:bodyPr>
          <a:lstStyle/>
          <a:p>
            <a:pPr algn="ctr" eaLnBrk="0" hangingPunct="0"/>
            <a:r>
              <a:rPr lang="en-US" b="1">
                <a:solidFill>
                  <a:srgbClr val="804000"/>
                </a:solidFill>
              </a:rPr>
              <a:t>NICK ALVARADO</a:t>
            </a:r>
            <a:endParaRPr lang="en-US" sz="4000" b="1">
              <a:solidFill>
                <a:srgbClr val="804000"/>
              </a:solidFill>
            </a:endParaRPr>
          </a:p>
          <a:p>
            <a:pPr algn="ctr" eaLnBrk="0" hangingPunct="0"/>
            <a:r>
              <a:rPr lang="en-US" sz="1400" b="1">
                <a:solidFill>
                  <a:srgbClr val="804000"/>
                </a:solidFill>
              </a:rPr>
              <a:t>Texas State Technical College – West Texas</a:t>
            </a:r>
            <a:endParaRPr lang="en-US" sz="1200" b="1">
              <a:solidFill>
                <a:srgbClr val="000000"/>
              </a:solidFill>
            </a:endParaRPr>
          </a:p>
        </p:txBody>
      </p:sp>
      <p:pic>
        <p:nvPicPr>
          <p:cNvPr id="9218" name="Picture 2" descr="H:\Marked\Alvarado_Nick.jpg"/>
          <p:cNvPicPr>
            <a:picLocks noChangeAspect="1" noChangeArrowheads="1"/>
          </p:cNvPicPr>
          <p:nvPr/>
        </p:nvPicPr>
        <p:blipFill>
          <a:blip r:embed="rId3"/>
          <a:srcRect b="8889"/>
          <a:stretch>
            <a:fillRect/>
          </a:stretch>
        </p:blipFill>
        <p:spPr bwMode="auto">
          <a:xfrm>
            <a:off x="2362199" y="1905000"/>
            <a:ext cx="4419601" cy="2819400"/>
          </a:xfrm>
          <a:prstGeom prst="roundRect">
            <a:avLst/>
          </a:prstGeom>
          <a:noFill/>
          <a:effectLst>
            <a:outerShdw blurRad="50800" dist="76200" dir="8100000" algn="tr" rotWithShape="0">
              <a:prstClr val="black">
                <a:alpha val="40000"/>
              </a:prstClr>
            </a:outerShdw>
          </a:effectLst>
        </p:spPr>
      </p:pic>
    </p:spTree>
  </p:cSld>
  <p:clrMapOvr>
    <a:masterClrMapping/>
  </p:clrMapOvr>
  <p:transition spd="slow" advTm="7000">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3342</TotalTime>
  <Words>4228</Words>
  <Application>Microsoft PowerPoint</Application>
  <PresentationFormat>On-screen Show (4:3)</PresentationFormat>
  <Paragraphs>164</Paragraphs>
  <Slides>85</Slides>
  <Notes>3</Notes>
  <HiddenSlides>0</HiddenSlides>
  <MMClips>0</MMClips>
  <ScaleCrop>false</ScaleCrop>
  <HeadingPairs>
    <vt:vector size="6" baseType="variant">
      <vt:variant>
        <vt:lpstr>Fonts Used</vt:lpstr>
      </vt:variant>
      <vt:variant>
        <vt:i4>2</vt:i4>
      </vt:variant>
      <vt:variant>
        <vt:lpstr>Design Template</vt:lpstr>
      </vt:variant>
      <vt:variant>
        <vt:i4>1</vt:i4>
      </vt:variant>
      <vt:variant>
        <vt:lpstr>Slide Titles</vt:lpstr>
      </vt:variant>
      <vt:variant>
        <vt:i4>85</vt:i4>
      </vt:variant>
    </vt:vector>
  </HeadingPairs>
  <TitlesOfParts>
    <vt:vector size="88" baseType="lpstr">
      <vt:lpstr>Arial</vt:lpstr>
      <vt:lpstr>ＭＳ Ｐゴシック</vt:lpstr>
      <vt:lpstr>Blank Presentation</vt:lpstr>
      <vt:lpstr>OMAR ADAWI Parkland College</vt:lpstr>
      <vt:lpstr>RENA ADKINS Roane State Community College</vt:lpstr>
      <vt:lpstr>FRANCIS ADU-FEBIRI Camosun College</vt:lpstr>
      <vt:lpstr>MACARENA AGUILAR Lone Star College-CyFair</vt:lpstr>
      <vt:lpstr>BRUCE AITKEN Algonquin College</vt:lpstr>
      <vt:lpstr>CHRISTINA ALEXANDER Southwestern Oregon Community College</vt:lpstr>
      <vt:lpstr>DEREK ALLEN Sinclair Community College</vt:lpstr>
      <vt:lpstr>TERESA ALLEY Southwest Virginia Community College</vt:lpstr>
      <vt:lpstr>Slide 9</vt:lpstr>
      <vt:lpstr>VANCE ANANIA Columbus State Community College</vt:lpstr>
      <vt:lpstr>JOHN ANDERSON Polk Community College</vt:lpstr>
      <vt:lpstr>SAMANTHA ANDERSON ASU – Newport</vt:lpstr>
      <vt:lpstr>MARK ANDRES Portland Community College</vt:lpstr>
      <vt:lpstr>MARIA ANDREWS St. Philip’s College</vt:lpstr>
      <vt:lpstr>PATRICIA ANDREWS Community College of Beaver County</vt:lpstr>
      <vt:lpstr>FRANK ARDITO McHenry County College</vt:lpstr>
      <vt:lpstr>BARBARA ARGUEDAS Santa Fe Community College</vt:lpstr>
      <vt:lpstr>BRUCE ARMBRUST Lake Tahoe Community College</vt:lpstr>
      <vt:lpstr>LAURI ARNOLD Lamar Institute of Technology</vt:lpstr>
      <vt:lpstr>MELANIE ARPAIO Sussex County Community College</vt:lpstr>
      <vt:lpstr>Slide 21</vt:lpstr>
      <vt:lpstr>BOBBY AUSTIN Lenoir Community College</vt:lpstr>
      <vt:lpstr>GARY AZBELL Macomb Community College</vt:lpstr>
      <vt:lpstr>CHRISTINA BAACK Tarrant County College-Southeast</vt:lpstr>
      <vt:lpstr>TONY BACK Hazard Community and Technical College</vt:lpstr>
      <vt:lpstr>NANCY BAILEY University of Arkansas Community College at Hope</vt:lpstr>
      <vt:lpstr>SHARON BAIRD Roane State Community College</vt:lpstr>
      <vt:lpstr>KINGKADE BALDWIN Midlands Technical College</vt:lpstr>
      <vt:lpstr>TAMARA BALLMAN McLennan Community College</vt:lpstr>
      <vt:lpstr>Slide 30</vt:lpstr>
      <vt:lpstr>CHRISTINE BARRILLEAUX Tallahassee Community College</vt:lpstr>
      <vt:lpstr>PHILIP BARRONS Macomb Community College</vt:lpstr>
      <vt:lpstr>BRENDA BARROW Lamar Institute of Technology</vt:lpstr>
      <vt:lpstr>HANK BASKETT Clovis Community College</vt:lpstr>
      <vt:lpstr>ELVA M. BEACH Austin Community College</vt:lpstr>
      <vt:lpstr>RONALD BEALER Norwalk Community College</vt:lpstr>
      <vt:lpstr>JULIE BECK San Antonio College</vt:lpstr>
      <vt:lpstr>SCOTT BENJAMIN Bunker Hill Community College</vt:lpstr>
      <vt:lpstr>BARBARA BENNETT Texas State Technical College – Harlingen</vt:lpstr>
      <vt:lpstr>JENNIFER BENNETT Camosun College</vt:lpstr>
      <vt:lpstr>NESBY BERKLEY Southeastern Community College</vt:lpstr>
      <vt:lpstr>SUSAN BERRY Elizabethtown Community and  Technical College</vt:lpstr>
      <vt:lpstr>CAROLE BERUBE Bristol Community College</vt:lpstr>
      <vt:lpstr>ANJALI BHATTACHARYYA College of DuPage</vt:lpstr>
      <vt:lpstr>REBECCA BILBREY Ivy Tech Community College</vt:lpstr>
      <vt:lpstr>PAUL BISHOP Monroe Community College</vt:lpstr>
      <vt:lpstr>DAVID BODARY Sinclair Community College</vt:lpstr>
      <vt:lpstr>MICHAEL BOESTER Monroe Community College</vt:lpstr>
      <vt:lpstr>TANYA BOLER East Central Community College</vt:lpstr>
      <vt:lpstr>JOHN BOLING College of Southern Idaho</vt:lpstr>
      <vt:lpstr>JEFF BOOKOUT Arkansas State University-Newport</vt:lpstr>
      <vt:lpstr>CHARLES BORDOGNA Bergen Community College</vt:lpstr>
      <vt:lpstr>KAY BOSTON Bossier Parish Community College</vt:lpstr>
      <vt:lpstr>NANCY BOUREY Camosun College</vt:lpstr>
      <vt:lpstr>MIKE BOVE Southern Maine Community College</vt:lpstr>
      <vt:lpstr>SUSAN BOWEN Darton College</vt:lpstr>
      <vt:lpstr>MICHAEL BOYD Illinois Central College</vt:lpstr>
      <vt:lpstr>AMANDA BOYLE Texas State Technical College – Marshall</vt:lpstr>
      <vt:lpstr>ANN BRAGDON Houston Community College</vt:lpstr>
      <vt:lpstr>DANA BRAMBLE Wharton County Junior College</vt:lpstr>
      <vt:lpstr>MARIA BRANDT Monroe Community College</vt:lpstr>
      <vt:lpstr>BRENDA BRANTLEY Bossier Parish Community College</vt:lpstr>
      <vt:lpstr>LINDA BRENDER Macomb Community College</vt:lpstr>
      <vt:lpstr>GREGORY BRIDGEMAN Hopkinsville Community College</vt:lpstr>
      <vt:lpstr>FREDA BRIGGS Butler Community College</vt:lpstr>
      <vt:lpstr>MORGAN BROADHEAD Kentucky Community and Technical College System</vt:lpstr>
      <vt:lpstr>TRACY BROADWATER University of Arkansas Community College at Batesville</vt:lpstr>
      <vt:lpstr>MADELINE BROGAN Lone Start College-North Harris</vt:lpstr>
      <vt:lpstr>MARK BROOKS Bowling Green Technical College</vt:lpstr>
      <vt:lpstr>BEN BROTEMARKLE Brevard Community College</vt:lpstr>
      <vt:lpstr>JEANNIE BROWN Motlow State Community College</vt:lpstr>
      <vt:lpstr>JUDGE BROWN Iowa Central Community College</vt:lpstr>
      <vt:lpstr>KEVIN BROWN Texas State Technical College – West Texas</vt:lpstr>
      <vt:lpstr>ROBYN BROWN Anne Arundel Community College</vt:lpstr>
      <vt:lpstr>SUZANNE BROWN Northern Oklahoma College-Tonkawa</vt:lpstr>
      <vt:lpstr>ELAINE BRYAN Georgia Perimeter College</vt:lpstr>
      <vt:lpstr>KAREN BUCKMAN Lone Star College-Montgomery</vt:lpstr>
      <vt:lpstr>GWENDOLYNE BUNCH Midlands Technical College</vt:lpstr>
      <vt:lpstr>DAVID BURGETT McLennan Community College</vt:lpstr>
      <vt:lpstr>MICHAEL BURKE Iowa Central Community College</vt:lpstr>
      <vt:lpstr>DAVID BURLESON Community College</vt:lpstr>
      <vt:lpstr>HERBERT BURNS Forsyth Technical Community College</vt:lpstr>
      <vt:lpstr>ALAN BURRIS Murray State College</vt:lpstr>
      <vt:lpstr>DEBRA BURTOFT Tallahassee Community College</vt:lpstr>
      <vt:lpstr>GREGORY BUSCH West Virginia University – Parkersburg</vt:lpstr>
    </vt:vector>
  </TitlesOfParts>
  <Company>The University of Texas at Austin</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Educatinal Administration</dc:creator>
  <cp:keywords/>
  <cp:lastModifiedBy>Educatinal Administration</cp:lastModifiedBy>
  <cp:revision>273</cp:revision>
  <dcterms:created xsi:type="dcterms:W3CDTF">2008-11-14T15:28:07Z</dcterms:created>
  <dcterms:modified xsi:type="dcterms:W3CDTF">2008-11-14T15:38:31Z</dcterms:modified>
</cp:coreProperties>
</file>