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09"/>
  </p:handoutMasterIdLst>
  <p:sldIdLst>
    <p:sldId id="257" r:id="rId2"/>
    <p:sldId id="258" r:id="rId3"/>
    <p:sldId id="259" r:id="rId4"/>
    <p:sldId id="260" r:id="rId5"/>
    <p:sldId id="261" r:id="rId6"/>
    <p:sldId id="262" r:id="rId7"/>
    <p:sldId id="266" r:id="rId8"/>
    <p:sldId id="264" r:id="rId9"/>
    <p:sldId id="263" r:id="rId10"/>
    <p:sldId id="265" r:id="rId11"/>
    <p:sldId id="270" r:id="rId12"/>
    <p:sldId id="267" r:id="rId13"/>
    <p:sldId id="269" r:id="rId14"/>
    <p:sldId id="271" r:id="rId15"/>
    <p:sldId id="272" r:id="rId16"/>
    <p:sldId id="273" r:id="rId17"/>
    <p:sldId id="274" r:id="rId18"/>
    <p:sldId id="275" r:id="rId19"/>
    <p:sldId id="276" r:id="rId20"/>
    <p:sldId id="278" r:id="rId21"/>
    <p:sldId id="277" r:id="rId22"/>
    <p:sldId id="281" r:id="rId23"/>
    <p:sldId id="280" r:id="rId24"/>
    <p:sldId id="279" r:id="rId25"/>
    <p:sldId id="282" r:id="rId26"/>
    <p:sldId id="284" r:id="rId27"/>
    <p:sldId id="283" r:id="rId28"/>
    <p:sldId id="285" r:id="rId29"/>
    <p:sldId id="286" r:id="rId30"/>
    <p:sldId id="287" r:id="rId31"/>
    <p:sldId id="288" r:id="rId32"/>
    <p:sldId id="289" r:id="rId33"/>
    <p:sldId id="291" r:id="rId34"/>
    <p:sldId id="292" r:id="rId35"/>
    <p:sldId id="290"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2" r:id="rId55"/>
    <p:sldId id="313" r:id="rId56"/>
    <p:sldId id="314" r:id="rId57"/>
    <p:sldId id="315" r:id="rId58"/>
    <p:sldId id="316" r:id="rId59"/>
    <p:sldId id="317" r:id="rId60"/>
    <p:sldId id="318" r:id="rId61"/>
    <p:sldId id="319" r:id="rId62"/>
    <p:sldId id="320" r:id="rId63"/>
    <p:sldId id="321" r:id="rId64"/>
    <p:sldId id="322" r:id="rId65"/>
    <p:sldId id="324" r:id="rId66"/>
    <p:sldId id="327" r:id="rId67"/>
    <p:sldId id="323" r:id="rId68"/>
    <p:sldId id="326" r:id="rId69"/>
    <p:sldId id="325" r:id="rId70"/>
    <p:sldId id="328" r:id="rId71"/>
    <p:sldId id="329" r:id="rId72"/>
    <p:sldId id="330" r:id="rId73"/>
    <p:sldId id="331" r:id="rId74"/>
    <p:sldId id="332" r:id="rId75"/>
    <p:sldId id="333" r:id="rId76"/>
    <p:sldId id="334" r:id="rId77"/>
    <p:sldId id="335" r:id="rId78"/>
    <p:sldId id="336" r:id="rId79"/>
    <p:sldId id="337" r:id="rId80"/>
    <p:sldId id="338" r:id="rId81"/>
    <p:sldId id="344" r:id="rId82"/>
    <p:sldId id="339" r:id="rId83"/>
    <p:sldId id="341" r:id="rId84"/>
    <p:sldId id="342" r:id="rId85"/>
    <p:sldId id="345" r:id="rId86"/>
    <p:sldId id="346" r:id="rId87"/>
    <p:sldId id="340" r:id="rId88"/>
    <p:sldId id="347" r:id="rId89"/>
    <p:sldId id="348" r:id="rId90"/>
    <p:sldId id="350" r:id="rId91"/>
    <p:sldId id="349" r:id="rId92"/>
    <p:sldId id="351" r:id="rId93"/>
    <p:sldId id="352" r:id="rId94"/>
    <p:sldId id="353" r:id="rId95"/>
    <p:sldId id="354" r:id="rId96"/>
    <p:sldId id="355" r:id="rId97"/>
    <p:sldId id="356" r:id="rId98"/>
    <p:sldId id="357" r:id="rId99"/>
    <p:sldId id="462" r:id="rId100"/>
    <p:sldId id="470" r:id="rId101"/>
    <p:sldId id="463" r:id="rId102"/>
    <p:sldId id="464" r:id="rId103"/>
    <p:sldId id="465" r:id="rId104"/>
    <p:sldId id="467" r:id="rId105"/>
    <p:sldId id="466" r:id="rId106"/>
    <p:sldId id="468" r:id="rId107"/>
    <p:sldId id="469"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124"/>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9"/>
    <p:restoredTop sz="94669"/>
  </p:normalViewPr>
  <p:slideViewPr>
    <p:cSldViewPr snapToGrid="0" snapToObjects="1">
      <p:cViewPr varScale="1">
        <p:scale>
          <a:sx n="92" d="100"/>
          <a:sy n="92" d="100"/>
        </p:scale>
        <p:origin x="200" y="80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1" d="100"/>
          <a:sy n="91" d="100"/>
        </p:scale>
        <p:origin x="2600" y="192"/>
      </p:cViewPr>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EC2415-FE87-A04A-A085-93C518FA701C}" type="datetimeFigureOut">
              <a:rPr lang="en-US" smtClean="0"/>
              <a:t>5/25/16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8B599C-567E-834E-B5E1-0736CC1EB0A9}" type="slidenum">
              <a:rPr lang="en-US" smtClean="0"/>
              <a:t>‹#›</a:t>
            </a:fld>
            <a:endParaRPr lang="en-US"/>
          </a:p>
        </p:txBody>
      </p:sp>
    </p:spTree>
    <p:extLst>
      <p:ext uri="{BB962C8B-B14F-4D97-AF65-F5344CB8AC3E}">
        <p14:creationId xmlns:p14="http://schemas.microsoft.com/office/powerpoint/2010/main" val="28840195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528043"/>
      </p:ext>
    </p:extLst>
  </p:cSld>
  <p:clrMapOvr>
    <a:masterClrMapping/>
  </p:clrMapOvr>
  <p:transition spd="slow" advClick="0" advTm="9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307478476"/>
      </p:ext>
    </p:extLst>
  </p:cSld>
  <p:clrMapOvr>
    <a:masterClrMapping/>
  </p:clrMapOvr>
  <p:transition spd="slow" advClick="0" advTm="9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945091450"/>
      </p:ext>
    </p:extLst>
  </p:cSld>
  <p:clrMapOvr>
    <a:masterClrMapping/>
  </p:clrMapOvr>
  <p:transition spd="slow" advClick="0" advTm="9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1337255152"/>
      </p:ext>
    </p:extLst>
  </p:cSld>
  <p:clrMapOvr>
    <a:masterClrMapping/>
  </p:clrMapOvr>
  <p:transition spd="slow" advClick="0" advTm="9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1830973809"/>
      </p:ext>
    </p:extLst>
  </p:cSld>
  <p:clrMapOvr>
    <a:masterClrMapping/>
  </p:clrMapOvr>
  <p:transition spd="slow" advClick="0" advTm="9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1883630000"/>
      </p:ext>
    </p:extLst>
  </p:cSld>
  <p:clrMapOvr>
    <a:masterClrMapping/>
  </p:clrMapOvr>
  <p:transition spd="slow" advClick="0" advTm="9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2112969573"/>
      </p:ext>
    </p:extLst>
  </p:cSld>
  <p:clrMapOvr>
    <a:masterClrMapping/>
  </p:clrMapOvr>
  <p:transition spd="slow" advClick="0" advTm="9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1890026619"/>
      </p:ext>
    </p:extLst>
  </p:cSld>
  <p:clrMapOvr>
    <a:masterClrMapping/>
  </p:clrMapOvr>
  <p:transition spd="slow" advClick="0" advTm="9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99279109"/>
      </p:ext>
    </p:extLst>
  </p:cSld>
  <p:clrMapOvr>
    <a:masterClrMapping/>
  </p:clrMapOvr>
  <p:transition spd="slow" advClick="0" advTm="9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2136674891"/>
      </p:ext>
    </p:extLst>
  </p:cSld>
  <p:clrMapOvr>
    <a:masterClrMapping/>
  </p:clrMapOvr>
  <p:transition spd="slow" advClick="0" advTm="9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80FB8F0-938B-F14C-B12E-5F5BB63B2A98}" type="datetimeFigureOut">
              <a:rPr lang="en-US" smtClean="0"/>
              <a:t>5/25/16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4B79FB-7BD3-9F4D-9FA2-3410A15AB260}" type="slidenum">
              <a:rPr lang="en-US" smtClean="0"/>
              <a:t>‹#›</a:t>
            </a:fld>
            <a:endParaRPr lang="en-US"/>
          </a:p>
        </p:txBody>
      </p:sp>
    </p:spTree>
    <p:extLst>
      <p:ext uri="{BB962C8B-B14F-4D97-AF65-F5344CB8AC3E}">
        <p14:creationId xmlns:p14="http://schemas.microsoft.com/office/powerpoint/2010/main" val="873347903"/>
      </p:ext>
    </p:extLst>
  </p:cSld>
  <p:clrMapOvr>
    <a:masterClrMapping/>
  </p:clrMapOvr>
  <p:transition spd="slow" advClick="0" advTm="9000">
    <p:cove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5711223"/>
            <a:ext cx="12192000" cy="1157286"/>
          </a:xfrm>
          <a:prstGeom prst="rect">
            <a:avLst/>
          </a:prstGeom>
          <a:solidFill>
            <a:srgbClr val="A1512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3512255" y="5905898"/>
            <a:ext cx="8460778" cy="769441"/>
          </a:xfrm>
          <a:prstGeom prst="rect">
            <a:avLst/>
          </a:prstGeom>
          <a:noFill/>
        </p:spPr>
        <p:txBody>
          <a:bodyPr wrap="none" rtlCol="0">
            <a:spAutoFit/>
          </a:bodyPr>
          <a:lstStyle/>
          <a:p>
            <a:r>
              <a:rPr lang="en-US" sz="4400" b="0" i="0" dirty="0" smtClean="0">
                <a:solidFill>
                  <a:schemeClr val="bg1"/>
                </a:solidFill>
                <a:latin typeface="BentonSans Book" charset="0"/>
                <a:ea typeface="BentonSans Book" charset="0"/>
                <a:cs typeface="BentonSans Book" charset="0"/>
              </a:rPr>
              <a:t>2016 NISOD </a:t>
            </a:r>
            <a:r>
              <a:rPr lang="en-US" sz="4400" b="0" i="0" cap="small" baseline="0" dirty="0" smtClean="0">
                <a:solidFill>
                  <a:schemeClr val="bg1"/>
                </a:solidFill>
                <a:latin typeface="BentonSans Book" charset="0"/>
                <a:ea typeface="BentonSans Book" charset="0"/>
                <a:cs typeface="BentonSans Book" charset="0"/>
              </a:rPr>
              <a:t>Excellence Awards</a:t>
            </a:r>
            <a:endParaRPr lang="en-US" sz="4400" b="0" i="0" cap="small" baseline="0" dirty="0">
              <a:solidFill>
                <a:schemeClr val="bg1"/>
              </a:solidFill>
              <a:latin typeface="BentonSans Book" charset="0"/>
              <a:ea typeface="BentonSans Book" charset="0"/>
              <a:cs typeface="BentonSans Book" charset="0"/>
            </a:endParaRPr>
          </a:p>
        </p:txBody>
      </p:sp>
      <p:sp>
        <p:nvSpPr>
          <p:cNvPr id="11" name="Rectangle 10"/>
          <p:cNvSpPr/>
          <p:nvPr userDrawn="1"/>
        </p:nvSpPr>
        <p:spPr>
          <a:xfrm>
            <a:off x="235741" y="4850104"/>
            <a:ext cx="2896342" cy="178319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userDrawn="1"/>
        </p:nvPicPr>
        <p:blipFill>
          <a:blip r:embed="rId13"/>
          <a:stretch>
            <a:fillRect/>
          </a:stretch>
        </p:blipFill>
        <p:spPr>
          <a:xfrm>
            <a:off x="483513" y="5050331"/>
            <a:ext cx="2364792" cy="1453362"/>
          </a:xfrm>
          <a:prstGeom prst="rect">
            <a:avLst/>
          </a:prstGeom>
        </p:spPr>
      </p:pic>
      <p:sp>
        <p:nvSpPr>
          <p:cNvPr id="12" name="Rectangle 11"/>
          <p:cNvSpPr/>
          <p:nvPr userDrawn="1"/>
        </p:nvSpPr>
        <p:spPr>
          <a:xfrm>
            <a:off x="0" y="-1"/>
            <a:ext cx="12192000" cy="162899"/>
          </a:xfrm>
          <a:prstGeom prst="rect">
            <a:avLst/>
          </a:prstGeom>
          <a:solidFill>
            <a:srgbClr val="A1512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966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9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tif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tif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tif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tif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tif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tif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tif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tif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tif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86500" y="501905"/>
            <a:ext cx="5715000" cy="3416320"/>
          </a:xfrm>
          <a:prstGeom prst="rect">
            <a:avLst/>
          </a:prstGeom>
        </p:spPr>
        <p:txBody>
          <a:bodyPr wrap="square">
            <a:spAutoFit/>
          </a:bodyPr>
          <a:lstStyle/>
          <a:p>
            <a:r>
              <a:rPr lang="en-US" sz="2400" dirty="0" smtClean="0"/>
              <a:t>Follow </a:t>
            </a:r>
            <a:r>
              <a:rPr lang="en-US" sz="2400" dirty="0"/>
              <a:t>your passion and you will have a rich and rewarding life</a:t>
            </a:r>
            <a:r>
              <a:rPr lang="en-US" sz="2400" dirty="0" smtClean="0"/>
              <a:t>. My </a:t>
            </a:r>
            <a:r>
              <a:rPr lang="en-US" sz="2400" dirty="0"/>
              <a:t>passion is to design and build beautiful campuses, buildings, and spaces. But these are more than just buildings. They are where our future leaders are inspired, challenged, and molded to go make a difference in our world</a:t>
            </a:r>
            <a:r>
              <a:rPr lang="en-US" sz="2400" dirty="0" smtClean="0"/>
              <a:t>.</a:t>
            </a:r>
            <a:endParaRPr lang="en-US" sz="2400" dirty="0"/>
          </a:p>
          <a:p>
            <a:endParaRPr lang="en-US" sz="2400" dirty="0"/>
          </a:p>
          <a:p>
            <a:r>
              <a:rPr lang="en-US" sz="2400" dirty="0"/>
              <a:t>—</a:t>
            </a:r>
            <a:r>
              <a:rPr lang="en-US" sz="2400" dirty="0" smtClean="0"/>
              <a:t>Mitch Wilson</a:t>
            </a:r>
            <a:r>
              <a:rPr lang="en-US" sz="2400" dirty="0"/>
              <a:t>, Alamo Colleges (Texas)</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a:ext>
            </a:extLst>
          </a:blip>
          <a:stretch>
            <a:fillRect/>
          </a:stretch>
        </p:blipFill>
        <p:spPr>
          <a:xfrm>
            <a:off x="202250" y="356322"/>
            <a:ext cx="5803824" cy="3638905"/>
          </a:xfrm>
          <a:prstGeom prst="rect">
            <a:avLst/>
          </a:prstGeom>
          <a:ln w="19050">
            <a:solidFill>
              <a:schemeClr val="tx1"/>
            </a:solidFill>
          </a:ln>
        </p:spPr>
      </p:pic>
    </p:spTree>
    <p:extLst>
      <p:ext uri="{BB962C8B-B14F-4D97-AF65-F5344CB8AC3E}">
        <p14:creationId xmlns:p14="http://schemas.microsoft.com/office/powerpoint/2010/main" val="499224406"/>
      </p:ext>
    </p:extLst>
  </p:cSld>
  <p:clrMapOvr>
    <a:masterClrMapping/>
  </p:clrMapOvr>
  <p:transition spd="slow" advClick="0" advTm="9000">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6251" y="947749"/>
            <a:ext cx="7730726" cy="2308324"/>
          </a:xfrm>
          <a:prstGeom prst="rect">
            <a:avLst/>
          </a:prstGeom>
        </p:spPr>
        <p:txBody>
          <a:bodyPr wrap="square">
            <a:spAutoFit/>
          </a:bodyPr>
          <a:lstStyle/>
          <a:p>
            <a:r>
              <a:rPr lang="en-US" sz="2400" dirty="0" smtClean="0"/>
              <a:t>My </a:t>
            </a:r>
            <a:r>
              <a:rPr lang="en-US" sz="2400" dirty="0"/>
              <a:t>goal is to ignite passion or spark interest in one or more students in my classroom. I have a high standard for myself and the students I teach. I love what I do and I do what I love, and that is to cook and inspire others</a:t>
            </a:r>
            <a:r>
              <a:rPr lang="en-US" sz="2400" dirty="0" smtClean="0"/>
              <a:t>.</a:t>
            </a:r>
            <a:endParaRPr lang="en-US" sz="2400" dirty="0"/>
          </a:p>
          <a:p>
            <a:endParaRPr lang="en-US" sz="2400" dirty="0"/>
          </a:p>
          <a:p>
            <a:r>
              <a:rPr lang="en-US" sz="2400" dirty="0"/>
              <a:t>—Cynthia </a:t>
            </a:r>
            <a:r>
              <a:rPr lang="en-US" sz="2400" dirty="0" err="1"/>
              <a:t>Toffanello</a:t>
            </a:r>
            <a:r>
              <a:rPr lang="en-US" sz="2400" dirty="0"/>
              <a:t>, Algonquin College (Ontario)</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8997352" y="281566"/>
            <a:ext cx="3068014" cy="5322740"/>
          </a:xfrm>
          <a:prstGeom prst="rect">
            <a:avLst/>
          </a:prstGeom>
          <a:ln w="19050">
            <a:solidFill>
              <a:schemeClr val="tx1"/>
            </a:solidFill>
          </a:ln>
        </p:spPr>
      </p:pic>
    </p:spTree>
    <p:extLst>
      <p:ext uri="{BB962C8B-B14F-4D97-AF65-F5344CB8AC3E}">
        <p14:creationId xmlns:p14="http://schemas.microsoft.com/office/powerpoint/2010/main" val="1228763437"/>
      </p:ext>
    </p:extLst>
  </p:cSld>
  <p:clrMapOvr>
    <a:masterClrMapping/>
  </p:clrMapOvr>
  <p:transition spd="slow" advClick="0" advTm="9000">
    <p:cove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0372" y="448577"/>
            <a:ext cx="8060613" cy="3046988"/>
          </a:xfrm>
          <a:prstGeom prst="rect">
            <a:avLst/>
          </a:prstGeom>
        </p:spPr>
        <p:txBody>
          <a:bodyPr wrap="square">
            <a:spAutoFit/>
          </a:bodyPr>
          <a:lstStyle/>
          <a:p>
            <a:r>
              <a:rPr lang="en-US" sz="2400" dirty="0" smtClean="0"/>
              <a:t>As </a:t>
            </a:r>
            <a:r>
              <a:rPr lang="en-US" sz="2400" dirty="0"/>
              <a:t>a nurse educator, my goal is to foster students’ success by creating innovative and engaging learning opportunities. More importantly, I challenge myself to make complex concepts accessible and meaningful. The journey from student to nurse is a great one. I take pride in being part of the transformation</a:t>
            </a:r>
            <a:r>
              <a:rPr lang="en-US" sz="2400" dirty="0" smtClean="0"/>
              <a:t>.</a:t>
            </a:r>
            <a:endParaRPr lang="en-US" sz="2400" dirty="0"/>
          </a:p>
          <a:p>
            <a:endParaRPr lang="en-US" sz="2400" dirty="0"/>
          </a:p>
          <a:p>
            <a:r>
              <a:rPr lang="en-US" sz="2400" dirty="0" smtClean="0"/>
              <a:t>—</a:t>
            </a:r>
            <a:r>
              <a:rPr lang="en-US" sz="2400" dirty="0"/>
              <a:t>Cassandra </a:t>
            </a:r>
            <a:r>
              <a:rPr lang="en-US" sz="2400" dirty="0" err="1"/>
              <a:t>DelCheccolo</a:t>
            </a:r>
            <a:r>
              <a:rPr lang="en-US" sz="2400" dirty="0" smtClean="0"/>
              <a:t>, </a:t>
            </a:r>
            <a:r>
              <a:rPr lang="en-US" sz="2400" dirty="0"/>
              <a:t>Middlesex Community College (Massachusetts)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907997" y="242817"/>
            <a:ext cx="3193575" cy="5356965"/>
          </a:xfrm>
          <a:prstGeom prst="rect">
            <a:avLst/>
          </a:prstGeom>
          <a:ln w="19050">
            <a:solidFill>
              <a:schemeClr val="tx1"/>
            </a:solidFill>
          </a:ln>
        </p:spPr>
      </p:pic>
    </p:spTree>
    <p:extLst>
      <p:ext uri="{BB962C8B-B14F-4D97-AF65-F5344CB8AC3E}">
        <p14:creationId xmlns:p14="http://schemas.microsoft.com/office/powerpoint/2010/main" val="755033883"/>
      </p:ext>
    </p:extLst>
  </p:cSld>
  <p:clrMapOvr>
    <a:masterClrMapping/>
  </p:clrMapOvr>
  <p:transition spd="slow" advClick="0" advTm="9000">
    <p:cove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1758" y="920125"/>
            <a:ext cx="8124409" cy="3046988"/>
          </a:xfrm>
          <a:prstGeom prst="rect">
            <a:avLst/>
          </a:prstGeom>
        </p:spPr>
        <p:txBody>
          <a:bodyPr wrap="square">
            <a:spAutoFit/>
          </a:bodyPr>
          <a:lstStyle/>
          <a:p>
            <a:r>
              <a:rPr lang="en-US" sz="2400" dirty="0" smtClean="0"/>
              <a:t>My </a:t>
            </a:r>
            <a:r>
              <a:rPr lang="en-US" sz="2400" dirty="0"/>
              <a:t>inspiration is renewed every September as new students enter the college. Their ability to navigate the sometimes-winding path to a higher education is not always innate. I have the privilege of empowering students to achieve their goals. I love the work I do because their success is my success</a:t>
            </a:r>
            <a:r>
              <a:rPr lang="en-US" sz="2400" dirty="0" smtClean="0"/>
              <a:t>.</a:t>
            </a:r>
            <a:endParaRPr lang="en-US" sz="2400" dirty="0"/>
          </a:p>
          <a:p>
            <a:endParaRPr lang="en-US" sz="2400" dirty="0"/>
          </a:p>
          <a:p>
            <a:r>
              <a:rPr lang="en-US" sz="2400" dirty="0"/>
              <a:t>—</a:t>
            </a:r>
            <a:r>
              <a:rPr lang="en-US" sz="2400" dirty="0" err="1"/>
              <a:t>Faithe</a:t>
            </a:r>
            <a:r>
              <a:rPr lang="en-US" sz="2400" dirty="0"/>
              <a:t> </a:t>
            </a:r>
            <a:r>
              <a:rPr lang="en-US" sz="2400" dirty="0" err="1"/>
              <a:t>MacElliott</a:t>
            </a:r>
            <a:r>
              <a:rPr lang="en-US" sz="2400" dirty="0"/>
              <a:t>, Middlesex Community College (New Hampshire)</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074989" y="237802"/>
            <a:ext cx="3024584" cy="5380468"/>
          </a:xfrm>
          <a:prstGeom prst="rect">
            <a:avLst/>
          </a:prstGeom>
          <a:ln w="19050">
            <a:solidFill>
              <a:schemeClr val="tx1"/>
            </a:solidFill>
          </a:ln>
        </p:spPr>
      </p:pic>
    </p:spTree>
    <p:extLst>
      <p:ext uri="{BB962C8B-B14F-4D97-AF65-F5344CB8AC3E}">
        <p14:creationId xmlns:p14="http://schemas.microsoft.com/office/powerpoint/2010/main" val="440400224"/>
      </p:ext>
    </p:extLst>
  </p:cSld>
  <p:clrMapOvr>
    <a:masterClrMapping/>
  </p:clrMapOvr>
  <p:transition spd="slow" advClick="0" advTm="9000">
    <p:cove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6578" y="686209"/>
            <a:ext cx="7231273" cy="3046988"/>
          </a:xfrm>
          <a:prstGeom prst="rect">
            <a:avLst/>
          </a:prstGeom>
        </p:spPr>
        <p:txBody>
          <a:bodyPr wrap="square">
            <a:spAutoFit/>
          </a:bodyPr>
          <a:lstStyle/>
          <a:p>
            <a:r>
              <a:rPr lang="en-US" sz="2400" dirty="0" smtClean="0"/>
              <a:t>My </a:t>
            </a:r>
            <a:r>
              <a:rPr lang="en-US" sz="2400" dirty="0"/>
              <a:t>primary job is teaching English, but my most important job is training students to be successful in life. I always tell my students, </a:t>
            </a:r>
            <a:r>
              <a:rPr lang="en-US" sz="2400" dirty="0" smtClean="0"/>
              <a:t>If </a:t>
            </a:r>
            <a:r>
              <a:rPr lang="en-US" sz="2400" dirty="0"/>
              <a:t>you practice </a:t>
            </a:r>
            <a:r>
              <a:rPr lang="en-US" sz="2400" dirty="0" smtClean="0"/>
              <a:t>“good </a:t>
            </a:r>
            <a:r>
              <a:rPr lang="en-US" sz="2400" dirty="0"/>
              <a:t>enough</a:t>
            </a:r>
            <a:r>
              <a:rPr lang="en-US" sz="2400" dirty="0" smtClean="0"/>
              <a:t>,” </a:t>
            </a:r>
            <a:r>
              <a:rPr lang="en-US" sz="2400" dirty="0"/>
              <a:t>that is all you will ever be. If you practice excellence, you will be successful in all you do</a:t>
            </a:r>
            <a:r>
              <a:rPr lang="en-US" sz="2400" dirty="0" smtClean="0"/>
              <a:t>.</a:t>
            </a:r>
            <a:endParaRPr lang="en-US" sz="2400" dirty="0"/>
          </a:p>
          <a:p>
            <a:endParaRPr lang="en-US" sz="2400" dirty="0"/>
          </a:p>
          <a:p>
            <a:r>
              <a:rPr lang="en-US" sz="2400" dirty="0"/>
              <a:t>—</a:t>
            </a:r>
            <a:r>
              <a:rPr lang="en-US" sz="2400" dirty="0" smtClean="0"/>
              <a:t>Denise </a:t>
            </a:r>
            <a:r>
              <a:rPr lang="en-US" sz="2400" dirty="0" err="1" smtClean="0"/>
              <a:t>Marchionda</a:t>
            </a:r>
            <a:r>
              <a:rPr lang="en-US" sz="2400" dirty="0"/>
              <a:t>, Middlesex Community College (Massachusetts)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5313" y="241805"/>
            <a:ext cx="4099288" cy="5385251"/>
          </a:xfrm>
          <a:prstGeom prst="rect">
            <a:avLst/>
          </a:prstGeom>
          <a:ln w="19050">
            <a:solidFill>
              <a:schemeClr val="tx1"/>
            </a:solidFill>
          </a:ln>
        </p:spPr>
      </p:pic>
    </p:spTree>
    <p:extLst>
      <p:ext uri="{BB962C8B-B14F-4D97-AF65-F5344CB8AC3E}">
        <p14:creationId xmlns:p14="http://schemas.microsoft.com/office/powerpoint/2010/main" val="1577917206"/>
      </p:ext>
    </p:extLst>
  </p:cSld>
  <p:clrMapOvr>
    <a:masterClrMapping/>
  </p:clrMapOvr>
  <p:transition spd="slow" advClick="0" advTm="9000">
    <p:cove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554" y="408001"/>
            <a:ext cx="6035041" cy="3785652"/>
          </a:xfrm>
          <a:prstGeom prst="rect">
            <a:avLst/>
          </a:prstGeom>
        </p:spPr>
        <p:txBody>
          <a:bodyPr wrap="square">
            <a:spAutoFit/>
          </a:bodyPr>
          <a:lstStyle/>
          <a:p>
            <a:r>
              <a:rPr lang="en-US" sz="2400" dirty="0" smtClean="0"/>
              <a:t>Students </a:t>
            </a:r>
            <a:r>
              <a:rPr lang="en-US" sz="2400" dirty="0"/>
              <a:t>need to learn more than just facts and figures; they must learn how to apply the information learned to a new situation and think critically about the world in which we live. I remind my students to think outside the box, focus concepts, and remember the big picture</a:t>
            </a:r>
            <a:r>
              <a:rPr lang="en-US" sz="2400" dirty="0" smtClean="0"/>
              <a:t>.</a:t>
            </a:r>
            <a:endParaRPr lang="en-US" sz="2400" dirty="0"/>
          </a:p>
          <a:p>
            <a:endParaRPr lang="en-US" sz="2400" dirty="0"/>
          </a:p>
          <a:p>
            <a:r>
              <a:rPr lang="en-US" sz="2400" dirty="0"/>
              <a:t>—Matthew </a:t>
            </a:r>
            <a:r>
              <a:rPr lang="en-US" sz="2400" dirty="0" err="1"/>
              <a:t>Borcherding</a:t>
            </a:r>
            <a:r>
              <a:rPr lang="en-US" sz="2400" dirty="0"/>
              <a:t>, Minnesota State Community </a:t>
            </a:r>
            <a:r>
              <a:rPr lang="en-US" sz="2400" dirty="0" smtClean="0"/>
              <a:t>and </a:t>
            </a:r>
            <a:r>
              <a:rPr lang="en-US" sz="2400" dirty="0"/>
              <a:t>Technical College (Minnesota)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239595" y="261981"/>
            <a:ext cx="5864829" cy="4166944"/>
          </a:xfrm>
          <a:prstGeom prst="rect">
            <a:avLst/>
          </a:prstGeom>
          <a:ln w="19050">
            <a:solidFill>
              <a:schemeClr val="tx1"/>
            </a:solidFill>
          </a:ln>
        </p:spPr>
      </p:pic>
    </p:spTree>
    <p:extLst>
      <p:ext uri="{BB962C8B-B14F-4D97-AF65-F5344CB8AC3E}">
        <p14:creationId xmlns:p14="http://schemas.microsoft.com/office/powerpoint/2010/main" val="1595620010"/>
      </p:ext>
    </p:extLst>
  </p:cSld>
  <p:clrMapOvr>
    <a:masterClrMapping/>
  </p:clrMapOvr>
  <p:transition spd="slow" advClick="0" advTm="9000">
    <p:cove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183" y="855072"/>
            <a:ext cx="7166639" cy="3046988"/>
          </a:xfrm>
          <a:prstGeom prst="rect">
            <a:avLst/>
          </a:prstGeom>
        </p:spPr>
        <p:txBody>
          <a:bodyPr wrap="square">
            <a:spAutoFit/>
          </a:bodyPr>
          <a:lstStyle/>
          <a:p>
            <a:r>
              <a:rPr lang="en-US" sz="2400" dirty="0" smtClean="0"/>
              <a:t>Comprehensive </a:t>
            </a:r>
            <a:r>
              <a:rPr lang="en-US" sz="2400" dirty="0"/>
              <a:t>research at the college level allows our students to discover unknown topics facing our global community at home and around the world. Working with the </a:t>
            </a:r>
            <a:r>
              <a:rPr lang="en-US" sz="2400" dirty="0" smtClean="0"/>
              <a:t>K-to-College </a:t>
            </a:r>
            <a:r>
              <a:rPr lang="en-US" sz="2400" dirty="0"/>
              <a:t>initiative, I introduced activities to the kindergartners that previewed the formal educational opportunities that await them in college</a:t>
            </a:r>
            <a:r>
              <a:rPr lang="en-US" sz="2400" dirty="0" smtClean="0"/>
              <a:t>.</a:t>
            </a:r>
            <a:endParaRPr lang="en-US" sz="2400" dirty="0"/>
          </a:p>
          <a:p>
            <a:endParaRPr lang="en-US" sz="2400" dirty="0"/>
          </a:p>
          <a:p>
            <a:r>
              <a:rPr lang="en-US" sz="2400" dirty="0"/>
              <a:t>—</a:t>
            </a:r>
            <a:r>
              <a:rPr lang="en-US" sz="2400" dirty="0" smtClean="0"/>
              <a:t>Deborah Newman</a:t>
            </a:r>
            <a:r>
              <a:rPr lang="en-US" sz="2400" dirty="0"/>
              <a:t>, Montgomery </a:t>
            </a:r>
            <a:r>
              <a:rPr lang="en-US" sz="2400" dirty="0" smtClean="0"/>
              <a:t>College (</a:t>
            </a:r>
            <a:r>
              <a:rPr lang="en-US" sz="2400" dirty="0"/>
              <a:t>Maryland)</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8082952" y="258054"/>
            <a:ext cx="4024104" cy="5365472"/>
          </a:xfrm>
          <a:prstGeom prst="rect">
            <a:avLst/>
          </a:prstGeom>
          <a:ln w="19050">
            <a:solidFill>
              <a:schemeClr val="tx1"/>
            </a:solidFill>
          </a:ln>
        </p:spPr>
      </p:pic>
    </p:spTree>
    <p:extLst>
      <p:ext uri="{BB962C8B-B14F-4D97-AF65-F5344CB8AC3E}">
        <p14:creationId xmlns:p14="http://schemas.microsoft.com/office/powerpoint/2010/main" val="47185987"/>
      </p:ext>
    </p:extLst>
  </p:cSld>
  <p:clrMapOvr>
    <a:masterClrMapping/>
  </p:clrMapOvr>
  <p:transition spd="slow" advClick="0" advTm="9000">
    <p:cove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688" y="222894"/>
            <a:ext cx="4514202" cy="4524315"/>
          </a:xfrm>
          <a:prstGeom prst="rect">
            <a:avLst/>
          </a:prstGeom>
        </p:spPr>
        <p:txBody>
          <a:bodyPr wrap="square">
            <a:spAutoFit/>
          </a:bodyPr>
          <a:lstStyle/>
          <a:p>
            <a:r>
              <a:rPr lang="en-US" sz="2400" dirty="0" smtClean="0"/>
              <a:t>Are </a:t>
            </a:r>
            <a:r>
              <a:rPr lang="en-US" sz="2400" dirty="0"/>
              <a:t>you </a:t>
            </a:r>
            <a:r>
              <a:rPr lang="en-US" sz="2400" dirty="0" smtClean="0"/>
              <a:t>a</a:t>
            </a:r>
            <a:r>
              <a:rPr lang="en-US" sz="2400" dirty="0"/>
              <a:t> </a:t>
            </a:r>
            <a:r>
              <a:rPr lang="en-US" sz="2400" dirty="0" smtClean="0"/>
              <a:t>“Sage </a:t>
            </a:r>
            <a:r>
              <a:rPr lang="en-US" sz="2400" dirty="0"/>
              <a:t>on the </a:t>
            </a:r>
            <a:r>
              <a:rPr lang="en-US" sz="2400" dirty="0" smtClean="0"/>
              <a:t>Stage” </a:t>
            </a:r>
            <a:r>
              <a:rPr lang="en-US" sz="2400" dirty="0"/>
              <a:t>or </a:t>
            </a:r>
            <a:r>
              <a:rPr lang="en-US" sz="2400" dirty="0" smtClean="0"/>
              <a:t>a “Guide </a:t>
            </a:r>
            <a:r>
              <a:rPr lang="en-US" sz="2400" dirty="0"/>
              <a:t>on the </a:t>
            </a:r>
            <a:r>
              <a:rPr lang="en-US" sz="2400" dirty="0" smtClean="0"/>
              <a:t>Side?” </a:t>
            </a:r>
            <a:r>
              <a:rPr lang="en-US" sz="2400" dirty="0"/>
              <a:t>Sometimes my students have little or no prior knowledge for foundation skills, so initially I need to give direct instruction. Later, I can move to a more constructivist approach. Bottom line: I take the approach </a:t>
            </a:r>
            <a:r>
              <a:rPr lang="en-US" sz="2400" dirty="0" smtClean="0"/>
              <a:t>that</a:t>
            </a:r>
            <a:r>
              <a:rPr lang="en-US" sz="2400" dirty="0"/>
              <a:t> </a:t>
            </a:r>
            <a:r>
              <a:rPr lang="en-US" sz="2400" dirty="0" smtClean="0"/>
              <a:t>works!</a:t>
            </a:r>
            <a:endParaRPr lang="en-US" sz="2400" dirty="0"/>
          </a:p>
          <a:p>
            <a:endParaRPr lang="en-US" sz="2400" dirty="0"/>
          </a:p>
          <a:p>
            <a:r>
              <a:rPr lang="en-US" sz="2400" dirty="0"/>
              <a:t>—Ann Sallie, Montgomery College (Maryland)</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2996" y="261057"/>
            <a:ext cx="7132125" cy="3422422"/>
          </a:xfrm>
          <a:prstGeom prst="rect">
            <a:avLst/>
          </a:prstGeom>
          <a:ln w="19050">
            <a:solidFill>
              <a:schemeClr val="tx1"/>
            </a:solidFill>
          </a:ln>
        </p:spPr>
      </p:pic>
    </p:spTree>
    <p:extLst>
      <p:ext uri="{BB962C8B-B14F-4D97-AF65-F5344CB8AC3E}">
        <p14:creationId xmlns:p14="http://schemas.microsoft.com/office/powerpoint/2010/main" val="1544878964"/>
      </p:ext>
    </p:extLst>
  </p:cSld>
  <p:clrMapOvr>
    <a:masterClrMapping/>
  </p:clrMapOvr>
  <p:transition spd="slow" advClick="0" advTm="9000">
    <p:cove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071" y="2074064"/>
            <a:ext cx="7729729" cy="830997"/>
          </a:xfrm>
          <a:prstGeom prst="rect">
            <a:avLst/>
          </a:prstGeom>
        </p:spPr>
        <p:txBody>
          <a:bodyPr wrap="square">
            <a:spAutoFit/>
          </a:bodyPr>
          <a:lstStyle/>
          <a:p>
            <a:r>
              <a:rPr lang="en-US" sz="2400" dirty="0"/>
              <a:t>—</a:t>
            </a:r>
            <a:r>
              <a:rPr lang="en-US" sz="2400" dirty="0" smtClean="0"/>
              <a:t>Robin </a:t>
            </a:r>
            <a:r>
              <a:rPr lang="en-US" sz="2400" dirty="0" err="1" smtClean="0"/>
              <a:t>Cavallo</a:t>
            </a:r>
            <a:r>
              <a:rPr lang="en-US" sz="2400" dirty="0"/>
              <a:t>, Montgomery County Community College (Pennsylvania)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4762" y="246423"/>
            <a:ext cx="4398611" cy="5370977"/>
          </a:xfrm>
          <a:prstGeom prst="rect">
            <a:avLst/>
          </a:prstGeom>
          <a:ln w="19050">
            <a:solidFill>
              <a:schemeClr val="tx1"/>
            </a:solidFill>
          </a:ln>
        </p:spPr>
      </p:pic>
    </p:spTree>
    <p:extLst>
      <p:ext uri="{BB962C8B-B14F-4D97-AF65-F5344CB8AC3E}">
        <p14:creationId xmlns:p14="http://schemas.microsoft.com/office/powerpoint/2010/main" val="937613839"/>
      </p:ext>
    </p:extLst>
  </p:cSld>
  <p:clrMapOvr>
    <a:masterClrMapping/>
  </p:clrMapOvr>
  <p:transition spd="slow" advClick="0" advTm="9000">
    <p:cove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698" y="882694"/>
            <a:ext cx="6753871" cy="2677656"/>
          </a:xfrm>
          <a:prstGeom prst="rect">
            <a:avLst/>
          </a:prstGeom>
        </p:spPr>
        <p:txBody>
          <a:bodyPr wrap="square">
            <a:spAutoFit/>
          </a:bodyPr>
          <a:lstStyle/>
          <a:p>
            <a:r>
              <a:rPr lang="en-US" sz="2400" dirty="0" smtClean="0"/>
              <a:t>I </a:t>
            </a:r>
            <a:r>
              <a:rPr lang="en-US" sz="2400" dirty="0"/>
              <a:t>strive to lead by example, working as hard as my students. I give each student the freedom to learn in the style that best fits them. I interview each student to determine what methods make them successful. I then convey these to the less successful students</a:t>
            </a:r>
            <a:r>
              <a:rPr lang="en-US" sz="2400" dirty="0" smtClean="0"/>
              <a:t>.</a:t>
            </a:r>
            <a:endParaRPr lang="en-US" sz="2400" dirty="0"/>
          </a:p>
          <a:p>
            <a:endParaRPr lang="en-US" sz="2400" dirty="0"/>
          </a:p>
          <a:p>
            <a:r>
              <a:rPr lang="en-US" sz="2400" dirty="0"/>
              <a:t>—Kevin Fitch, </a:t>
            </a:r>
            <a:r>
              <a:rPr lang="en-US" sz="2400" dirty="0" err="1"/>
              <a:t>Motlow</a:t>
            </a:r>
            <a:r>
              <a:rPr lang="en-US" sz="2400" dirty="0"/>
              <a:t> College (Tennessee)</a:t>
            </a:r>
            <a:endParaRPr lang="en-US" sz="2200" dirty="0">
              <a:latin typeface="Georgia" charset="0"/>
              <a:ea typeface="Georgia" charset="0"/>
              <a:cs typeface="Georgia" charset="0"/>
            </a:endParaRPr>
          </a:p>
        </p:txBody>
      </p:sp>
      <p:pic>
        <p:nvPicPr>
          <p:cNvPr id="6" name="Picture 5"/>
          <p:cNvPicPr>
            <a:picLocks noChangeAspect="1"/>
          </p:cNvPicPr>
          <p:nvPr/>
        </p:nvPicPr>
        <p:blipFill>
          <a:blip r:embed="rId2"/>
          <a:stretch>
            <a:fillRect/>
          </a:stretch>
        </p:blipFill>
        <p:spPr>
          <a:xfrm>
            <a:off x="7366959" y="249435"/>
            <a:ext cx="4743426" cy="5366650"/>
          </a:xfrm>
          <a:prstGeom prst="rect">
            <a:avLst/>
          </a:prstGeom>
          <a:ln w="19050">
            <a:solidFill>
              <a:schemeClr val="tx1"/>
            </a:solidFill>
          </a:ln>
        </p:spPr>
      </p:pic>
    </p:spTree>
    <p:extLst>
      <p:ext uri="{BB962C8B-B14F-4D97-AF65-F5344CB8AC3E}">
        <p14:creationId xmlns:p14="http://schemas.microsoft.com/office/powerpoint/2010/main" val="1922788027"/>
      </p:ext>
    </p:extLst>
  </p:cSld>
  <p:clrMapOvr>
    <a:masterClrMapping/>
  </p:clrMapOvr>
  <p:transition spd="slow" advClick="0" advTm="9000">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530" y="343300"/>
            <a:ext cx="5722112" cy="3785652"/>
          </a:xfrm>
          <a:prstGeom prst="rect">
            <a:avLst/>
          </a:prstGeom>
        </p:spPr>
        <p:txBody>
          <a:bodyPr wrap="square">
            <a:spAutoFit/>
          </a:bodyPr>
          <a:lstStyle/>
          <a:p>
            <a:r>
              <a:rPr lang="en-US" sz="2400" dirty="0"/>
              <a:t>I teach statistics and calculus, which petrify students. It’s thrilling when I can remove the fear by breaking down the material to the point of maximum understanding. I use repetition, which is usually </a:t>
            </a:r>
            <a:r>
              <a:rPr lang="en-US" sz="2400" dirty="0" smtClean="0"/>
              <a:t>boring, </a:t>
            </a:r>
            <a:r>
              <a:rPr lang="en-US" sz="2400" dirty="0"/>
              <a:t>but I somehow continually find ways to make it fun and interesting. </a:t>
            </a:r>
          </a:p>
          <a:p>
            <a:endParaRPr lang="en-US" sz="2400" dirty="0"/>
          </a:p>
          <a:p>
            <a:r>
              <a:rPr lang="en-US" sz="2400" dirty="0"/>
              <a:t>—Rita Brown, Arizona Western College (Arizona)</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1238" y="296174"/>
            <a:ext cx="6024653" cy="4579966"/>
          </a:xfrm>
          <a:prstGeom prst="rect">
            <a:avLst/>
          </a:prstGeom>
          <a:ln w="19050">
            <a:solidFill>
              <a:schemeClr val="tx1"/>
            </a:solidFill>
          </a:ln>
        </p:spPr>
      </p:pic>
    </p:spTree>
    <p:extLst>
      <p:ext uri="{BB962C8B-B14F-4D97-AF65-F5344CB8AC3E}">
        <p14:creationId xmlns:p14="http://schemas.microsoft.com/office/powerpoint/2010/main" val="140263486"/>
      </p:ext>
    </p:extLst>
  </p:cSld>
  <p:clrMapOvr>
    <a:masterClrMapping/>
  </p:clrMapOvr>
  <p:transition spd="slow" advClick="0" advTm="9000">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4441" y="1482485"/>
            <a:ext cx="10259247" cy="2308324"/>
          </a:xfrm>
          <a:prstGeom prst="rect">
            <a:avLst/>
          </a:prstGeom>
        </p:spPr>
        <p:txBody>
          <a:bodyPr wrap="square">
            <a:spAutoFit/>
          </a:bodyPr>
          <a:lstStyle/>
          <a:p>
            <a:r>
              <a:rPr lang="en-US" sz="2400" dirty="0" smtClean="0"/>
              <a:t>Students </a:t>
            </a:r>
            <a:r>
              <a:rPr lang="en-US" sz="2400" dirty="0"/>
              <a:t>allow us to practice our </a:t>
            </a:r>
            <a:r>
              <a:rPr lang="en-US" sz="2400" dirty="0" smtClean="0"/>
              <a:t>trade—teaching</a:t>
            </a:r>
            <a:r>
              <a:rPr lang="en-US" sz="2400" dirty="0"/>
              <a:t>. There is no book or code that tells us how to reach each and every student, but we must never stop trying. Prize-winning student or problem student, it does not </a:t>
            </a:r>
            <a:r>
              <a:rPr lang="en-US" sz="2400" dirty="0" smtClean="0"/>
              <a:t>matter, as </a:t>
            </a:r>
            <a:r>
              <a:rPr lang="en-US" sz="2400" dirty="0"/>
              <a:t>long as we inspire them all</a:t>
            </a:r>
            <a:r>
              <a:rPr lang="en-US" sz="2400" dirty="0" smtClean="0"/>
              <a:t>.</a:t>
            </a:r>
            <a:endParaRPr lang="en-US" sz="2400" dirty="0"/>
          </a:p>
          <a:p>
            <a:endParaRPr lang="en-US" sz="2400" dirty="0"/>
          </a:p>
          <a:p>
            <a:r>
              <a:rPr lang="en-US" sz="2400" dirty="0"/>
              <a:t>—Pasquale </a:t>
            </a:r>
            <a:r>
              <a:rPr lang="en-US" sz="2400" dirty="0" err="1"/>
              <a:t>Lamaestra</a:t>
            </a:r>
            <a:r>
              <a:rPr lang="en-US" sz="2400" dirty="0"/>
              <a:t>, Arizona Western College (Arizona)</a:t>
            </a:r>
            <a:endParaRPr lang="en-US" sz="2400" dirty="0">
              <a:latin typeface="Georgia" charset="0"/>
              <a:ea typeface="Georgia" charset="0"/>
              <a:cs typeface="Georgia" charset="0"/>
            </a:endParaRPr>
          </a:p>
        </p:txBody>
      </p:sp>
    </p:spTree>
    <p:extLst>
      <p:ext uri="{BB962C8B-B14F-4D97-AF65-F5344CB8AC3E}">
        <p14:creationId xmlns:p14="http://schemas.microsoft.com/office/powerpoint/2010/main" val="2124889772"/>
      </p:ext>
    </p:extLst>
  </p:cSld>
  <p:clrMapOvr>
    <a:masterClrMapping/>
  </p:clrMapOvr>
  <p:transition spd="slow" advClick="0" advTm="9000">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117" y="1127829"/>
            <a:ext cx="6776827" cy="2677656"/>
          </a:xfrm>
          <a:prstGeom prst="rect">
            <a:avLst/>
          </a:prstGeom>
        </p:spPr>
        <p:txBody>
          <a:bodyPr wrap="square">
            <a:spAutoFit/>
          </a:bodyPr>
          <a:lstStyle/>
          <a:p>
            <a:r>
              <a:rPr lang="en-US" sz="2400" dirty="0" smtClean="0"/>
              <a:t>I </a:t>
            </a:r>
            <a:r>
              <a:rPr lang="en-US" sz="2400" dirty="0"/>
              <a:t>encourage my language students to be prescriptively </a:t>
            </a:r>
            <a:r>
              <a:rPr lang="en-US" sz="2400" dirty="0" smtClean="0"/>
              <a:t>competent, </a:t>
            </a:r>
            <a:r>
              <a:rPr lang="en-US" sz="2400" dirty="0"/>
              <a:t>yet descriptively curious. I teach students to learn through discovery, to learn </a:t>
            </a:r>
            <a:r>
              <a:rPr lang="en-US" sz="2400" dirty="0" smtClean="0"/>
              <a:t>to</a:t>
            </a:r>
            <a:r>
              <a:rPr lang="en-US" sz="2400" dirty="0"/>
              <a:t> </a:t>
            </a:r>
            <a:r>
              <a:rPr lang="en-US" sz="2400" dirty="0" smtClean="0"/>
              <a:t>“fish” </a:t>
            </a:r>
            <a:r>
              <a:rPr lang="en-US" sz="2400" dirty="0"/>
              <a:t>instead of waiting for me to feed them. We use non-contrived, real language to explore </a:t>
            </a:r>
            <a:r>
              <a:rPr lang="en-US" sz="2400" dirty="0" smtClean="0"/>
              <a:t>and express.</a:t>
            </a:r>
            <a:endParaRPr lang="en-US" sz="2400" dirty="0"/>
          </a:p>
          <a:p>
            <a:endParaRPr lang="en-US" sz="2400" dirty="0"/>
          </a:p>
          <a:p>
            <a:r>
              <a:rPr lang="en-US" sz="2400" dirty="0"/>
              <a:t>—Earl Smith, Arizona Western College (Arizona</a:t>
            </a:r>
            <a:r>
              <a:rPr lang="en-US" sz="2400" dirty="0" smtClean="0"/>
              <a:t>)</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7565363" y="292608"/>
            <a:ext cx="4491947" cy="5296754"/>
          </a:xfrm>
          <a:prstGeom prst="rect">
            <a:avLst/>
          </a:prstGeom>
          <a:ln w="19050">
            <a:solidFill>
              <a:schemeClr val="tx1"/>
            </a:solidFill>
          </a:ln>
        </p:spPr>
      </p:pic>
    </p:spTree>
    <p:extLst>
      <p:ext uri="{BB962C8B-B14F-4D97-AF65-F5344CB8AC3E}">
        <p14:creationId xmlns:p14="http://schemas.microsoft.com/office/powerpoint/2010/main" val="307130129"/>
      </p:ext>
    </p:extLst>
  </p:cSld>
  <p:clrMapOvr>
    <a:masterClrMapping/>
  </p:clrMapOvr>
  <p:transition spd="slow" advClick="0" advTm="9000">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688" y="400364"/>
            <a:ext cx="5722112" cy="3816429"/>
          </a:xfrm>
          <a:prstGeom prst="rect">
            <a:avLst/>
          </a:prstGeom>
        </p:spPr>
        <p:txBody>
          <a:bodyPr wrap="square">
            <a:spAutoFit/>
          </a:bodyPr>
          <a:lstStyle/>
          <a:p>
            <a:r>
              <a:rPr lang="en-US" sz="2200" dirty="0"/>
              <a:t>What motivates me most is changing a student’s perspective, whether improving his/her attitude towards learning math or encouraging lifelong learning. Student success is my ultimate goal. I make a concerted effort to know my students. I create supportive learning environments, give immediate feedback, promote cooperative learning, and provide data-driven assessments.</a:t>
            </a:r>
          </a:p>
          <a:p>
            <a:endParaRPr lang="en-US" sz="2200" dirty="0"/>
          </a:p>
          <a:p>
            <a:r>
              <a:rPr lang="en-US" sz="2200" dirty="0"/>
              <a:t>—</a:t>
            </a:r>
            <a:r>
              <a:rPr lang="en-US" sz="2200" dirty="0" err="1"/>
              <a:t>Shermel</a:t>
            </a:r>
            <a:r>
              <a:rPr lang="en-US" sz="2200" dirty="0"/>
              <a:t> Brown, Arkansas State University Mid-South </a:t>
            </a:r>
            <a:r>
              <a:rPr lang="en-US" sz="2200" dirty="0" smtClean="0"/>
              <a:t>(Arkansas)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1289" y="287548"/>
            <a:ext cx="6109707" cy="4232693"/>
          </a:xfrm>
          <a:prstGeom prst="rect">
            <a:avLst/>
          </a:prstGeom>
          <a:ln w="19050">
            <a:solidFill>
              <a:schemeClr val="tx1"/>
            </a:solidFill>
          </a:ln>
        </p:spPr>
      </p:pic>
    </p:spTree>
    <p:extLst>
      <p:ext uri="{BB962C8B-B14F-4D97-AF65-F5344CB8AC3E}">
        <p14:creationId xmlns:p14="http://schemas.microsoft.com/office/powerpoint/2010/main" val="409991000"/>
      </p:ext>
    </p:extLst>
  </p:cSld>
  <p:clrMapOvr>
    <a:masterClrMapping/>
  </p:clrMapOvr>
  <p:transition spd="slow" advClick="0" advTm="9000">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688" y="564681"/>
            <a:ext cx="6010656" cy="3785652"/>
          </a:xfrm>
          <a:prstGeom prst="rect">
            <a:avLst/>
          </a:prstGeom>
        </p:spPr>
        <p:txBody>
          <a:bodyPr wrap="square">
            <a:spAutoFit/>
          </a:bodyPr>
          <a:lstStyle/>
          <a:p>
            <a:r>
              <a:rPr lang="en-US" sz="2400" dirty="0" smtClean="0"/>
              <a:t>I </a:t>
            </a:r>
            <a:r>
              <a:rPr lang="en-US" sz="2400" dirty="0"/>
              <a:t>found my thrill, and it is working with students seeking their High School Equivalency. Whether as an instructor or an advisor, I count it all as joy to see the students blossom as they realize their goal and find success. It is a life-changing experience for our students</a:t>
            </a:r>
            <a:r>
              <a:rPr lang="en-US" sz="2400" dirty="0" smtClean="0"/>
              <a:t>.</a:t>
            </a:r>
            <a:endParaRPr lang="en-US" sz="2400" dirty="0"/>
          </a:p>
          <a:p>
            <a:endParaRPr lang="en-US" sz="2400" dirty="0"/>
          </a:p>
          <a:p>
            <a:r>
              <a:rPr lang="en-US" sz="2400" dirty="0"/>
              <a:t>—Kathy </a:t>
            </a:r>
            <a:r>
              <a:rPr lang="en-US" sz="2400" dirty="0" err="1"/>
              <a:t>Hipps</a:t>
            </a:r>
            <a:r>
              <a:rPr lang="en-US" sz="2400" dirty="0"/>
              <a:t>, Asheville-Buncombe Technical Community College (North Carolina)</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1344" y="287547"/>
            <a:ext cx="5889652" cy="4601926"/>
          </a:xfrm>
          <a:prstGeom prst="rect">
            <a:avLst/>
          </a:prstGeom>
          <a:ln w="19050">
            <a:solidFill>
              <a:schemeClr val="tx1"/>
            </a:solidFill>
          </a:ln>
        </p:spPr>
      </p:pic>
    </p:spTree>
    <p:extLst>
      <p:ext uri="{BB962C8B-B14F-4D97-AF65-F5344CB8AC3E}">
        <p14:creationId xmlns:p14="http://schemas.microsoft.com/office/powerpoint/2010/main" val="243507743"/>
      </p:ext>
    </p:extLst>
  </p:cSld>
  <p:clrMapOvr>
    <a:masterClrMapping/>
  </p:clrMapOvr>
  <p:transition spd="slow" advClick="0" advTm="9000">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456" y="658367"/>
            <a:ext cx="6010656" cy="3416320"/>
          </a:xfrm>
          <a:prstGeom prst="rect">
            <a:avLst/>
          </a:prstGeom>
        </p:spPr>
        <p:txBody>
          <a:bodyPr wrap="square">
            <a:spAutoFit/>
          </a:bodyPr>
          <a:lstStyle/>
          <a:p>
            <a:r>
              <a:rPr lang="en-US" sz="2400" dirty="0" smtClean="0"/>
              <a:t>I </a:t>
            </a:r>
            <a:r>
              <a:rPr lang="en-US" sz="2400" dirty="0"/>
              <a:t>incorporate </a:t>
            </a:r>
            <a:r>
              <a:rPr lang="en-US" sz="2400" dirty="0" smtClean="0"/>
              <a:t>the</a:t>
            </a:r>
            <a:r>
              <a:rPr lang="en-US" sz="2400" dirty="0"/>
              <a:t> </a:t>
            </a:r>
            <a:r>
              <a:rPr lang="en-US" sz="2400" dirty="0" smtClean="0"/>
              <a:t>“The </a:t>
            </a:r>
            <a:r>
              <a:rPr lang="en-US" sz="2400" dirty="0"/>
              <a:t>Hero's </a:t>
            </a:r>
            <a:r>
              <a:rPr lang="en-US" sz="2400" dirty="0" smtClean="0"/>
              <a:t>Journey” </a:t>
            </a:r>
            <a:r>
              <a:rPr lang="en-US" sz="2400" dirty="0"/>
              <a:t>in my technology classes. The two conflicts in this narrative are the student versus the material, and the student versus their flaws. The boon received is service to others via the acquired skills. I seek to find the hero in all of my students</a:t>
            </a:r>
            <a:r>
              <a:rPr lang="en-US" sz="2400" dirty="0" smtClean="0"/>
              <a:t>.</a:t>
            </a:r>
            <a:endParaRPr lang="en-US" sz="2400" dirty="0"/>
          </a:p>
          <a:p>
            <a:endParaRPr lang="en-US" sz="2400" dirty="0"/>
          </a:p>
          <a:p>
            <a:r>
              <a:rPr lang="en-US" sz="2400" dirty="0"/>
              <a:t>—Kurt </a:t>
            </a:r>
            <a:r>
              <a:rPr lang="en-US" sz="2400" dirty="0" err="1"/>
              <a:t>Nalty</a:t>
            </a:r>
            <a:r>
              <a:rPr lang="en-US" sz="2400" dirty="0"/>
              <a:t>, Austin Community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305910" y="282891"/>
            <a:ext cx="5752756" cy="4314567"/>
          </a:xfrm>
          <a:prstGeom prst="rect">
            <a:avLst/>
          </a:prstGeom>
          <a:ln w="19050">
            <a:solidFill>
              <a:schemeClr val="tx1"/>
            </a:solidFill>
          </a:ln>
        </p:spPr>
      </p:pic>
    </p:spTree>
    <p:extLst>
      <p:ext uri="{BB962C8B-B14F-4D97-AF65-F5344CB8AC3E}">
        <p14:creationId xmlns:p14="http://schemas.microsoft.com/office/powerpoint/2010/main" val="1317020491"/>
      </p:ext>
    </p:extLst>
  </p:cSld>
  <p:clrMapOvr>
    <a:masterClrMapping/>
  </p:clrMapOvr>
  <p:transition spd="slow" advClick="0" advTm="9000">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456" y="504631"/>
            <a:ext cx="6010656" cy="3416320"/>
          </a:xfrm>
          <a:prstGeom prst="rect">
            <a:avLst/>
          </a:prstGeom>
        </p:spPr>
        <p:txBody>
          <a:bodyPr wrap="square">
            <a:spAutoFit/>
          </a:bodyPr>
          <a:lstStyle/>
          <a:p>
            <a:r>
              <a:rPr lang="en-US" sz="2400" dirty="0" smtClean="0"/>
              <a:t>Teaching </a:t>
            </a:r>
            <a:r>
              <a:rPr lang="en-US" sz="2400" dirty="0"/>
              <a:t>is the best service I can do to make a difference in the lives of my students. When I pass the baton of knowledge to my students, I know I have also passed on to them the ability to imagine, dream, create, and excel in anything they want to be</a:t>
            </a:r>
            <a:r>
              <a:rPr lang="en-US" sz="2400" dirty="0" smtClean="0"/>
              <a:t>.</a:t>
            </a:r>
            <a:endParaRPr lang="en-US" sz="2400" dirty="0"/>
          </a:p>
          <a:p>
            <a:endParaRPr lang="en-US" sz="2400" dirty="0"/>
          </a:p>
          <a:p>
            <a:r>
              <a:rPr lang="en-US" sz="2400" dirty="0"/>
              <a:t>—Amrita </a:t>
            </a:r>
            <a:r>
              <a:rPr lang="en-US" sz="2400" dirty="0" err="1"/>
              <a:t>Madabushi</a:t>
            </a:r>
            <a:r>
              <a:rPr lang="en-US" sz="2400" dirty="0"/>
              <a:t>, Baltimore City Community College (Maryland)</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6223447" y="284681"/>
            <a:ext cx="5831200" cy="3890504"/>
          </a:xfrm>
          <a:prstGeom prst="rect">
            <a:avLst/>
          </a:prstGeom>
          <a:ln w="19050">
            <a:solidFill>
              <a:schemeClr val="tx1"/>
            </a:solidFill>
          </a:ln>
        </p:spPr>
      </p:pic>
    </p:spTree>
    <p:extLst>
      <p:ext uri="{BB962C8B-B14F-4D97-AF65-F5344CB8AC3E}">
        <p14:creationId xmlns:p14="http://schemas.microsoft.com/office/powerpoint/2010/main" val="848717222"/>
      </p:ext>
    </p:extLst>
  </p:cSld>
  <p:clrMapOvr>
    <a:masterClrMapping/>
  </p:clrMapOvr>
  <p:transition spd="slow" advClick="0" advTm="9000">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5811" y="322976"/>
            <a:ext cx="5043637" cy="4524315"/>
          </a:xfrm>
          <a:prstGeom prst="rect">
            <a:avLst/>
          </a:prstGeom>
        </p:spPr>
        <p:txBody>
          <a:bodyPr wrap="square">
            <a:spAutoFit/>
          </a:bodyPr>
          <a:lstStyle/>
          <a:p>
            <a:r>
              <a:rPr lang="en-US" sz="2400" dirty="0" smtClean="0"/>
              <a:t>“Professor </a:t>
            </a:r>
            <a:r>
              <a:rPr lang="en-US" sz="2400" dirty="0" err="1"/>
              <a:t>Makowiecka</a:t>
            </a:r>
            <a:r>
              <a:rPr lang="en-US" sz="2400" dirty="0"/>
              <a:t> has consistently provided leadership for student success for the past 16 years—including her stewardship of the Dr. JKW School of Honors,” said Bergen </a:t>
            </a:r>
            <a:r>
              <a:rPr lang="en-US" sz="2400" dirty="0" smtClean="0"/>
              <a:t>Vice President </a:t>
            </a:r>
            <a:r>
              <a:rPr lang="en-US" sz="2400" dirty="0"/>
              <a:t>of Academic </a:t>
            </a:r>
            <a:r>
              <a:rPr lang="en-US" sz="2400" dirty="0" smtClean="0"/>
              <a:t>Affairs, </a:t>
            </a:r>
            <a:r>
              <a:rPr lang="en-US" sz="2400" dirty="0"/>
              <a:t>William </a:t>
            </a:r>
            <a:r>
              <a:rPr lang="en-US" sz="2400" dirty="0" err="1" smtClean="0"/>
              <a:t>Mullaney</a:t>
            </a:r>
            <a:r>
              <a:rPr lang="en-US" sz="2400" dirty="0" smtClean="0"/>
              <a:t>. “This </a:t>
            </a:r>
            <a:r>
              <a:rPr lang="en-US" sz="2400" dirty="0"/>
              <a:t>award recognizes her continued </a:t>
            </a:r>
            <a:r>
              <a:rPr lang="en-US" sz="2400" dirty="0" smtClean="0"/>
              <a:t>contributions </a:t>
            </a:r>
            <a:r>
              <a:rPr lang="en-US" sz="2400" dirty="0"/>
              <a:t>to the </a:t>
            </a:r>
            <a:r>
              <a:rPr lang="en-US" sz="2400" dirty="0" smtClean="0"/>
              <a:t>college </a:t>
            </a:r>
            <a:r>
              <a:rPr lang="en-US" sz="2400" dirty="0"/>
              <a:t>as a scholar and mentor</a:t>
            </a:r>
            <a:r>
              <a:rPr lang="en-US" sz="2400" dirty="0" smtClean="0"/>
              <a:t>.”</a:t>
            </a:r>
            <a:endParaRPr lang="en-US" sz="2400" dirty="0"/>
          </a:p>
          <a:p>
            <a:endParaRPr lang="en-US" sz="2400" dirty="0"/>
          </a:p>
          <a:p>
            <a:r>
              <a:rPr lang="en-US" sz="2400" dirty="0"/>
              <a:t>—Maria Hanna </a:t>
            </a:r>
            <a:r>
              <a:rPr lang="en-US" sz="2400" dirty="0" err="1"/>
              <a:t>Makowiecka</a:t>
            </a:r>
            <a:r>
              <a:rPr lang="en-US" sz="2400" dirty="0"/>
              <a:t>, Bergen Community College (New Jersey)</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050" y="271220"/>
            <a:ext cx="6560522" cy="3714184"/>
          </a:xfrm>
          <a:prstGeom prst="rect">
            <a:avLst/>
          </a:prstGeom>
          <a:ln w="19050">
            <a:solidFill>
              <a:schemeClr val="tx1"/>
            </a:solidFill>
          </a:ln>
        </p:spPr>
      </p:pic>
    </p:spTree>
    <p:extLst>
      <p:ext uri="{BB962C8B-B14F-4D97-AF65-F5344CB8AC3E}">
        <p14:creationId xmlns:p14="http://schemas.microsoft.com/office/powerpoint/2010/main" val="1319191044"/>
      </p:ext>
    </p:extLst>
  </p:cSld>
  <p:clrMapOvr>
    <a:masterClrMapping/>
  </p:clrMapOvr>
  <p:transition spd="slow" advClick="0" advTm="9000">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992" y="228345"/>
            <a:ext cx="5426082" cy="3416320"/>
          </a:xfrm>
          <a:prstGeom prst="rect">
            <a:avLst/>
          </a:prstGeom>
        </p:spPr>
        <p:txBody>
          <a:bodyPr wrap="square">
            <a:spAutoFit/>
          </a:bodyPr>
          <a:lstStyle/>
          <a:p>
            <a:r>
              <a:rPr lang="en-US" sz="2400" dirty="0" smtClean="0"/>
              <a:t>Mathematics </a:t>
            </a:r>
            <a:r>
              <a:rPr lang="en-US" sz="2400" dirty="0"/>
              <a:t>students are often afraid to try working problems for fear of making a mistake. I tell them making mistakes is how we learn. A mistake is not a failure, it is a first draft, a stop on the road to success. A mistake is progress toward the solution</a:t>
            </a:r>
            <a:r>
              <a:rPr lang="en-US" sz="2400" dirty="0" smtClean="0"/>
              <a:t>.</a:t>
            </a:r>
            <a:endParaRPr lang="en-US" sz="2400" dirty="0"/>
          </a:p>
          <a:p>
            <a:endParaRPr lang="en-US" sz="2400" dirty="0"/>
          </a:p>
          <a:p>
            <a:r>
              <a:rPr lang="en-US" sz="2400" dirty="0"/>
              <a:t>—Sally Olson, </a:t>
            </a:r>
            <a:r>
              <a:rPr lang="en-US" sz="2400" dirty="0" err="1"/>
              <a:t>Blinn</a:t>
            </a:r>
            <a:r>
              <a:rPr lang="en-US" sz="2400" dirty="0"/>
              <a:t> College (Texas)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120287" y="284152"/>
            <a:ext cx="6091936" cy="4058752"/>
          </a:xfrm>
          <a:prstGeom prst="rect">
            <a:avLst/>
          </a:prstGeom>
          <a:ln w="19050">
            <a:solidFill>
              <a:schemeClr val="tx1"/>
            </a:solidFill>
          </a:ln>
        </p:spPr>
      </p:pic>
    </p:spTree>
    <p:extLst>
      <p:ext uri="{BB962C8B-B14F-4D97-AF65-F5344CB8AC3E}">
        <p14:creationId xmlns:p14="http://schemas.microsoft.com/office/powerpoint/2010/main" val="1741829225"/>
      </p:ext>
    </p:extLst>
  </p:cSld>
  <p:clrMapOvr>
    <a:masterClrMapping/>
  </p:clrMapOvr>
  <p:transition spd="slow" advClick="0" advTm="9000">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29475" y="722285"/>
            <a:ext cx="7484534" cy="3046988"/>
          </a:xfrm>
          <a:prstGeom prst="rect">
            <a:avLst/>
          </a:prstGeom>
        </p:spPr>
        <p:txBody>
          <a:bodyPr wrap="square">
            <a:spAutoFit/>
          </a:bodyPr>
          <a:lstStyle/>
          <a:p>
            <a:r>
              <a:rPr lang="en-US" sz="2400" dirty="0" smtClean="0"/>
              <a:t>I </a:t>
            </a:r>
            <a:r>
              <a:rPr lang="en-US" sz="2400" dirty="0"/>
              <a:t>have the privilege to work in an environment with faculty, staff, and students who challenge and inspire my approaches to learning and leadership. I have been afforded many opportunities in my career at Algonquin, and my goal has always been to give back as much as I receive</a:t>
            </a:r>
            <a:r>
              <a:rPr lang="en-US" sz="2400" dirty="0" smtClean="0"/>
              <a:t>.</a:t>
            </a:r>
            <a:endParaRPr lang="en-US" sz="2400" dirty="0"/>
          </a:p>
          <a:p>
            <a:endParaRPr lang="en-US" sz="2400" dirty="0"/>
          </a:p>
          <a:p>
            <a:r>
              <a:rPr lang="en-US" sz="2400" dirty="0"/>
              <a:t>—Lorna </a:t>
            </a:r>
            <a:r>
              <a:rPr lang="en-US" sz="2400" dirty="0" err="1"/>
              <a:t>Brigden</a:t>
            </a:r>
            <a:r>
              <a:rPr lang="en-US" sz="2400" dirty="0"/>
              <a:t>, Algonquin College (Ontario)</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008" y="368986"/>
            <a:ext cx="3316224" cy="4145280"/>
          </a:xfrm>
          <a:prstGeom prst="rect">
            <a:avLst/>
          </a:prstGeom>
          <a:ln w="19050">
            <a:solidFill>
              <a:schemeClr val="tx1"/>
            </a:solidFill>
          </a:ln>
        </p:spPr>
      </p:pic>
    </p:spTree>
    <p:extLst>
      <p:ext uri="{BB962C8B-B14F-4D97-AF65-F5344CB8AC3E}">
        <p14:creationId xmlns:p14="http://schemas.microsoft.com/office/powerpoint/2010/main" val="477046614"/>
      </p:ext>
    </p:extLst>
  </p:cSld>
  <p:clrMapOvr>
    <a:masterClrMapping/>
  </p:clrMapOvr>
  <p:transition spd="slow" advClick="0" advTm="9000">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10528" y="2064311"/>
            <a:ext cx="5681472" cy="461665"/>
          </a:xfrm>
          <a:prstGeom prst="rect">
            <a:avLst/>
          </a:prstGeom>
        </p:spPr>
        <p:txBody>
          <a:bodyPr wrap="square">
            <a:spAutoFit/>
          </a:bodyPr>
          <a:lstStyle/>
          <a:p>
            <a:r>
              <a:rPr lang="en-US" sz="2400" dirty="0"/>
              <a:t>—Edith </a:t>
            </a:r>
            <a:r>
              <a:rPr lang="en-US" sz="2400" dirty="0" err="1"/>
              <a:t>Pequeno</a:t>
            </a:r>
            <a:r>
              <a:rPr lang="en-US" sz="2400" dirty="0"/>
              <a:t>, </a:t>
            </a:r>
            <a:r>
              <a:rPr lang="en-US" sz="2400" dirty="0" err="1"/>
              <a:t>Blinn</a:t>
            </a:r>
            <a:r>
              <a:rPr lang="en-US" sz="2400" dirty="0"/>
              <a:t> College (Texas)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469392" y="561594"/>
            <a:ext cx="5943600" cy="3467100"/>
          </a:xfrm>
          <a:prstGeom prst="rect">
            <a:avLst/>
          </a:prstGeom>
          <a:ln w="19050">
            <a:solidFill>
              <a:schemeClr val="tx1"/>
            </a:solidFill>
          </a:ln>
        </p:spPr>
      </p:pic>
    </p:spTree>
    <p:extLst>
      <p:ext uri="{BB962C8B-B14F-4D97-AF65-F5344CB8AC3E}">
        <p14:creationId xmlns:p14="http://schemas.microsoft.com/office/powerpoint/2010/main" val="1550630550"/>
      </p:ext>
    </p:extLst>
  </p:cSld>
  <p:clrMapOvr>
    <a:masterClrMapping/>
  </p:clrMapOvr>
  <p:transition spd="slow" advClick="0" advTm="9000">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16192" y="341234"/>
            <a:ext cx="5271008" cy="4154984"/>
          </a:xfrm>
          <a:prstGeom prst="rect">
            <a:avLst/>
          </a:prstGeom>
        </p:spPr>
        <p:txBody>
          <a:bodyPr wrap="square">
            <a:spAutoFit/>
          </a:bodyPr>
          <a:lstStyle/>
          <a:p>
            <a:r>
              <a:rPr lang="en-US" sz="2400" dirty="0" smtClean="0"/>
              <a:t>My </a:t>
            </a:r>
            <a:r>
              <a:rPr lang="en-US" sz="2400" dirty="0"/>
              <a:t>teaching success is guiding students to strive for clinical excellence and to also be passionate about service to their communities. I encourage students to cherish relationships with patients and groups they reach out to help while passing the love and value of service on to future generations through their example</a:t>
            </a:r>
            <a:r>
              <a:rPr lang="en-US" sz="2400" dirty="0" smtClean="0"/>
              <a:t>.</a:t>
            </a:r>
            <a:endParaRPr lang="en-US" sz="2400" dirty="0"/>
          </a:p>
          <a:p>
            <a:endParaRPr lang="en-US" sz="2400" dirty="0"/>
          </a:p>
          <a:p>
            <a:r>
              <a:rPr lang="en-US" sz="2400" dirty="0"/>
              <a:t>—Dana Wood, </a:t>
            </a:r>
            <a:r>
              <a:rPr lang="en-US" sz="2400" dirty="0" err="1"/>
              <a:t>Blinn</a:t>
            </a:r>
            <a:r>
              <a:rPr lang="en-US" sz="2400" dirty="0"/>
              <a:t>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021" y="272226"/>
            <a:ext cx="6463311" cy="4403291"/>
          </a:xfrm>
          <a:prstGeom prst="rect">
            <a:avLst/>
          </a:prstGeom>
          <a:ln w="19050">
            <a:solidFill>
              <a:schemeClr val="tx1"/>
            </a:solidFill>
          </a:ln>
        </p:spPr>
      </p:pic>
    </p:spTree>
    <p:extLst>
      <p:ext uri="{BB962C8B-B14F-4D97-AF65-F5344CB8AC3E}">
        <p14:creationId xmlns:p14="http://schemas.microsoft.com/office/powerpoint/2010/main" val="1180294431"/>
      </p:ext>
    </p:extLst>
  </p:cSld>
  <p:clrMapOvr>
    <a:masterClrMapping/>
  </p:clrMapOvr>
  <p:transition spd="slow" advClick="0" advTm="9000">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6133" y="329945"/>
            <a:ext cx="7048331" cy="3785652"/>
          </a:xfrm>
          <a:prstGeom prst="rect">
            <a:avLst/>
          </a:prstGeom>
        </p:spPr>
        <p:txBody>
          <a:bodyPr wrap="square">
            <a:spAutoFit/>
          </a:bodyPr>
          <a:lstStyle/>
          <a:p>
            <a:r>
              <a:rPr lang="en-US" sz="2400" dirty="0" smtClean="0"/>
              <a:t>I </a:t>
            </a:r>
            <a:r>
              <a:rPr lang="en-US" sz="2400" dirty="0"/>
              <a:t>am happy to join the global campaign to create open educational resources where my students can access my videos on YouTube for free, making education accessible and </a:t>
            </a:r>
            <a:r>
              <a:rPr lang="en-US" sz="2400" dirty="0" smtClean="0"/>
              <a:t>affordable. “Mathematics </a:t>
            </a:r>
            <a:r>
              <a:rPr lang="en-US" sz="2400" dirty="0"/>
              <a:t>W</a:t>
            </a:r>
            <a:r>
              <a:rPr lang="en-US" sz="2400" dirty="0" smtClean="0"/>
              <a:t>ith </a:t>
            </a:r>
            <a:r>
              <a:rPr lang="en-US" sz="2400" dirty="0"/>
              <a:t>Dan </a:t>
            </a:r>
            <a:r>
              <a:rPr lang="en-US" sz="2400" dirty="0" err="1" smtClean="0"/>
              <a:t>Avedikian</a:t>
            </a:r>
            <a:r>
              <a:rPr lang="en-US" sz="2400" dirty="0" smtClean="0"/>
              <a:t>” provides </a:t>
            </a:r>
            <a:r>
              <a:rPr lang="en-US" sz="2400" dirty="0"/>
              <a:t>video solutions for every homework question. Students have access to the teacher 24/7</a:t>
            </a:r>
            <a:r>
              <a:rPr lang="en-US" sz="2400" dirty="0" smtClean="0"/>
              <a:t>.</a:t>
            </a:r>
            <a:endParaRPr lang="en-US" sz="2400" dirty="0"/>
          </a:p>
          <a:p>
            <a:endParaRPr lang="en-US" sz="2400" dirty="0"/>
          </a:p>
          <a:p>
            <a:r>
              <a:rPr lang="en-US" sz="2400" dirty="0"/>
              <a:t>—Dan </a:t>
            </a:r>
            <a:r>
              <a:rPr lang="en-US" sz="2400" dirty="0" err="1"/>
              <a:t>Avedikian</a:t>
            </a:r>
            <a:r>
              <a:rPr lang="en-US" sz="2400" dirty="0"/>
              <a:t>, Bristol Community College (Massachusetts)</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131822" y="286815"/>
            <a:ext cx="4760178" cy="4466340"/>
          </a:xfrm>
          <a:prstGeom prst="rect">
            <a:avLst/>
          </a:prstGeom>
          <a:ln w="19050">
            <a:solidFill>
              <a:schemeClr val="tx1"/>
            </a:solidFill>
          </a:ln>
        </p:spPr>
      </p:pic>
    </p:spTree>
    <p:extLst>
      <p:ext uri="{BB962C8B-B14F-4D97-AF65-F5344CB8AC3E}">
        <p14:creationId xmlns:p14="http://schemas.microsoft.com/office/powerpoint/2010/main" val="1348215671"/>
      </p:ext>
    </p:extLst>
  </p:cSld>
  <p:clrMapOvr>
    <a:masterClrMapping/>
  </p:clrMapOvr>
  <p:transition spd="slow" advClick="0" advTm="9000">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13120" y="228345"/>
            <a:ext cx="6181344" cy="4154984"/>
          </a:xfrm>
          <a:prstGeom prst="rect">
            <a:avLst/>
          </a:prstGeom>
        </p:spPr>
        <p:txBody>
          <a:bodyPr wrap="square">
            <a:spAutoFit/>
          </a:bodyPr>
          <a:lstStyle/>
          <a:p>
            <a:r>
              <a:rPr lang="en-US" sz="2400" dirty="0" smtClean="0"/>
              <a:t>I </a:t>
            </a:r>
            <a:r>
              <a:rPr lang="en-US" sz="2400" dirty="0"/>
              <a:t>had wonderful professors in college who had such enthusiasm and excitement that I couldn’t help but be excited, too. I asked myself, as an educator would I assimilate my favorite professors and garner the excitement of my students? Yes! Creativity, enthusiasm, and engagement encourage everyone. Who will you inspire</a:t>
            </a:r>
            <a:r>
              <a:rPr lang="en-US" sz="2400" dirty="0" smtClean="0"/>
              <a:t>?</a:t>
            </a:r>
            <a:endParaRPr lang="en-US" sz="2400" dirty="0"/>
          </a:p>
          <a:p>
            <a:endParaRPr lang="en-US" sz="2400" dirty="0"/>
          </a:p>
          <a:p>
            <a:r>
              <a:rPr lang="en-US" sz="2400" dirty="0"/>
              <a:t>—Kelli Hiller, Bristol Community College (Massachusetts)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 y="306057"/>
            <a:ext cx="5522976" cy="3681984"/>
          </a:xfrm>
          <a:prstGeom prst="rect">
            <a:avLst/>
          </a:prstGeom>
          <a:ln w="19050">
            <a:solidFill>
              <a:schemeClr val="tx1"/>
            </a:solidFill>
          </a:ln>
        </p:spPr>
      </p:pic>
    </p:spTree>
    <p:extLst>
      <p:ext uri="{BB962C8B-B14F-4D97-AF65-F5344CB8AC3E}">
        <p14:creationId xmlns:p14="http://schemas.microsoft.com/office/powerpoint/2010/main" val="1470028415"/>
      </p:ext>
    </p:extLst>
  </p:cSld>
  <p:clrMapOvr>
    <a:masterClrMapping/>
  </p:clrMapOvr>
  <p:transition spd="slow" advClick="0" advTm="9000">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11815" y="826656"/>
            <a:ext cx="6773785" cy="3416320"/>
          </a:xfrm>
          <a:prstGeom prst="rect">
            <a:avLst/>
          </a:prstGeom>
        </p:spPr>
        <p:txBody>
          <a:bodyPr wrap="square">
            <a:spAutoFit/>
          </a:bodyPr>
          <a:lstStyle/>
          <a:p>
            <a:r>
              <a:rPr lang="en-US" sz="2400" dirty="0" err="1" smtClean="0"/>
              <a:t>Brené</a:t>
            </a:r>
            <a:r>
              <a:rPr lang="en-US" sz="2400" dirty="0" smtClean="0"/>
              <a:t> </a:t>
            </a:r>
            <a:r>
              <a:rPr lang="en-US" sz="2400" dirty="0"/>
              <a:t>Brown said</a:t>
            </a:r>
            <a:r>
              <a:rPr lang="en-US" sz="2400" dirty="0" smtClean="0"/>
              <a:t>, “Maybe </a:t>
            </a:r>
            <a:r>
              <a:rPr lang="en-US" sz="2400" dirty="0"/>
              <a:t>stories are just data with a soul.” I live by this saying as I collect and analyze data—trying to find the story behind it all. I'm inspired by being able to look beyond the numbers, making meaning of information to strengthen the </a:t>
            </a:r>
            <a:r>
              <a:rPr lang="en-US" sz="2400" dirty="0" smtClean="0"/>
              <a:t>college.</a:t>
            </a:r>
            <a:endParaRPr lang="en-US" sz="2400" dirty="0"/>
          </a:p>
          <a:p>
            <a:endParaRPr lang="en-US" sz="2400" dirty="0"/>
          </a:p>
          <a:p>
            <a:r>
              <a:rPr lang="en-US" sz="2400" dirty="0"/>
              <a:t>—Angelina O'Brien, Bristol Community College (Massachusetts)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298" y="286176"/>
            <a:ext cx="4645736" cy="4445567"/>
          </a:xfrm>
          <a:prstGeom prst="rect">
            <a:avLst/>
          </a:prstGeom>
          <a:ln w="19050">
            <a:solidFill>
              <a:schemeClr val="tx1"/>
            </a:solidFill>
          </a:ln>
        </p:spPr>
      </p:pic>
    </p:spTree>
    <p:extLst>
      <p:ext uri="{BB962C8B-B14F-4D97-AF65-F5344CB8AC3E}">
        <p14:creationId xmlns:p14="http://schemas.microsoft.com/office/powerpoint/2010/main" val="247406307"/>
      </p:ext>
    </p:extLst>
  </p:cSld>
  <p:clrMapOvr>
    <a:masterClrMapping/>
  </p:clrMapOvr>
  <p:transition spd="slow" advClick="0" advTm="9000">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71821" y="313944"/>
            <a:ext cx="5885575" cy="3416320"/>
          </a:xfrm>
          <a:prstGeom prst="rect">
            <a:avLst/>
          </a:prstGeom>
        </p:spPr>
        <p:txBody>
          <a:bodyPr wrap="square">
            <a:spAutoFit/>
          </a:bodyPr>
          <a:lstStyle/>
          <a:p>
            <a:r>
              <a:rPr lang="en-US" sz="2400" dirty="0" smtClean="0"/>
              <a:t>I </a:t>
            </a:r>
            <a:r>
              <a:rPr lang="en-US" sz="2400" dirty="0"/>
              <a:t>have two absolute joys in my professional life: veterinary medicine and teaching veterinary technology students. I love seeing a student mastering a skill or concept that I have taught them. This is what makes my job a perfect fit in my life</a:t>
            </a:r>
            <a:r>
              <a:rPr lang="en-US" sz="2400" dirty="0" smtClean="0"/>
              <a:t>.</a:t>
            </a:r>
            <a:endParaRPr lang="en-US" sz="2400" dirty="0"/>
          </a:p>
          <a:p>
            <a:endParaRPr lang="en-US" sz="2400" dirty="0"/>
          </a:p>
          <a:p>
            <a:r>
              <a:rPr lang="en-US" sz="2400" dirty="0"/>
              <a:t>—William </a:t>
            </a:r>
            <a:r>
              <a:rPr lang="en-US" sz="2400" dirty="0" err="1"/>
              <a:t>Lineberry</a:t>
            </a:r>
            <a:r>
              <a:rPr lang="en-US" sz="2400" dirty="0"/>
              <a:t>, Cedar Valley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53436" y="313944"/>
            <a:ext cx="5571744" cy="4178808"/>
          </a:xfrm>
          <a:prstGeom prst="rect">
            <a:avLst/>
          </a:prstGeom>
          <a:ln w="19050">
            <a:solidFill>
              <a:schemeClr val="tx1"/>
            </a:solidFill>
          </a:ln>
        </p:spPr>
      </p:pic>
    </p:spTree>
    <p:extLst>
      <p:ext uri="{BB962C8B-B14F-4D97-AF65-F5344CB8AC3E}">
        <p14:creationId xmlns:p14="http://schemas.microsoft.com/office/powerpoint/2010/main" val="1279863791"/>
      </p:ext>
    </p:extLst>
  </p:cSld>
  <p:clrMapOvr>
    <a:masterClrMapping/>
  </p:clrMapOvr>
  <p:transition spd="slow" advClick="0" advTm="9000">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9738" y="1589904"/>
            <a:ext cx="10382451" cy="1938992"/>
          </a:xfrm>
          <a:prstGeom prst="rect">
            <a:avLst/>
          </a:prstGeom>
        </p:spPr>
        <p:txBody>
          <a:bodyPr wrap="square">
            <a:spAutoFit/>
          </a:bodyPr>
          <a:lstStyle/>
          <a:p>
            <a:r>
              <a:rPr lang="en-US" sz="2400" dirty="0" smtClean="0"/>
              <a:t>My </a:t>
            </a:r>
            <a:r>
              <a:rPr lang="en-US" sz="2400" dirty="0"/>
              <a:t>motivation is to get every student to see themselves as whole and capable. Their learning </a:t>
            </a:r>
            <a:r>
              <a:rPr lang="en-US" sz="2400" dirty="0" smtClean="0"/>
              <a:t>encompasses</a:t>
            </a:r>
            <a:r>
              <a:rPr lang="en-US" sz="2400" dirty="0"/>
              <a:t> </a:t>
            </a:r>
            <a:r>
              <a:rPr lang="en-US" sz="2400" dirty="0" smtClean="0"/>
              <a:t>“doing” and</a:t>
            </a:r>
            <a:r>
              <a:rPr lang="en-US" sz="2400" dirty="0"/>
              <a:t> </a:t>
            </a:r>
            <a:r>
              <a:rPr lang="en-US" sz="2400" dirty="0" smtClean="0"/>
              <a:t>“being.” “Doing” </a:t>
            </a:r>
            <a:r>
              <a:rPr lang="en-US" sz="2400" dirty="0"/>
              <a:t>the content of the course and gaining skills to see and act </a:t>
            </a:r>
            <a:r>
              <a:rPr lang="en-US" sz="2400" dirty="0" smtClean="0"/>
              <a:t>on </a:t>
            </a:r>
            <a:r>
              <a:rPr lang="en-US" sz="2400" dirty="0"/>
              <a:t>“</a:t>
            </a:r>
            <a:r>
              <a:rPr lang="en-US" sz="2400" dirty="0" smtClean="0"/>
              <a:t>being” </a:t>
            </a:r>
            <a:r>
              <a:rPr lang="en-US" sz="2400" dirty="0"/>
              <a:t>the person they want to be</a:t>
            </a:r>
            <a:r>
              <a:rPr lang="en-US" sz="2400" dirty="0" smtClean="0"/>
              <a:t>.</a:t>
            </a:r>
            <a:endParaRPr lang="en-US" sz="2400" dirty="0"/>
          </a:p>
          <a:p>
            <a:endParaRPr lang="en-US" sz="2400" dirty="0"/>
          </a:p>
          <a:p>
            <a:r>
              <a:rPr lang="en-US" sz="2400" dirty="0"/>
              <a:t>—Lisa Spring, Central Piedmont Community College (North Carolina)</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554500458"/>
      </p:ext>
    </p:extLst>
  </p:cSld>
  <p:clrMapOvr>
    <a:masterClrMapping/>
  </p:clrMapOvr>
  <p:transition spd="slow" advClick="0" advTm="9000">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79732" y="240537"/>
            <a:ext cx="5012267" cy="4893647"/>
          </a:xfrm>
          <a:prstGeom prst="rect">
            <a:avLst/>
          </a:prstGeom>
        </p:spPr>
        <p:txBody>
          <a:bodyPr wrap="square">
            <a:spAutoFit/>
          </a:bodyPr>
          <a:lstStyle/>
          <a:p>
            <a:r>
              <a:rPr lang="en-US" sz="2400" dirty="0" smtClean="0"/>
              <a:t>My </a:t>
            </a:r>
            <a:r>
              <a:rPr lang="en-US" sz="2400" dirty="0"/>
              <a:t>passion for teaching originates from my own experiences with learning. I strive to maintain a compassionate learning environment so my students feel comfortable engaging in the learning experience. I help students make connections from the textbook to real-world applications so they see how math applies to their lives</a:t>
            </a:r>
            <a:r>
              <a:rPr lang="en-US" sz="2400" dirty="0" smtClean="0"/>
              <a:t>.</a:t>
            </a:r>
            <a:endParaRPr lang="en-US" sz="2400" dirty="0"/>
          </a:p>
          <a:p>
            <a:endParaRPr lang="en-US" sz="2400" dirty="0"/>
          </a:p>
          <a:p>
            <a:r>
              <a:rPr lang="en-US" sz="2400" dirty="0"/>
              <a:t>—Christie Williams, Central Piedmont Community College (North Carolina)</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621" y="923260"/>
            <a:ext cx="6825733" cy="3095583"/>
          </a:xfrm>
          <a:prstGeom prst="rect">
            <a:avLst/>
          </a:prstGeom>
          <a:ln w="19050">
            <a:solidFill>
              <a:schemeClr val="tx1"/>
            </a:solidFill>
          </a:ln>
        </p:spPr>
      </p:pic>
    </p:spTree>
    <p:extLst>
      <p:ext uri="{BB962C8B-B14F-4D97-AF65-F5344CB8AC3E}">
        <p14:creationId xmlns:p14="http://schemas.microsoft.com/office/powerpoint/2010/main" val="400980262"/>
      </p:ext>
    </p:extLst>
  </p:cSld>
  <p:clrMapOvr>
    <a:masterClrMapping/>
  </p:clrMapOvr>
  <p:transition spd="slow" advClick="0" advTm="9000">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6366" y="1670852"/>
            <a:ext cx="10478703" cy="1938992"/>
          </a:xfrm>
          <a:prstGeom prst="rect">
            <a:avLst/>
          </a:prstGeom>
        </p:spPr>
        <p:txBody>
          <a:bodyPr wrap="square">
            <a:spAutoFit/>
          </a:bodyPr>
          <a:lstStyle/>
          <a:p>
            <a:r>
              <a:rPr lang="en-US" sz="2400" dirty="0" smtClean="0"/>
              <a:t>Each </a:t>
            </a:r>
            <a:r>
              <a:rPr lang="en-US" sz="2400" dirty="0"/>
              <a:t>student who walks through that classroom door is my child. Every student that I have contact with will be taught the way I want my child to be taught. Therefore, the students receive the very best of what I have to offer</a:t>
            </a:r>
            <a:r>
              <a:rPr lang="en-US" sz="2400" dirty="0" smtClean="0"/>
              <a:t>.</a:t>
            </a:r>
            <a:endParaRPr lang="en-US" sz="2400" dirty="0"/>
          </a:p>
          <a:p>
            <a:endParaRPr lang="en-US" sz="2400" dirty="0"/>
          </a:p>
          <a:p>
            <a:r>
              <a:rPr lang="en-US" sz="2400" dirty="0"/>
              <a:t>—</a:t>
            </a:r>
            <a:r>
              <a:rPr lang="en-US" sz="2400" dirty="0" smtClean="0"/>
              <a:t>Linda Rowland</a:t>
            </a:r>
            <a:r>
              <a:rPr lang="en-US" sz="2400" dirty="0"/>
              <a:t>, Clarendon College (Texas)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2127657003"/>
      </p:ext>
    </p:extLst>
  </p:cSld>
  <p:clrMapOvr>
    <a:masterClrMapping/>
  </p:clrMapOvr>
  <p:transition spd="slow" advClick="0" advTm="9000">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26489" y="203961"/>
            <a:ext cx="4651021" cy="4893647"/>
          </a:xfrm>
          <a:prstGeom prst="rect">
            <a:avLst/>
          </a:prstGeom>
        </p:spPr>
        <p:txBody>
          <a:bodyPr wrap="square">
            <a:spAutoFit/>
          </a:bodyPr>
          <a:lstStyle/>
          <a:p>
            <a:r>
              <a:rPr lang="en-US" sz="2400" dirty="0" smtClean="0"/>
              <a:t>As </a:t>
            </a:r>
            <a:r>
              <a:rPr lang="en-US" sz="2400" dirty="0"/>
              <a:t>an engineering instructor my primary focus is to prepare students to be future engineers, and worthy of being hired by engineering organizations. I give my students a heavy dose of reality when it comes to engineering, physics, and mathematics by asking them to also consider </a:t>
            </a:r>
            <a:r>
              <a:rPr lang="en-US" sz="2400" dirty="0" smtClean="0"/>
              <a:t>solving</a:t>
            </a:r>
            <a:r>
              <a:rPr lang="en-US" sz="2400" dirty="0"/>
              <a:t> </a:t>
            </a:r>
            <a:r>
              <a:rPr lang="en-US" sz="2400" dirty="0" smtClean="0"/>
              <a:t>“real-world” </a:t>
            </a:r>
            <a:r>
              <a:rPr lang="en-US" sz="2400" dirty="0"/>
              <a:t>problems</a:t>
            </a:r>
            <a:r>
              <a:rPr lang="en-US" sz="2400" dirty="0" smtClean="0"/>
              <a:t>.</a:t>
            </a:r>
            <a:endParaRPr lang="en-US" sz="2400" dirty="0"/>
          </a:p>
          <a:p>
            <a:endParaRPr lang="en-US" sz="2400" dirty="0"/>
          </a:p>
          <a:p>
            <a:r>
              <a:rPr lang="en-US" sz="2400" dirty="0"/>
              <a:t>—John Warren, College of Southern Maryland (Maryland)</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17380" y="288309"/>
            <a:ext cx="7077050" cy="4404334"/>
          </a:xfrm>
          <a:prstGeom prst="rect">
            <a:avLst/>
          </a:prstGeom>
          <a:ln w="19050">
            <a:solidFill>
              <a:schemeClr val="tx1"/>
            </a:solidFill>
          </a:ln>
        </p:spPr>
      </p:pic>
    </p:spTree>
    <p:extLst>
      <p:ext uri="{BB962C8B-B14F-4D97-AF65-F5344CB8AC3E}">
        <p14:creationId xmlns:p14="http://schemas.microsoft.com/office/powerpoint/2010/main" val="584832334"/>
      </p:ext>
    </p:extLst>
  </p:cSld>
  <p:clrMapOvr>
    <a:masterClrMapping/>
  </p:clrMapOvr>
  <p:transition spd="slow" advClick="0" advTm="9000">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0800" y="442101"/>
            <a:ext cx="5693664" cy="3046988"/>
          </a:xfrm>
          <a:prstGeom prst="rect">
            <a:avLst/>
          </a:prstGeom>
        </p:spPr>
        <p:txBody>
          <a:bodyPr wrap="square">
            <a:spAutoFit/>
          </a:bodyPr>
          <a:lstStyle/>
          <a:p>
            <a:r>
              <a:rPr lang="en-US" sz="2400" dirty="0" smtClean="0"/>
              <a:t>I </a:t>
            </a:r>
            <a:r>
              <a:rPr lang="en-US" sz="2400" dirty="0"/>
              <a:t>can’t image a more fulfilling career than the one I have. I get to help shape the educational experience of our students and even sometimes have a hand in shaping their futures. This is something that I take to heart every day, and what drives me</a:t>
            </a:r>
            <a:r>
              <a:rPr lang="en-US" sz="2400" dirty="0" smtClean="0"/>
              <a:t>.</a:t>
            </a:r>
            <a:endParaRPr lang="en-US" sz="2400" dirty="0"/>
          </a:p>
          <a:p>
            <a:endParaRPr lang="en-US" sz="2400" dirty="0" smtClean="0"/>
          </a:p>
          <a:p>
            <a:r>
              <a:rPr lang="en-US" sz="2400" dirty="0" smtClean="0"/>
              <a:t>—Jodi </a:t>
            </a:r>
            <a:r>
              <a:rPr lang="en-US" sz="2400" dirty="0" err="1" smtClean="0"/>
              <a:t>Bucholtz</a:t>
            </a:r>
            <a:r>
              <a:rPr lang="en-US" sz="2400" dirty="0" smtClean="0"/>
              <a:t>, Algonquin College (Ontario)</a:t>
            </a:r>
            <a:endParaRPr lang="en-US" sz="24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189162" y="353478"/>
            <a:ext cx="6032500" cy="3477716"/>
          </a:xfrm>
          <a:prstGeom prst="rect">
            <a:avLst/>
          </a:prstGeom>
          <a:ln w="19050">
            <a:solidFill>
              <a:schemeClr val="tx1"/>
            </a:solidFill>
          </a:ln>
        </p:spPr>
      </p:pic>
    </p:spTree>
    <p:extLst>
      <p:ext uri="{BB962C8B-B14F-4D97-AF65-F5344CB8AC3E}">
        <p14:creationId xmlns:p14="http://schemas.microsoft.com/office/powerpoint/2010/main" val="1434656664"/>
      </p:ext>
    </p:extLst>
  </p:cSld>
  <p:clrMapOvr>
    <a:masterClrMapping/>
  </p:clrMapOvr>
  <p:transition spd="slow" advClick="0" advTm="9000">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0406" y="1190966"/>
            <a:ext cx="7237556" cy="2677656"/>
          </a:xfrm>
          <a:prstGeom prst="rect">
            <a:avLst/>
          </a:prstGeom>
        </p:spPr>
        <p:txBody>
          <a:bodyPr wrap="square">
            <a:spAutoFit/>
          </a:bodyPr>
          <a:lstStyle/>
          <a:p>
            <a:r>
              <a:rPr lang="en-US" sz="2400" dirty="0" smtClean="0"/>
              <a:t>With </a:t>
            </a:r>
            <a:r>
              <a:rPr lang="en-US" sz="2400" dirty="0"/>
              <a:t>filmmaking, the student must learn to trust his or her instincts, be both artist and craftsperson, be fearless and flexible, be a leader and able to listen, work hard, and never give up. The end result is not the film itself, but the measure of the person who created it</a:t>
            </a:r>
            <a:r>
              <a:rPr lang="en-US" sz="2400" dirty="0" smtClean="0"/>
              <a:t>.</a:t>
            </a:r>
            <a:endParaRPr lang="en-US" sz="2400" dirty="0"/>
          </a:p>
          <a:p>
            <a:endParaRPr lang="en-US" sz="2400" dirty="0"/>
          </a:p>
          <a:p>
            <a:r>
              <a:rPr lang="en-US" sz="2400" dirty="0"/>
              <a:t>—John </a:t>
            </a:r>
            <a:r>
              <a:rPr lang="en-US" sz="2400" dirty="0" err="1"/>
              <a:t>Aliano</a:t>
            </a:r>
            <a:r>
              <a:rPr lang="en-US" sz="2400" dirty="0"/>
              <a:t>, College of Southern Nevada (Nevada)</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0204" y="278949"/>
            <a:ext cx="3972444" cy="5312114"/>
          </a:xfrm>
          <a:prstGeom prst="rect">
            <a:avLst/>
          </a:prstGeom>
          <a:ln w="19050">
            <a:solidFill>
              <a:schemeClr val="tx1"/>
            </a:solidFill>
          </a:ln>
        </p:spPr>
      </p:pic>
    </p:spTree>
    <p:extLst>
      <p:ext uri="{BB962C8B-B14F-4D97-AF65-F5344CB8AC3E}">
        <p14:creationId xmlns:p14="http://schemas.microsoft.com/office/powerpoint/2010/main" val="1796043960"/>
      </p:ext>
    </p:extLst>
  </p:cSld>
  <p:clrMapOvr>
    <a:masterClrMapping/>
  </p:clrMapOvr>
  <p:transition spd="slow" advClick="0" advTm="9000">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072" y="272288"/>
            <a:ext cx="5644896" cy="3785652"/>
          </a:xfrm>
          <a:prstGeom prst="rect">
            <a:avLst/>
          </a:prstGeom>
        </p:spPr>
        <p:txBody>
          <a:bodyPr wrap="square">
            <a:spAutoFit/>
          </a:bodyPr>
          <a:lstStyle/>
          <a:p>
            <a:r>
              <a:rPr lang="en-US" sz="2400" dirty="0" smtClean="0"/>
              <a:t>I </a:t>
            </a:r>
            <a:r>
              <a:rPr lang="en-US" sz="2400" dirty="0"/>
              <a:t>teach because I get to witness remarkable transformations in my students. I see students who start out not knowing what DNA is transition into individuals producing cogent arguments </a:t>
            </a:r>
            <a:r>
              <a:rPr lang="en-US" sz="2400" dirty="0" smtClean="0"/>
              <a:t>about their </a:t>
            </a:r>
            <a:r>
              <a:rPr lang="en-US" sz="2400" dirty="0"/>
              <a:t>views on stem cell research. I also get the opportunity to positively influence students’ attitudes about science</a:t>
            </a:r>
            <a:r>
              <a:rPr lang="en-US" sz="2400" dirty="0" smtClean="0"/>
              <a:t>.</a:t>
            </a:r>
            <a:endParaRPr lang="en-US" sz="2400" dirty="0"/>
          </a:p>
          <a:p>
            <a:endParaRPr lang="en-US" sz="2400" dirty="0"/>
          </a:p>
          <a:p>
            <a:r>
              <a:rPr lang="en-US" sz="2400" dirty="0"/>
              <a:t>—Deborah Cardenas, Collin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081736" y="272288"/>
            <a:ext cx="5965952" cy="3989730"/>
          </a:xfrm>
          <a:prstGeom prst="rect">
            <a:avLst/>
          </a:prstGeom>
          <a:ln w="19050">
            <a:solidFill>
              <a:schemeClr val="tx1"/>
            </a:solidFill>
          </a:ln>
        </p:spPr>
      </p:pic>
    </p:spTree>
    <p:extLst>
      <p:ext uri="{BB962C8B-B14F-4D97-AF65-F5344CB8AC3E}">
        <p14:creationId xmlns:p14="http://schemas.microsoft.com/office/powerpoint/2010/main" val="1670232261"/>
      </p:ext>
    </p:extLst>
  </p:cSld>
  <p:clrMapOvr>
    <a:masterClrMapping/>
  </p:clrMapOvr>
  <p:transition spd="slow" advClick="0" advTm="9000">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4470" y="802866"/>
            <a:ext cx="5900928" cy="3416320"/>
          </a:xfrm>
          <a:prstGeom prst="rect">
            <a:avLst/>
          </a:prstGeom>
        </p:spPr>
        <p:txBody>
          <a:bodyPr wrap="square">
            <a:spAutoFit/>
          </a:bodyPr>
          <a:lstStyle/>
          <a:p>
            <a:r>
              <a:rPr lang="en-US" sz="2400" dirty="0" smtClean="0"/>
              <a:t>True </a:t>
            </a:r>
            <a:r>
              <a:rPr lang="en-US" sz="2400" dirty="0"/>
              <a:t>competence is achieved through the process of putting a puzzle together so that you first understand the details of all the pieces, then recognize the big picture created by the interaction of all the pieces, and finally, appreciate how that big picture influences and applies to other contexts</a:t>
            </a:r>
            <a:r>
              <a:rPr lang="en-US" sz="2400" dirty="0" smtClean="0"/>
              <a:t>.</a:t>
            </a:r>
            <a:endParaRPr lang="en-US" sz="2400" dirty="0"/>
          </a:p>
          <a:p>
            <a:endParaRPr lang="en-US" sz="2400" dirty="0"/>
          </a:p>
          <a:p>
            <a:r>
              <a:rPr lang="en-US" sz="2400" dirty="0"/>
              <a:t>—Amy Greene, Collin College (Texas)</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3924" y="289260"/>
            <a:ext cx="5757926" cy="5167242"/>
          </a:xfrm>
          <a:prstGeom prst="rect">
            <a:avLst/>
          </a:prstGeom>
          <a:ln w="19050">
            <a:solidFill>
              <a:schemeClr val="tx1"/>
            </a:solidFill>
          </a:ln>
        </p:spPr>
      </p:pic>
    </p:spTree>
    <p:extLst>
      <p:ext uri="{BB962C8B-B14F-4D97-AF65-F5344CB8AC3E}">
        <p14:creationId xmlns:p14="http://schemas.microsoft.com/office/powerpoint/2010/main" val="1992620533"/>
      </p:ext>
    </p:extLst>
  </p:cSld>
  <p:clrMapOvr>
    <a:masterClrMapping/>
  </p:clrMapOvr>
  <p:transition spd="slow" advClick="0" advTm="9000">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249" y="936431"/>
            <a:ext cx="7144512" cy="2677656"/>
          </a:xfrm>
          <a:prstGeom prst="rect">
            <a:avLst/>
          </a:prstGeom>
        </p:spPr>
        <p:txBody>
          <a:bodyPr wrap="square">
            <a:spAutoFit/>
          </a:bodyPr>
          <a:lstStyle/>
          <a:p>
            <a:r>
              <a:rPr lang="en-US" sz="2400" dirty="0" smtClean="0"/>
              <a:t>Teaching </a:t>
            </a:r>
            <a:r>
              <a:rPr lang="en-US" sz="2400" dirty="0"/>
              <a:t>ESL students who have brought their hopes, talents, and visions to the U.S. and to my classroom continually inspires me. My work with extraordinary students and colleagues at Collin College is such a blessing and brings a smile to my face every day</a:t>
            </a:r>
            <a:r>
              <a:rPr lang="en-US" sz="2400" dirty="0" smtClean="0"/>
              <a:t>!</a:t>
            </a:r>
            <a:endParaRPr lang="en-US" sz="2400" dirty="0"/>
          </a:p>
          <a:p>
            <a:endParaRPr lang="en-US" sz="2400" dirty="0"/>
          </a:p>
          <a:p>
            <a:r>
              <a:rPr lang="en-US" sz="2400" dirty="0"/>
              <a:t>—Linda </a:t>
            </a:r>
            <a:r>
              <a:rPr lang="en-US" sz="2400" dirty="0" err="1"/>
              <a:t>Kapocsi</a:t>
            </a:r>
            <a:r>
              <a:rPr lang="en-US" sz="2400" dirty="0"/>
              <a:t>, Collin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740" y="288902"/>
            <a:ext cx="4492443" cy="5296249"/>
          </a:xfrm>
          <a:prstGeom prst="rect">
            <a:avLst/>
          </a:prstGeom>
          <a:ln w="19050">
            <a:solidFill>
              <a:schemeClr val="tx1"/>
            </a:solidFill>
          </a:ln>
        </p:spPr>
      </p:pic>
    </p:spTree>
    <p:extLst>
      <p:ext uri="{BB962C8B-B14F-4D97-AF65-F5344CB8AC3E}">
        <p14:creationId xmlns:p14="http://schemas.microsoft.com/office/powerpoint/2010/main" val="789759714"/>
      </p:ext>
    </p:extLst>
  </p:cSld>
  <p:clrMapOvr>
    <a:masterClrMapping/>
  </p:clrMapOvr>
  <p:transition spd="slow" advClick="0" advTm="9000">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0278" y="1724918"/>
            <a:ext cx="10539663" cy="1938992"/>
          </a:xfrm>
          <a:prstGeom prst="rect">
            <a:avLst/>
          </a:prstGeom>
        </p:spPr>
        <p:txBody>
          <a:bodyPr wrap="square">
            <a:spAutoFit/>
          </a:bodyPr>
          <a:lstStyle/>
          <a:p>
            <a:r>
              <a:rPr lang="de-DE" sz="2400" dirty="0" smtClean="0"/>
              <a:t>“</a:t>
            </a:r>
            <a:r>
              <a:rPr lang="en-US" sz="2400" dirty="0" smtClean="0"/>
              <a:t>I </a:t>
            </a:r>
            <a:r>
              <a:rPr lang="en-US" sz="2400" dirty="0"/>
              <a:t>appreciate the NISOD award and recognition, and am humbled to be included with such an esteemed group of colleagues. When you love what you do, it hardly feels like work</a:t>
            </a:r>
            <a:r>
              <a:rPr lang="en-US" sz="2400" dirty="0" smtClean="0"/>
              <a:t>!</a:t>
            </a:r>
            <a:r>
              <a:rPr lang="bg-BG" sz="2400" dirty="0" smtClean="0"/>
              <a:t>”</a:t>
            </a:r>
            <a:endParaRPr lang="en-US" sz="2400" dirty="0"/>
          </a:p>
          <a:p>
            <a:endParaRPr lang="en-US" sz="2400" dirty="0"/>
          </a:p>
          <a:p>
            <a:r>
              <a:rPr lang="en-US" sz="2400" dirty="0"/>
              <a:t>—</a:t>
            </a:r>
            <a:r>
              <a:rPr lang="en-US" sz="2400" dirty="0" smtClean="0"/>
              <a:t>Karen Musa</a:t>
            </a:r>
            <a:r>
              <a:rPr lang="en-US" sz="2400" dirty="0"/>
              <a:t>, Collin College (Texas)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418224077"/>
      </p:ext>
    </p:extLst>
  </p:cSld>
  <p:clrMapOvr>
    <a:masterClrMapping/>
  </p:clrMapOvr>
  <p:transition spd="slow" advClick="0" advTm="9000">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072" y="959501"/>
            <a:ext cx="5839968" cy="2677656"/>
          </a:xfrm>
          <a:prstGeom prst="rect">
            <a:avLst/>
          </a:prstGeom>
        </p:spPr>
        <p:txBody>
          <a:bodyPr wrap="square">
            <a:spAutoFit/>
          </a:bodyPr>
          <a:lstStyle/>
          <a:p>
            <a:r>
              <a:rPr lang="de-DE" sz="2400" dirty="0" smtClean="0"/>
              <a:t>“</a:t>
            </a:r>
            <a:r>
              <a:rPr lang="en-US" sz="2400" dirty="0" smtClean="0"/>
              <a:t>Imagination </a:t>
            </a:r>
            <a:r>
              <a:rPr lang="en-US" sz="2400" dirty="0"/>
              <a:t>is the only thing in life that will limit you; don’t let life limit your imagination.” Every time I walk into my classes I am amazed by the level of knowledge of our workforce individuals</a:t>
            </a:r>
            <a:r>
              <a:rPr lang="en-US" sz="2400" dirty="0" smtClean="0"/>
              <a:t>.</a:t>
            </a:r>
            <a:endParaRPr lang="en-US" sz="2400" dirty="0"/>
          </a:p>
          <a:p>
            <a:endParaRPr lang="en-US" sz="2400" dirty="0"/>
          </a:p>
          <a:p>
            <a:r>
              <a:rPr lang="en-US" sz="2400" dirty="0"/>
              <a:t>—Andrea </a:t>
            </a:r>
            <a:r>
              <a:rPr lang="en-US" sz="2400" dirty="0" err="1"/>
              <a:t>Szlachtowski</a:t>
            </a:r>
            <a:r>
              <a:rPr lang="en-US" sz="2400" dirty="0"/>
              <a:t>, Collin College (Texas)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6023622" y="269490"/>
            <a:ext cx="6050960" cy="4017838"/>
          </a:xfrm>
          <a:prstGeom prst="rect">
            <a:avLst/>
          </a:prstGeom>
          <a:ln w="19050">
            <a:solidFill>
              <a:schemeClr val="tx1"/>
            </a:solidFill>
          </a:ln>
        </p:spPr>
      </p:pic>
    </p:spTree>
    <p:extLst>
      <p:ext uri="{BB962C8B-B14F-4D97-AF65-F5344CB8AC3E}">
        <p14:creationId xmlns:p14="http://schemas.microsoft.com/office/powerpoint/2010/main" val="716881224"/>
      </p:ext>
    </p:extLst>
  </p:cSld>
  <p:clrMapOvr>
    <a:masterClrMapping/>
  </p:clrMapOvr>
  <p:transition spd="slow" advClick="0" advTm="9000">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379" y="734301"/>
            <a:ext cx="5457524" cy="3785652"/>
          </a:xfrm>
          <a:prstGeom prst="rect">
            <a:avLst/>
          </a:prstGeom>
        </p:spPr>
        <p:txBody>
          <a:bodyPr wrap="square">
            <a:spAutoFit/>
          </a:bodyPr>
          <a:lstStyle/>
          <a:p>
            <a:r>
              <a:rPr lang="en-US" sz="2400" dirty="0" smtClean="0"/>
              <a:t>I </a:t>
            </a:r>
            <a:r>
              <a:rPr lang="en-US" sz="2400" dirty="0"/>
              <a:t>tell my ethics students that they </a:t>
            </a:r>
            <a:r>
              <a:rPr lang="en-US" sz="2400" dirty="0" smtClean="0"/>
              <a:t>are</a:t>
            </a:r>
            <a:r>
              <a:rPr lang="en-US" sz="2400" dirty="0"/>
              <a:t> </a:t>
            </a:r>
            <a:r>
              <a:rPr lang="en-US" sz="2400" dirty="0" smtClean="0"/>
              <a:t>“some </a:t>
            </a:r>
            <a:r>
              <a:rPr lang="en-US" sz="2400" dirty="0"/>
              <a:t>of the lucky few who, for approximately three hours a week, will ponder and discuss what literally constitutes 'the good </a:t>
            </a:r>
            <a:r>
              <a:rPr lang="en-US" sz="2400" dirty="0" smtClean="0"/>
              <a:t>life.'” Indeed</a:t>
            </a:r>
            <a:r>
              <a:rPr lang="en-US" sz="2400" dirty="0"/>
              <a:t>, I feel even luckier to be the one who facilitates the process</a:t>
            </a:r>
            <a:r>
              <a:rPr lang="en-US" sz="2400" dirty="0" smtClean="0"/>
              <a:t>!</a:t>
            </a:r>
            <a:endParaRPr lang="en-US" sz="2400" dirty="0"/>
          </a:p>
          <a:p>
            <a:endParaRPr lang="en-US" sz="2400" dirty="0"/>
          </a:p>
          <a:p>
            <a:r>
              <a:rPr lang="en-US" sz="2400" dirty="0"/>
              <a:t>—</a:t>
            </a:r>
            <a:r>
              <a:rPr lang="en-US" sz="2400" dirty="0" smtClean="0"/>
              <a:t>Rick Miller</a:t>
            </a:r>
            <a:r>
              <a:rPr lang="en-US" sz="2400" dirty="0"/>
              <a:t>, Columbus State Community College (Ohio)</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4808" y="270655"/>
            <a:ext cx="6403936" cy="5323204"/>
          </a:xfrm>
          <a:prstGeom prst="rect">
            <a:avLst/>
          </a:prstGeom>
          <a:ln w="19050">
            <a:solidFill>
              <a:schemeClr val="tx1"/>
            </a:solidFill>
          </a:ln>
        </p:spPr>
      </p:pic>
    </p:spTree>
    <p:extLst>
      <p:ext uri="{BB962C8B-B14F-4D97-AF65-F5344CB8AC3E}">
        <p14:creationId xmlns:p14="http://schemas.microsoft.com/office/powerpoint/2010/main" val="1294367003"/>
      </p:ext>
    </p:extLst>
  </p:cSld>
  <p:clrMapOvr>
    <a:masterClrMapping/>
  </p:clrMapOvr>
  <p:transition spd="slow" advClick="0" advTm="9000">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072" y="272288"/>
            <a:ext cx="7778496" cy="3046988"/>
          </a:xfrm>
          <a:prstGeom prst="rect">
            <a:avLst/>
          </a:prstGeom>
        </p:spPr>
        <p:txBody>
          <a:bodyPr wrap="square">
            <a:spAutoFit/>
          </a:bodyPr>
          <a:lstStyle/>
          <a:p>
            <a:r>
              <a:rPr lang="en-US" sz="2400" dirty="0" smtClean="0"/>
              <a:t>In </a:t>
            </a:r>
            <a:r>
              <a:rPr lang="en-US" sz="2400" dirty="0"/>
              <a:t>today's world it can be a challenge to engage students with </a:t>
            </a:r>
            <a:r>
              <a:rPr lang="en-US" sz="2400" dirty="0" smtClean="0"/>
              <a:t>direct “in-person</a:t>
            </a:r>
            <a:r>
              <a:rPr lang="bg-BG" sz="2400" dirty="0" smtClean="0"/>
              <a:t>”</a:t>
            </a:r>
            <a:r>
              <a:rPr lang="en-US" sz="2400" dirty="0" smtClean="0"/>
              <a:t> </a:t>
            </a:r>
            <a:r>
              <a:rPr lang="en-US" sz="2400" dirty="0"/>
              <a:t>guidance. While I participate in many forms of teaching, I take pleasure in hands-on interaction. In the health field, nothing replaces human experience with professional guidance through the rough parts</a:t>
            </a:r>
            <a:r>
              <a:rPr lang="en-US" sz="2400" dirty="0" smtClean="0"/>
              <a:t>.</a:t>
            </a:r>
            <a:endParaRPr lang="en-US" sz="2400" dirty="0"/>
          </a:p>
          <a:p>
            <a:endParaRPr lang="en-US" sz="2400" dirty="0"/>
          </a:p>
          <a:p>
            <a:r>
              <a:rPr lang="en-US" sz="2400" dirty="0"/>
              <a:t>—Melissa Sullivan, Community College of Rhode Island (Rhode Island)</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5075" y="263662"/>
            <a:ext cx="3889248" cy="5323903"/>
          </a:xfrm>
          <a:prstGeom prst="rect">
            <a:avLst/>
          </a:prstGeom>
          <a:ln w="19050">
            <a:solidFill>
              <a:schemeClr val="tx1"/>
            </a:solidFill>
          </a:ln>
        </p:spPr>
      </p:pic>
    </p:spTree>
    <p:extLst>
      <p:ext uri="{BB962C8B-B14F-4D97-AF65-F5344CB8AC3E}">
        <p14:creationId xmlns:p14="http://schemas.microsoft.com/office/powerpoint/2010/main" val="32834051"/>
      </p:ext>
    </p:extLst>
  </p:cSld>
  <p:clrMapOvr>
    <a:masterClrMapping/>
  </p:clrMapOvr>
  <p:transition spd="slow" advClick="0" advTm="9000">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072" y="272288"/>
            <a:ext cx="6035040" cy="3785652"/>
          </a:xfrm>
          <a:prstGeom prst="rect">
            <a:avLst/>
          </a:prstGeom>
        </p:spPr>
        <p:txBody>
          <a:bodyPr wrap="square">
            <a:spAutoFit/>
          </a:bodyPr>
          <a:lstStyle/>
          <a:p>
            <a:r>
              <a:rPr lang="en-US" sz="2400" dirty="0" smtClean="0"/>
              <a:t>Our </a:t>
            </a:r>
            <a:r>
              <a:rPr lang="en-US" sz="2400" dirty="0"/>
              <a:t>faculty members are guided by the adage</a:t>
            </a:r>
            <a:r>
              <a:rPr lang="en-US" sz="2400" dirty="0" smtClean="0"/>
              <a:t>, “The </a:t>
            </a:r>
            <a:r>
              <a:rPr lang="en-US" sz="2400" dirty="0"/>
              <a:t>best things in life are free</a:t>
            </a:r>
            <a:r>
              <a:rPr lang="en-US" sz="2400" dirty="0" smtClean="0"/>
              <a:t>.” </a:t>
            </a:r>
            <a:r>
              <a:rPr lang="en-US" sz="2400" dirty="0"/>
              <a:t>Voluntarily, we developed a college-prep textbook and a repository of more than 200 math </a:t>
            </a:r>
            <a:r>
              <a:rPr lang="en-US" sz="2400" dirty="0" smtClean="0"/>
              <a:t>videos </a:t>
            </a:r>
            <a:r>
              <a:rPr lang="en-US" sz="2400" dirty="0"/>
              <a:t>offered </a:t>
            </a:r>
            <a:r>
              <a:rPr lang="en-US" sz="2400" dirty="0" smtClean="0"/>
              <a:t>free to </a:t>
            </a:r>
            <a:r>
              <a:rPr lang="en-US" sz="2400" dirty="0"/>
              <a:t>students. We also believe we should meet the students where they are, not where we want them to be</a:t>
            </a:r>
            <a:r>
              <a:rPr lang="en-US" sz="2400" dirty="0" smtClean="0"/>
              <a:t>.</a:t>
            </a:r>
            <a:endParaRPr lang="en-US" sz="2400" dirty="0"/>
          </a:p>
          <a:p>
            <a:endParaRPr lang="en-US" sz="2400" dirty="0"/>
          </a:p>
          <a:p>
            <a:r>
              <a:rPr lang="en-US" sz="2400" dirty="0"/>
              <a:t>—Marc Campbell, Daytona State College (Florida)</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6180202" y="272288"/>
            <a:ext cx="5884718" cy="3506082"/>
          </a:xfrm>
          <a:prstGeom prst="rect">
            <a:avLst/>
          </a:prstGeom>
          <a:ln w="19050">
            <a:solidFill>
              <a:schemeClr val="tx1"/>
            </a:solidFill>
          </a:ln>
        </p:spPr>
      </p:pic>
    </p:spTree>
    <p:extLst>
      <p:ext uri="{BB962C8B-B14F-4D97-AF65-F5344CB8AC3E}">
        <p14:creationId xmlns:p14="http://schemas.microsoft.com/office/powerpoint/2010/main" val="1188602266"/>
      </p:ext>
    </p:extLst>
  </p:cSld>
  <p:clrMapOvr>
    <a:masterClrMapping/>
  </p:clrMapOvr>
  <p:transition spd="slow" advClick="0" advTm="9000">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1664" y="1537048"/>
            <a:ext cx="10226521" cy="1938992"/>
          </a:xfrm>
          <a:prstGeom prst="rect">
            <a:avLst/>
          </a:prstGeom>
        </p:spPr>
        <p:txBody>
          <a:bodyPr wrap="square">
            <a:spAutoFit/>
          </a:bodyPr>
          <a:lstStyle/>
          <a:p>
            <a:r>
              <a:rPr lang="en-US" sz="2400" dirty="0" smtClean="0"/>
              <a:t>I </a:t>
            </a:r>
            <a:r>
              <a:rPr lang="en-US" sz="2400" dirty="0"/>
              <a:t>tell my students every year, writing is a process of thinking, and thinking varies from person to person. We’re different people; therefore, we think differently and write differently. This is one challenge we face</a:t>
            </a:r>
            <a:r>
              <a:rPr lang="en-US" sz="2400" dirty="0" smtClean="0"/>
              <a:t>.</a:t>
            </a:r>
            <a:endParaRPr lang="en-US" sz="2400" dirty="0"/>
          </a:p>
          <a:p>
            <a:endParaRPr lang="en-US" sz="2400" dirty="0"/>
          </a:p>
          <a:p>
            <a:r>
              <a:rPr lang="en-US" sz="2400" dirty="0"/>
              <a:t>—Sarah Inman, Delgado Community College (Louisiana)</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687526654"/>
      </p:ext>
    </p:extLst>
  </p:cSld>
  <p:clrMapOvr>
    <a:masterClrMapping/>
  </p:clrMapOvr>
  <p:transition spd="slow" advClick="0" advTm="9000">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913" y="831145"/>
            <a:ext cx="6931786" cy="2677656"/>
          </a:xfrm>
          <a:prstGeom prst="rect">
            <a:avLst/>
          </a:prstGeom>
        </p:spPr>
        <p:txBody>
          <a:bodyPr wrap="square">
            <a:spAutoFit/>
          </a:bodyPr>
          <a:lstStyle/>
          <a:p>
            <a:r>
              <a:rPr lang="en-US" sz="2400" dirty="0" smtClean="0"/>
              <a:t>I </a:t>
            </a:r>
            <a:r>
              <a:rPr lang="en-US" sz="2400" dirty="0"/>
              <a:t>take pride and satisfaction in giving my personal best. I look at each situation as an opportunity to see what value I can contribute to it. Most often, it involves simplifying; I enjoy reducing </a:t>
            </a:r>
            <a:r>
              <a:rPr lang="en-US" sz="2400" dirty="0" smtClean="0"/>
              <a:t>the</a:t>
            </a:r>
            <a:r>
              <a:rPr lang="en-US" sz="2400" dirty="0"/>
              <a:t> </a:t>
            </a:r>
            <a:r>
              <a:rPr lang="en-US" sz="2400" dirty="0" smtClean="0"/>
              <a:t>“complicated” </a:t>
            </a:r>
            <a:r>
              <a:rPr lang="en-US" sz="2400" dirty="0"/>
              <a:t>to find clarity. It is </a:t>
            </a:r>
            <a:r>
              <a:rPr lang="en-US" sz="2400" dirty="0" smtClean="0"/>
              <a:t>making </a:t>
            </a:r>
            <a:r>
              <a:rPr lang="en-US" sz="2400" dirty="0"/>
              <a:t>the contribution that energizes me</a:t>
            </a:r>
            <a:r>
              <a:rPr lang="en-US" sz="2400" dirty="0" smtClean="0"/>
              <a:t>.</a:t>
            </a:r>
            <a:endParaRPr lang="en-US" sz="2400" dirty="0"/>
          </a:p>
          <a:p>
            <a:endParaRPr lang="en-US" sz="2400" dirty="0"/>
          </a:p>
          <a:p>
            <a:r>
              <a:rPr lang="en-US" sz="2400" dirty="0"/>
              <a:t>—Margaret </a:t>
            </a:r>
            <a:r>
              <a:rPr lang="en-US" sz="2400" dirty="0" err="1"/>
              <a:t>Cayen</a:t>
            </a:r>
            <a:r>
              <a:rPr lang="en-US" sz="2400" dirty="0"/>
              <a:t>, Algonquin College (Ontario)</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7963" y="323599"/>
            <a:ext cx="4645990" cy="4809118"/>
          </a:xfrm>
          <a:prstGeom prst="rect">
            <a:avLst/>
          </a:prstGeom>
          <a:ln w="19050">
            <a:solidFill>
              <a:schemeClr val="tx1"/>
            </a:solidFill>
          </a:ln>
        </p:spPr>
      </p:pic>
    </p:spTree>
    <p:extLst>
      <p:ext uri="{BB962C8B-B14F-4D97-AF65-F5344CB8AC3E}">
        <p14:creationId xmlns:p14="http://schemas.microsoft.com/office/powerpoint/2010/main" val="1320483321"/>
      </p:ext>
    </p:extLst>
  </p:cSld>
  <p:clrMapOvr>
    <a:masterClrMapping/>
  </p:clrMapOvr>
  <p:transition spd="slow" advClick="0" advTm="9000">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8784" y="1296416"/>
            <a:ext cx="10640408" cy="2308324"/>
          </a:xfrm>
          <a:prstGeom prst="rect">
            <a:avLst/>
          </a:prstGeom>
        </p:spPr>
        <p:txBody>
          <a:bodyPr wrap="square">
            <a:spAutoFit/>
          </a:bodyPr>
          <a:lstStyle/>
          <a:p>
            <a:r>
              <a:rPr lang="en-US" sz="2400" dirty="0" smtClean="0"/>
              <a:t>As </a:t>
            </a:r>
            <a:r>
              <a:rPr lang="en-US" sz="2400" dirty="0"/>
              <a:t>a teacher I strive to engage, challenge, and inspire growth in my students. It is my belief that every student is capable of experiencing the passion that I feel for the biological sciences by becoming collaborators in the exploration of theory, content, and practice</a:t>
            </a:r>
            <a:r>
              <a:rPr lang="en-US" sz="2400" dirty="0" smtClean="0"/>
              <a:t>.</a:t>
            </a:r>
            <a:endParaRPr lang="en-US" sz="2400" dirty="0"/>
          </a:p>
          <a:p>
            <a:endParaRPr lang="en-US" sz="2400" dirty="0"/>
          </a:p>
          <a:p>
            <a:r>
              <a:rPr lang="en-US" sz="2400" dirty="0"/>
              <a:t>—Amanda </a:t>
            </a:r>
            <a:r>
              <a:rPr lang="en-US" sz="2400" dirty="0" err="1"/>
              <a:t>Rossenzweig</a:t>
            </a:r>
            <a:r>
              <a:rPr lang="en-US" sz="2400" dirty="0"/>
              <a:t>, Delgado Community College (Louisiana)</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234072507"/>
      </p:ext>
    </p:extLst>
  </p:cSld>
  <p:clrMapOvr>
    <a:masterClrMapping/>
  </p:clrMapOvr>
  <p:transition spd="slow" advClick="0" advTm="9000">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992" y="336423"/>
            <a:ext cx="5462016" cy="3416320"/>
          </a:xfrm>
          <a:prstGeom prst="rect">
            <a:avLst/>
          </a:prstGeom>
        </p:spPr>
        <p:txBody>
          <a:bodyPr wrap="square">
            <a:spAutoFit/>
          </a:bodyPr>
          <a:lstStyle/>
          <a:p>
            <a:r>
              <a:rPr lang="en-US" sz="2400" dirty="0" smtClean="0"/>
              <a:t>Please </a:t>
            </a:r>
            <a:r>
              <a:rPr lang="en-US" sz="2400" dirty="0"/>
              <a:t>teach me. I am your </a:t>
            </a:r>
            <a:r>
              <a:rPr lang="en-US" sz="2400" dirty="0" smtClean="0"/>
              <a:t>student </a:t>
            </a:r>
            <a:r>
              <a:rPr lang="en-US" sz="2400" dirty="0"/>
              <a:t>who is no longer willing to repudiate learning. No longer willing to be blurred by my own dimmed </a:t>
            </a:r>
            <a:r>
              <a:rPr lang="en-US" sz="2400" dirty="0" smtClean="0"/>
              <a:t>light, </a:t>
            </a:r>
            <a:r>
              <a:rPr lang="en-US" sz="2400" dirty="0"/>
              <a:t>I am ready to view the impossible as </a:t>
            </a:r>
            <a:r>
              <a:rPr lang="en-US" sz="2400" dirty="0" smtClean="0"/>
              <a:t>doable, ready </a:t>
            </a:r>
            <a:r>
              <a:rPr lang="en-US" sz="2400" dirty="0"/>
              <a:t>to see difficult as unfamiliar. Please teach me. I’m ready</a:t>
            </a:r>
            <a:r>
              <a:rPr lang="en-US" sz="2400" dirty="0" smtClean="0"/>
              <a:t>.</a:t>
            </a:r>
            <a:endParaRPr lang="en-US" sz="2400" dirty="0"/>
          </a:p>
          <a:p>
            <a:endParaRPr lang="en-US" sz="2400" dirty="0"/>
          </a:p>
          <a:p>
            <a:r>
              <a:rPr lang="en-US" sz="2400" dirty="0"/>
              <a:t>—Kenneth Williams, Delgado Community College (Louisiana)</a:t>
            </a:r>
            <a:endParaRPr lang="en-US" sz="2200" dirty="0">
              <a:latin typeface="Georgia" charset="0"/>
              <a:ea typeface="Georgia" charset="0"/>
              <a:cs typeface="Georgia" charset="0"/>
            </a:endParaRPr>
          </a:p>
        </p:txBody>
      </p:sp>
      <p:pic>
        <p:nvPicPr>
          <p:cNvPr id="3" name="Picture 2" descr="C:\Users\kenneth\AppData\Local\Microsoft\Windows\INetCache\Content.Word\DSC_1037.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943" y="293293"/>
            <a:ext cx="6164088" cy="4175190"/>
          </a:xfrm>
          <a:prstGeom prst="rect">
            <a:avLst/>
          </a:prstGeom>
          <a:noFill/>
          <a:ln w="19050">
            <a:solidFill>
              <a:schemeClr val="tx1"/>
            </a:solidFill>
          </a:ln>
        </p:spPr>
      </p:pic>
    </p:spTree>
    <p:extLst>
      <p:ext uri="{BB962C8B-B14F-4D97-AF65-F5344CB8AC3E}">
        <p14:creationId xmlns:p14="http://schemas.microsoft.com/office/powerpoint/2010/main" val="566436173"/>
      </p:ext>
    </p:extLst>
  </p:cSld>
  <p:clrMapOvr>
    <a:masterClrMapping/>
  </p:clrMapOvr>
  <p:transition spd="slow" advClick="0" advTm="9000">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98336" y="336422"/>
            <a:ext cx="5462016" cy="3785652"/>
          </a:xfrm>
          <a:prstGeom prst="rect">
            <a:avLst/>
          </a:prstGeom>
        </p:spPr>
        <p:txBody>
          <a:bodyPr wrap="square">
            <a:spAutoFit/>
          </a:bodyPr>
          <a:lstStyle/>
          <a:p>
            <a:r>
              <a:rPr lang="en-US" sz="2400" dirty="0" smtClean="0"/>
              <a:t>Teaching </a:t>
            </a:r>
            <a:r>
              <a:rPr lang="en-US" sz="2400" dirty="0"/>
              <a:t>is an opportunity to make a difference, to touch the future. Good teachers are immortal; their curiosity, their love of learning, and their commitment to make the world a better place go on to influence generations of students. I aspire to be one of those teachers</a:t>
            </a:r>
            <a:r>
              <a:rPr lang="en-US" sz="2400" dirty="0" smtClean="0"/>
              <a:t>.</a:t>
            </a:r>
            <a:endParaRPr lang="en-US" sz="2400" dirty="0"/>
          </a:p>
          <a:p>
            <a:endParaRPr lang="en-US" sz="2400" dirty="0"/>
          </a:p>
          <a:p>
            <a:r>
              <a:rPr lang="en-US" sz="2400" dirty="0"/>
              <a:t>—</a:t>
            </a:r>
            <a:r>
              <a:rPr lang="en-US" sz="2400" dirty="0" err="1"/>
              <a:t>Benja</a:t>
            </a:r>
            <a:r>
              <a:rPr lang="en-US" sz="2400" dirty="0"/>
              <a:t> Allen, El Centro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32618" y="284666"/>
            <a:ext cx="6333716" cy="3562715"/>
          </a:xfrm>
          <a:prstGeom prst="rect">
            <a:avLst/>
          </a:prstGeom>
          <a:ln w="19050">
            <a:solidFill>
              <a:schemeClr val="tx1"/>
            </a:solidFill>
          </a:ln>
        </p:spPr>
      </p:pic>
    </p:spTree>
    <p:extLst>
      <p:ext uri="{BB962C8B-B14F-4D97-AF65-F5344CB8AC3E}">
        <p14:creationId xmlns:p14="http://schemas.microsoft.com/office/powerpoint/2010/main" val="976558447"/>
      </p:ext>
    </p:extLst>
  </p:cSld>
  <p:clrMapOvr>
    <a:masterClrMapping/>
  </p:clrMapOvr>
  <p:transition spd="slow" advClick="0" advTm="9000">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88736" y="336422"/>
            <a:ext cx="6071616" cy="3416320"/>
          </a:xfrm>
          <a:prstGeom prst="rect">
            <a:avLst/>
          </a:prstGeom>
        </p:spPr>
        <p:txBody>
          <a:bodyPr wrap="square">
            <a:spAutoFit/>
          </a:bodyPr>
          <a:lstStyle/>
          <a:p>
            <a:r>
              <a:rPr lang="en-US" sz="2400" dirty="0" smtClean="0"/>
              <a:t>All </a:t>
            </a:r>
            <a:r>
              <a:rPr lang="en-US" sz="2400" dirty="0"/>
              <a:t>students cannot learn all things, but they all can learn something. When reflecting on why I became a teacher, I keep this in mind. Teaching is </a:t>
            </a:r>
            <a:r>
              <a:rPr lang="en-US" sz="2400" dirty="0" smtClean="0"/>
              <a:t>challenging, </a:t>
            </a:r>
            <a:r>
              <a:rPr lang="en-US" sz="2400" dirty="0"/>
              <a:t>but rewarding in knowing that I am in a position to encourage and to promote the desire for lifelong learning in students</a:t>
            </a:r>
            <a:r>
              <a:rPr lang="en-US" sz="2400" dirty="0" smtClean="0"/>
              <a:t>.</a:t>
            </a:r>
            <a:endParaRPr lang="en-US" sz="2400" dirty="0"/>
          </a:p>
          <a:p>
            <a:endParaRPr lang="en-US" sz="2400" dirty="0"/>
          </a:p>
          <a:p>
            <a:r>
              <a:rPr lang="en-US" sz="2400" dirty="0"/>
              <a:t>—Michelle Conklin, El Paso Community College (Texas)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122498" y="276039"/>
            <a:ext cx="5622694" cy="4490346"/>
          </a:xfrm>
          <a:prstGeom prst="rect">
            <a:avLst/>
          </a:prstGeom>
          <a:ln w="19050">
            <a:solidFill>
              <a:schemeClr val="tx1"/>
            </a:solidFill>
          </a:ln>
        </p:spPr>
      </p:pic>
    </p:spTree>
    <p:extLst>
      <p:ext uri="{BB962C8B-B14F-4D97-AF65-F5344CB8AC3E}">
        <p14:creationId xmlns:p14="http://schemas.microsoft.com/office/powerpoint/2010/main" val="1893881349"/>
      </p:ext>
    </p:extLst>
  </p:cSld>
  <p:clrMapOvr>
    <a:masterClrMapping/>
  </p:clrMapOvr>
  <p:transition spd="slow" advClick="0" advTm="9000">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88736" y="336422"/>
            <a:ext cx="6071616" cy="3416320"/>
          </a:xfrm>
          <a:prstGeom prst="rect">
            <a:avLst/>
          </a:prstGeom>
        </p:spPr>
        <p:txBody>
          <a:bodyPr wrap="square">
            <a:spAutoFit/>
          </a:bodyPr>
          <a:lstStyle/>
          <a:p>
            <a:r>
              <a:rPr lang="en-US" sz="2400" dirty="0" smtClean="0"/>
              <a:t>My </a:t>
            </a:r>
            <a:r>
              <a:rPr lang="en-US" sz="2400" dirty="0"/>
              <a:t>inspiration in life is caring, dedication, and making a difference in people's lives. I always knew I wanted to become a nurse and when I realized that I loved teaching, I decided to do both. Teaching combines two of my passions: caring for others and making a difference</a:t>
            </a:r>
            <a:r>
              <a:rPr lang="en-US" sz="2400" dirty="0" smtClean="0"/>
              <a:t>.</a:t>
            </a:r>
            <a:endParaRPr lang="en-US" sz="2400" dirty="0"/>
          </a:p>
          <a:p>
            <a:endParaRPr lang="en-US" sz="2400" dirty="0"/>
          </a:p>
          <a:p>
            <a:r>
              <a:rPr lang="en-US" sz="2400" dirty="0" smtClean="0"/>
              <a:t>—Virginia Madrid</a:t>
            </a:r>
            <a:r>
              <a:rPr lang="en-US" sz="2400" dirty="0"/>
              <a:t>, El Paso Community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17436" y="267414"/>
            <a:ext cx="5649333" cy="4511620"/>
          </a:xfrm>
          <a:prstGeom prst="rect">
            <a:avLst/>
          </a:prstGeom>
          <a:ln w="19050">
            <a:solidFill>
              <a:schemeClr val="tx1"/>
            </a:solidFill>
          </a:ln>
        </p:spPr>
      </p:pic>
    </p:spTree>
    <p:extLst>
      <p:ext uri="{BB962C8B-B14F-4D97-AF65-F5344CB8AC3E}">
        <p14:creationId xmlns:p14="http://schemas.microsoft.com/office/powerpoint/2010/main" val="1428358467"/>
      </p:ext>
    </p:extLst>
  </p:cSld>
  <p:clrMapOvr>
    <a:masterClrMapping/>
  </p:clrMapOvr>
  <p:transition spd="slow" advClick="0" advTm="9000">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92278" y="336422"/>
            <a:ext cx="6368074" cy="3416320"/>
          </a:xfrm>
          <a:prstGeom prst="rect">
            <a:avLst/>
          </a:prstGeom>
        </p:spPr>
        <p:txBody>
          <a:bodyPr wrap="square">
            <a:spAutoFit/>
          </a:bodyPr>
          <a:lstStyle/>
          <a:p>
            <a:r>
              <a:rPr lang="en-US" sz="2400" dirty="0" smtClean="0"/>
              <a:t>As </a:t>
            </a:r>
            <a:r>
              <a:rPr lang="en-US" sz="2400" dirty="0"/>
              <a:t>the first in my family to earn a doctorate, I place an elevated importance on education. As a scientist I consider teaching not only a duty, but also a privilege and pleasure. My goal is to ignite a passion for science while mentoring students to continue their education</a:t>
            </a:r>
            <a:r>
              <a:rPr lang="en-US" sz="2400" dirty="0" smtClean="0"/>
              <a:t>.</a:t>
            </a:r>
            <a:endParaRPr lang="en-US" sz="2400" dirty="0"/>
          </a:p>
          <a:p>
            <a:endParaRPr lang="en-US" sz="2400" dirty="0"/>
          </a:p>
          <a:p>
            <a:r>
              <a:rPr lang="en-US" sz="2400" dirty="0"/>
              <a:t>—Jose Pacheco-Lucero, El Paso Community College </a:t>
            </a:r>
            <a:r>
              <a:rPr lang="en-US" sz="2400" dirty="0" smtClean="0"/>
              <a:t>(Texas)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101906" y="252803"/>
            <a:ext cx="5397585" cy="4310571"/>
          </a:xfrm>
          <a:prstGeom prst="rect">
            <a:avLst/>
          </a:prstGeom>
          <a:ln w="19050">
            <a:solidFill>
              <a:schemeClr val="tx1"/>
            </a:solidFill>
          </a:ln>
        </p:spPr>
      </p:pic>
    </p:spTree>
    <p:extLst>
      <p:ext uri="{BB962C8B-B14F-4D97-AF65-F5344CB8AC3E}">
        <p14:creationId xmlns:p14="http://schemas.microsoft.com/office/powerpoint/2010/main" val="615084624"/>
      </p:ext>
    </p:extLst>
  </p:cSld>
  <p:clrMapOvr>
    <a:masterClrMapping/>
  </p:clrMapOvr>
  <p:transition spd="slow" advClick="0" advTm="9000">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23284" y="336422"/>
            <a:ext cx="6222412" cy="4893647"/>
          </a:xfrm>
          <a:prstGeom prst="rect">
            <a:avLst/>
          </a:prstGeom>
        </p:spPr>
        <p:txBody>
          <a:bodyPr wrap="square">
            <a:spAutoFit/>
          </a:bodyPr>
          <a:lstStyle/>
          <a:p>
            <a:r>
              <a:rPr lang="en-US" sz="2400" dirty="0" smtClean="0"/>
              <a:t>How </a:t>
            </a:r>
            <a:r>
              <a:rPr lang="en-US" sz="2400" dirty="0"/>
              <a:t>to leave a piece of your soul in your classroom</a:t>
            </a:r>
            <a:r>
              <a:rPr lang="en-US" sz="2400" dirty="0" smtClean="0"/>
              <a:t>:</a:t>
            </a:r>
          </a:p>
          <a:p>
            <a:pPr marL="457200" indent="-457200">
              <a:buFont typeface="+mj-lt"/>
              <a:buAutoNum type="arabicPeriod"/>
            </a:pPr>
            <a:r>
              <a:rPr lang="en-US" sz="2400" dirty="0" smtClean="0"/>
              <a:t>Understand each </a:t>
            </a:r>
            <a:r>
              <a:rPr lang="en-US" sz="2400" dirty="0"/>
              <a:t>student’s </a:t>
            </a:r>
            <a:r>
              <a:rPr lang="en-US" sz="2400" dirty="0" smtClean="0"/>
              <a:t>culture, background</a:t>
            </a:r>
            <a:r>
              <a:rPr lang="en-US" sz="2400" dirty="0"/>
              <a:t>, and interests. </a:t>
            </a:r>
          </a:p>
          <a:p>
            <a:pPr marL="457200" indent="-457200">
              <a:buAutoNum type="arabicPeriod" startAt="2"/>
            </a:pPr>
            <a:r>
              <a:rPr lang="en-US" sz="2400" dirty="0" smtClean="0"/>
              <a:t>Be </a:t>
            </a:r>
            <a:r>
              <a:rPr lang="en-US" sz="2400" dirty="0"/>
              <a:t>an engaging actor, producer, and </a:t>
            </a:r>
            <a:r>
              <a:rPr lang="en-US" sz="2400" dirty="0" smtClean="0"/>
              <a:t>entertainer.</a:t>
            </a:r>
          </a:p>
          <a:p>
            <a:pPr marL="457200" indent="-457200">
              <a:buAutoNum type="arabicPeriod" startAt="2"/>
            </a:pPr>
            <a:r>
              <a:rPr lang="en-US" sz="2400" dirty="0" smtClean="0"/>
              <a:t>Have students </a:t>
            </a:r>
            <a:r>
              <a:rPr lang="en-US" sz="2400" dirty="0"/>
              <a:t>apply what they learn. </a:t>
            </a:r>
          </a:p>
          <a:p>
            <a:pPr marL="457200" indent="-457200">
              <a:buAutoNum type="arabicPeriod" startAt="4"/>
            </a:pPr>
            <a:r>
              <a:rPr lang="en-US" sz="2400" dirty="0" smtClean="0"/>
              <a:t>Recognize students’ </a:t>
            </a:r>
            <a:r>
              <a:rPr lang="en-US" sz="2400" dirty="0"/>
              <a:t>work and be an example </a:t>
            </a:r>
            <a:r>
              <a:rPr lang="en-US" sz="2400" dirty="0" smtClean="0"/>
              <a:t>to follow.</a:t>
            </a:r>
            <a:r>
              <a:rPr lang="en-US" sz="2400" dirty="0"/>
              <a:t>
Repeat for every </a:t>
            </a:r>
            <a:r>
              <a:rPr lang="en-US" sz="2400" dirty="0" smtClean="0"/>
              <a:t>class.</a:t>
            </a:r>
            <a:endParaRPr lang="en-US" sz="2400" dirty="0"/>
          </a:p>
          <a:p>
            <a:endParaRPr lang="en-US" sz="2400" dirty="0"/>
          </a:p>
          <a:p>
            <a:r>
              <a:rPr lang="en-US" sz="2400" dirty="0"/>
              <a:t>—Christian </a:t>
            </a:r>
            <a:r>
              <a:rPr lang="en-US" sz="2400" dirty="0" err="1"/>
              <a:t>Servin</a:t>
            </a:r>
            <a:r>
              <a:rPr lang="en-US" sz="2400" dirty="0"/>
              <a:t>, El Paso Community College </a:t>
            </a:r>
            <a:r>
              <a:rPr lang="en-US" sz="2400" dirty="0" smtClean="0"/>
              <a:t>(Texas)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05245" y="258787"/>
            <a:ext cx="5541315" cy="4425356"/>
          </a:xfrm>
          <a:prstGeom prst="rect">
            <a:avLst/>
          </a:prstGeom>
          <a:ln w="19050">
            <a:solidFill>
              <a:schemeClr val="tx1"/>
            </a:solidFill>
          </a:ln>
        </p:spPr>
      </p:pic>
    </p:spTree>
    <p:extLst>
      <p:ext uri="{BB962C8B-B14F-4D97-AF65-F5344CB8AC3E}">
        <p14:creationId xmlns:p14="http://schemas.microsoft.com/office/powerpoint/2010/main" val="1481306325"/>
      </p:ext>
    </p:extLst>
  </p:cSld>
  <p:clrMapOvr>
    <a:masterClrMapping/>
  </p:clrMapOvr>
  <p:transition spd="slow" advClick="0" advTm="9000">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4388" y="393711"/>
            <a:ext cx="5529538" cy="3785652"/>
          </a:xfrm>
          <a:prstGeom prst="rect">
            <a:avLst/>
          </a:prstGeom>
        </p:spPr>
        <p:txBody>
          <a:bodyPr wrap="square">
            <a:spAutoFit/>
          </a:bodyPr>
          <a:lstStyle/>
          <a:p>
            <a:r>
              <a:rPr lang="en-US" sz="2400" dirty="0" smtClean="0"/>
              <a:t>The </a:t>
            </a:r>
            <a:r>
              <a:rPr lang="en-US" sz="2400" dirty="0"/>
              <a:t>work we do every day at El Paso Community College can change families</a:t>
            </a:r>
            <a:r>
              <a:rPr lang="en-US" sz="2400" dirty="0" smtClean="0"/>
              <a:t>' lives </a:t>
            </a:r>
            <a:r>
              <a:rPr lang="en-US" sz="2400" dirty="0"/>
              <a:t>for generations to come. I am inspired by the innovative strategies faculty and staff develop to support our students in meeting their educational goals and advancing their careers</a:t>
            </a:r>
            <a:r>
              <a:rPr lang="en-US" sz="2400" dirty="0" smtClean="0"/>
              <a:t>.</a:t>
            </a:r>
            <a:endParaRPr lang="en-US" sz="2400" dirty="0"/>
          </a:p>
          <a:p>
            <a:endParaRPr lang="en-US" sz="2400" dirty="0"/>
          </a:p>
          <a:p>
            <a:r>
              <a:rPr lang="en-US" sz="2400" dirty="0"/>
              <a:t>—Steve Smith, El Paso Community College (Texas)</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5909" y="267412"/>
            <a:ext cx="5761522" cy="5320934"/>
          </a:xfrm>
          <a:prstGeom prst="rect">
            <a:avLst/>
          </a:prstGeom>
          <a:ln w="19050">
            <a:solidFill>
              <a:schemeClr val="tx1"/>
            </a:solidFill>
          </a:ln>
        </p:spPr>
      </p:pic>
    </p:spTree>
    <p:extLst>
      <p:ext uri="{BB962C8B-B14F-4D97-AF65-F5344CB8AC3E}">
        <p14:creationId xmlns:p14="http://schemas.microsoft.com/office/powerpoint/2010/main" val="2034622402"/>
      </p:ext>
    </p:extLst>
  </p:cSld>
  <p:clrMapOvr>
    <a:masterClrMapping/>
  </p:clrMapOvr>
  <p:transition spd="slow" advClick="0" advTm="9000">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510" y="336422"/>
            <a:ext cx="5931874" cy="3785652"/>
          </a:xfrm>
          <a:prstGeom prst="rect">
            <a:avLst/>
          </a:prstGeom>
        </p:spPr>
        <p:txBody>
          <a:bodyPr wrap="square">
            <a:spAutoFit/>
          </a:bodyPr>
          <a:lstStyle/>
          <a:p>
            <a:r>
              <a:rPr lang="en-US" sz="2400" dirty="0" smtClean="0"/>
              <a:t>Giving </a:t>
            </a:r>
            <a:r>
              <a:rPr lang="en-US" sz="2400" dirty="0"/>
              <a:t>students an opportunity to experience things they would not normally get a chance to experience inspires and motivates my teaching. I bring real-life experience into the classroom and even have students sit in with my band. The looks on their faces after playing with a professional band are priceless</a:t>
            </a:r>
            <a:r>
              <a:rPr lang="en-US" sz="2400" dirty="0" smtClean="0"/>
              <a:t>.</a:t>
            </a:r>
            <a:endParaRPr lang="en-US" sz="2400" dirty="0"/>
          </a:p>
          <a:p>
            <a:endParaRPr lang="en-US" sz="2400" dirty="0"/>
          </a:p>
          <a:p>
            <a:r>
              <a:rPr lang="en-US" sz="2400" dirty="0"/>
              <a:t>—James </a:t>
            </a:r>
            <a:r>
              <a:rPr lang="en-US" sz="2400" dirty="0" err="1"/>
              <a:t>Runfola</a:t>
            </a:r>
            <a:r>
              <a:rPr lang="en-US" sz="2400" dirty="0"/>
              <a:t>, Erie Community College - North Campus (New York)</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1681" y="267410"/>
            <a:ext cx="5921914" cy="3683487"/>
          </a:xfrm>
          <a:prstGeom prst="rect">
            <a:avLst/>
          </a:prstGeom>
          <a:ln w="19050">
            <a:solidFill>
              <a:schemeClr val="tx1"/>
            </a:solidFill>
          </a:ln>
        </p:spPr>
      </p:pic>
    </p:spTree>
    <p:extLst>
      <p:ext uri="{BB962C8B-B14F-4D97-AF65-F5344CB8AC3E}">
        <p14:creationId xmlns:p14="http://schemas.microsoft.com/office/powerpoint/2010/main" val="257629464"/>
      </p:ext>
    </p:extLst>
  </p:cSld>
  <p:clrMapOvr>
    <a:masterClrMapping/>
  </p:clrMapOvr>
  <p:transition spd="slow" advClick="0" advTm="9000">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45364" y="1300874"/>
            <a:ext cx="10314577" cy="2308324"/>
          </a:xfrm>
          <a:prstGeom prst="rect">
            <a:avLst/>
          </a:prstGeom>
        </p:spPr>
        <p:txBody>
          <a:bodyPr wrap="square">
            <a:spAutoFit/>
          </a:bodyPr>
          <a:lstStyle/>
          <a:p>
            <a:r>
              <a:rPr lang="en-US" sz="2400" dirty="0" smtClean="0"/>
              <a:t>All </a:t>
            </a:r>
            <a:r>
              <a:rPr lang="en-US" sz="2400" dirty="0"/>
              <a:t>students, no matter what level, have strengths and bring them to the classroom. My objective is to find and acknowledge those strengths and give students the confidence to succeed </a:t>
            </a:r>
            <a:r>
              <a:rPr lang="en-US" sz="2400" dirty="0" smtClean="0"/>
              <a:t>in </a:t>
            </a:r>
            <a:r>
              <a:rPr lang="en-US" sz="2400" dirty="0"/>
              <a:t>and outside the classroom. They teach me as I teach them</a:t>
            </a:r>
            <a:r>
              <a:rPr lang="en-US" sz="2400" dirty="0" smtClean="0"/>
              <a:t>.</a:t>
            </a:r>
            <a:endParaRPr lang="en-US" sz="2400" dirty="0"/>
          </a:p>
          <a:p>
            <a:endParaRPr lang="en-US" sz="2400" dirty="0"/>
          </a:p>
          <a:p>
            <a:r>
              <a:rPr lang="en-US" sz="2400" dirty="0"/>
              <a:t>—Anastasia </a:t>
            </a:r>
            <a:r>
              <a:rPr lang="en-US" sz="2400" dirty="0" err="1"/>
              <a:t>Amabisca</a:t>
            </a:r>
            <a:r>
              <a:rPr lang="en-US" sz="2400" dirty="0"/>
              <a:t>, Estrella Mountain Community College (Arizona)</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431510362"/>
      </p:ext>
    </p:extLst>
  </p:cSld>
  <p:clrMapOvr>
    <a:masterClrMapping/>
  </p:clrMapOvr>
  <p:transition spd="slow" advClick="0" advTm="9000">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41422" y="809549"/>
            <a:ext cx="7268262" cy="3046988"/>
          </a:xfrm>
          <a:prstGeom prst="rect">
            <a:avLst/>
          </a:prstGeom>
        </p:spPr>
        <p:txBody>
          <a:bodyPr wrap="square">
            <a:spAutoFit/>
          </a:bodyPr>
          <a:lstStyle/>
          <a:p>
            <a:r>
              <a:rPr lang="en-US" sz="2400" dirty="0" smtClean="0"/>
              <a:t>What </a:t>
            </a:r>
            <a:r>
              <a:rPr lang="en-US" sz="2400" dirty="0"/>
              <a:t>excites me is equipment failure; to strive for excellence is inspired wholly by our students’ continued endeavors to advance during these times. Energy is sustained by my tight-knit group of mechanical and machinist gurus, and renewed daily at 11 a.m. by my oatmeal</a:t>
            </a:r>
            <a:r>
              <a:rPr lang="en-US" sz="2400" dirty="0" smtClean="0"/>
              <a:t>.</a:t>
            </a:r>
            <a:endParaRPr lang="en-US" sz="2400" dirty="0"/>
          </a:p>
          <a:p>
            <a:endParaRPr lang="en-US" sz="2400" dirty="0"/>
          </a:p>
          <a:p>
            <a:r>
              <a:rPr lang="en-US" sz="2400" dirty="0"/>
              <a:t>—Annie Langdon, Algonquin College (Ontario)</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742" y="319979"/>
            <a:ext cx="3267402" cy="4418155"/>
          </a:xfrm>
          <a:prstGeom prst="rect">
            <a:avLst/>
          </a:prstGeom>
          <a:ln w="19050">
            <a:solidFill>
              <a:schemeClr val="tx1"/>
            </a:solidFill>
          </a:ln>
        </p:spPr>
      </p:pic>
    </p:spTree>
    <p:extLst>
      <p:ext uri="{BB962C8B-B14F-4D97-AF65-F5344CB8AC3E}">
        <p14:creationId xmlns:p14="http://schemas.microsoft.com/office/powerpoint/2010/main" val="1920299128"/>
      </p:ext>
    </p:extLst>
  </p:cSld>
  <p:clrMapOvr>
    <a:masterClrMapping/>
  </p:clrMapOvr>
  <p:transition spd="slow" advClick="0" advTm="9000">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68362" y="1435627"/>
            <a:ext cx="10170198" cy="2308324"/>
          </a:xfrm>
          <a:prstGeom prst="rect">
            <a:avLst/>
          </a:prstGeom>
        </p:spPr>
        <p:txBody>
          <a:bodyPr wrap="square">
            <a:spAutoFit/>
          </a:bodyPr>
          <a:lstStyle/>
          <a:p>
            <a:r>
              <a:rPr lang="en-US" sz="2400" dirty="0" smtClean="0"/>
              <a:t>As </a:t>
            </a:r>
            <a:r>
              <a:rPr lang="en-US" sz="2400" dirty="0"/>
              <a:t>an early childhood education </a:t>
            </a:r>
            <a:r>
              <a:rPr lang="en-US" sz="2400" dirty="0" smtClean="0"/>
              <a:t>professor, </a:t>
            </a:r>
            <a:r>
              <a:rPr lang="en-US" sz="2400" dirty="0"/>
              <a:t>I work with students who will educate our future. A person learns more in the first five years than during any other five-year period of time throughout the rest of </a:t>
            </a:r>
            <a:r>
              <a:rPr lang="en-US" sz="2400" dirty="0" smtClean="0"/>
              <a:t>his or her </a:t>
            </a:r>
            <a:r>
              <a:rPr lang="en-US" sz="2400" dirty="0"/>
              <a:t>life. My passion is to give teachers the tools needed for success</a:t>
            </a:r>
            <a:r>
              <a:rPr lang="en-US" sz="2400" dirty="0" smtClean="0"/>
              <a:t>.</a:t>
            </a:r>
            <a:endParaRPr lang="en-US" sz="2400" dirty="0"/>
          </a:p>
          <a:p>
            <a:endParaRPr lang="en-US" sz="2400" dirty="0"/>
          </a:p>
          <a:p>
            <a:r>
              <a:rPr lang="en-US" sz="2400" dirty="0"/>
              <a:t>—Sharron Cuthbertson, Florida Gateway College (Florida)</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261324743"/>
      </p:ext>
    </p:extLst>
  </p:cSld>
  <p:clrMapOvr>
    <a:masterClrMapping/>
  </p:clrMapOvr>
  <p:transition spd="slow" advClick="0" advTm="9000">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1242" y="1541505"/>
            <a:ext cx="10304952" cy="2308324"/>
          </a:xfrm>
          <a:prstGeom prst="rect">
            <a:avLst/>
          </a:prstGeom>
        </p:spPr>
        <p:txBody>
          <a:bodyPr wrap="square">
            <a:spAutoFit/>
          </a:bodyPr>
          <a:lstStyle/>
          <a:p>
            <a:r>
              <a:rPr lang="en-US" sz="2400" dirty="0" smtClean="0"/>
              <a:t>Learning </a:t>
            </a:r>
            <a:r>
              <a:rPr lang="en-US" sz="2400" dirty="0"/>
              <a:t>a language is far more than learning vocabulary and grammar. It’s learning to critically consider your own worldview and that of others. It’s the willingness to seek out and embrace that which is different from you and to incorporate that learned understanding into your own value system</a:t>
            </a:r>
            <a:r>
              <a:rPr lang="en-US" sz="2400" dirty="0" smtClean="0"/>
              <a:t>.</a:t>
            </a:r>
            <a:endParaRPr lang="en-US" sz="2400" dirty="0"/>
          </a:p>
          <a:p>
            <a:endParaRPr lang="en-US" sz="2400" dirty="0"/>
          </a:p>
          <a:p>
            <a:r>
              <a:rPr lang="en-US" sz="2400" dirty="0"/>
              <a:t>—Kyle Kendall, Gateway Technical College (Wisconsin)</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776146103"/>
      </p:ext>
    </p:extLst>
  </p:cSld>
  <p:clrMapOvr>
    <a:masterClrMapping/>
  </p:clrMapOvr>
  <p:transition spd="slow" advClick="0" advTm="9000">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2741" y="1435627"/>
            <a:ext cx="9948817" cy="2308324"/>
          </a:xfrm>
          <a:prstGeom prst="rect">
            <a:avLst/>
          </a:prstGeom>
        </p:spPr>
        <p:txBody>
          <a:bodyPr wrap="square">
            <a:spAutoFit/>
          </a:bodyPr>
          <a:lstStyle/>
          <a:p>
            <a:r>
              <a:rPr lang="en-US" sz="2400" dirty="0" smtClean="0"/>
              <a:t>Student </a:t>
            </a:r>
            <a:r>
              <a:rPr lang="en-US" sz="2400" dirty="0"/>
              <a:t>success is my motivation. Designing activities that engage students in the learning process is my passion. All students should be given the opportunity to experience creative and interactive learning environments in every field of </a:t>
            </a:r>
            <a:r>
              <a:rPr lang="en-US" sz="2400" dirty="0" smtClean="0"/>
              <a:t>academia.</a:t>
            </a:r>
            <a:endParaRPr lang="en-US" sz="2400" dirty="0"/>
          </a:p>
          <a:p>
            <a:endParaRPr lang="en-US" sz="2400" dirty="0"/>
          </a:p>
          <a:p>
            <a:r>
              <a:rPr lang="en-US" sz="2400" dirty="0"/>
              <a:t>—</a:t>
            </a:r>
            <a:r>
              <a:rPr lang="en-US" sz="2400" dirty="0" smtClean="0"/>
              <a:t>Craig </a:t>
            </a:r>
            <a:r>
              <a:rPr lang="en-US" sz="2400" dirty="0" err="1" smtClean="0"/>
              <a:t>Schambow</a:t>
            </a:r>
            <a:r>
              <a:rPr lang="en-US" sz="2400" dirty="0"/>
              <a:t>, Gateway Technical College (Wisconsin)</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907886663"/>
      </p:ext>
    </p:extLst>
  </p:cSld>
  <p:clrMapOvr>
    <a:masterClrMapping/>
  </p:clrMapOvr>
  <p:transition spd="slow" advClick="0" advTm="9000">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9486" y="1474128"/>
            <a:ext cx="10179823" cy="2308324"/>
          </a:xfrm>
          <a:prstGeom prst="rect">
            <a:avLst/>
          </a:prstGeom>
        </p:spPr>
        <p:txBody>
          <a:bodyPr wrap="square">
            <a:spAutoFit/>
          </a:bodyPr>
          <a:lstStyle/>
          <a:p>
            <a:r>
              <a:rPr lang="en-US" sz="2400" dirty="0" smtClean="0"/>
              <a:t>Every </a:t>
            </a:r>
            <a:r>
              <a:rPr lang="en-US" sz="2400" dirty="0"/>
              <a:t>student comes to us with unique life and educational experiences. I strive to meet them where they are and work to get them where they want to be. Helping students reach those goals is my passion and motivation. I believe in empowering each student to realize their dream</a:t>
            </a:r>
            <a:r>
              <a:rPr lang="en-US" sz="2400" dirty="0" smtClean="0"/>
              <a:t>.</a:t>
            </a:r>
            <a:endParaRPr lang="en-US" sz="2400" dirty="0"/>
          </a:p>
          <a:p>
            <a:endParaRPr lang="en-US" sz="2400" dirty="0"/>
          </a:p>
          <a:p>
            <a:r>
              <a:rPr lang="en-US" sz="2400" dirty="0"/>
              <a:t>—Susanne Stokes-Nelson, Gateway Technical College (Wisconsin)</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100990281"/>
      </p:ext>
    </p:extLst>
  </p:cSld>
  <p:clrMapOvr>
    <a:masterClrMapping/>
  </p:clrMapOvr>
  <p:transition spd="slow" advClick="0" advTm="9000">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3946" y="1026695"/>
            <a:ext cx="7057389" cy="3046988"/>
          </a:xfrm>
          <a:prstGeom prst="rect">
            <a:avLst/>
          </a:prstGeom>
        </p:spPr>
        <p:txBody>
          <a:bodyPr wrap="square">
            <a:spAutoFit/>
          </a:bodyPr>
          <a:lstStyle/>
          <a:p>
            <a:r>
              <a:rPr lang="en-US" sz="2400" dirty="0" smtClean="0"/>
              <a:t>I </a:t>
            </a:r>
            <a:r>
              <a:rPr lang="en-US" sz="2400" dirty="0"/>
              <a:t>was taught at a young age that you get what you give, so try your best at everything you do. You’re not always going to be right, but try to do the right thing and keep your head up. Be proud of your work and how you treat people</a:t>
            </a:r>
            <a:r>
              <a:rPr lang="en-US" sz="2400" dirty="0" smtClean="0"/>
              <a:t>.</a:t>
            </a:r>
            <a:endParaRPr lang="en-US" sz="2400" dirty="0"/>
          </a:p>
          <a:p>
            <a:endParaRPr lang="en-US" sz="2400" dirty="0"/>
          </a:p>
          <a:p>
            <a:r>
              <a:rPr lang="en-US" sz="2400" dirty="0"/>
              <a:t>—Stacey Harris, Georgia Piedmont Technical College (Georgia)</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76444" y="304800"/>
            <a:ext cx="3765151" cy="5271212"/>
          </a:xfrm>
          <a:prstGeom prst="rect">
            <a:avLst/>
          </a:prstGeom>
          <a:ln w="19050">
            <a:solidFill>
              <a:schemeClr val="tx1"/>
            </a:solidFill>
          </a:ln>
        </p:spPr>
      </p:pic>
    </p:spTree>
    <p:extLst>
      <p:ext uri="{BB962C8B-B14F-4D97-AF65-F5344CB8AC3E}">
        <p14:creationId xmlns:p14="http://schemas.microsoft.com/office/powerpoint/2010/main" val="1970349709"/>
      </p:ext>
    </p:extLst>
  </p:cSld>
  <p:clrMapOvr>
    <a:masterClrMapping/>
  </p:clrMapOvr>
  <p:transition spd="slow" advClick="0" advTm="9000">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6452" y="949693"/>
            <a:ext cx="6990011" cy="3416320"/>
          </a:xfrm>
          <a:prstGeom prst="rect">
            <a:avLst/>
          </a:prstGeom>
        </p:spPr>
        <p:txBody>
          <a:bodyPr wrap="square">
            <a:spAutoFit/>
          </a:bodyPr>
          <a:lstStyle/>
          <a:p>
            <a:r>
              <a:rPr lang="en-US" sz="2400" dirty="0" smtClean="0"/>
              <a:t>As </a:t>
            </a:r>
            <a:r>
              <a:rPr lang="en-US" sz="2400" dirty="0"/>
              <a:t>a teacher and mentor, I feel the greatest attribute to exhibit is that of a servant. I also believe that character has an important role in impacting lives, and will be tested with how one responds to adversity. Anyone can be nice, but not everyone can respond to affliction</a:t>
            </a:r>
            <a:r>
              <a:rPr lang="en-US" sz="2400" dirty="0" smtClean="0"/>
              <a:t>.</a:t>
            </a:r>
            <a:endParaRPr lang="en-US" sz="2400" dirty="0"/>
          </a:p>
          <a:p>
            <a:endParaRPr lang="en-US" sz="2400" dirty="0"/>
          </a:p>
          <a:p>
            <a:r>
              <a:rPr lang="en-US" sz="2400" dirty="0"/>
              <a:t>—Willie Harvey, Georgia Piedmont Technical College (Georgia)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5473" y="304800"/>
            <a:ext cx="3663233" cy="5132190"/>
          </a:xfrm>
          <a:prstGeom prst="rect">
            <a:avLst/>
          </a:prstGeom>
          <a:ln w="19050">
            <a:solidFill>
              <a:schemeClr val="tx1"/>
            </a:solidFill>
          </a:ln>
        </p:spPr>
      </p:pic>
    </p:spTree>
    <p:extLst>
      <p:ext uri="{BB962C8B-B14F-4D97-AF65-F5344CB8AC3E}">
        <p14:creationId xmlns:p14="http://schemas.microsoft.com/office/powerpoint/2010/main" val="1189555626"/>
      </p:ext>
    </p:extLst>
  </p:cSld>
  <p:clrMapOvr>
    <a:masterClrMapping/>
  </p:clrMapOvr>
  <p:transition spd="slow" advClick="0" advTm="9000">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94979" y="1547742"/>
            <a:ext cx="9795455" cy="1938992"/>
          </a:xfrm>
          <a:prstGeom prst="rect">
            <a:avLst/>
          </a:prstGeom>
        </p:spPr>
        <p:txBody>
          <a:bodyPr wrap="square">
            <a:spAutoFit/>
          </a:bodyPr>
          <a:lstStyle/>
          <a:p>
            <a:r>
              <a:rPr lang="en-US" sz="2400" dirty="0" smtClean="0"/>
              <a:t>As </a:t>
            </a:r>
            <a:r>
              <a:rPr lang="en-US" sz="2400" dirty="0"/>
              <a:t>an early childhood educator, I find that reawakening our inner child’s natural art of inquiry and investigation has been my inspiration for guiding and facilitating adult learners</a:t>
            </a:r>
            <a:r>
              <a:rPr lang="en-US" sz="2400" dirty="0" smtClean="0"/>
              <a:t>.</a:t>
            </a:r>
            <a:endParaRPr lang="en-US" sz="2400" dirty="0"/>
          </a:p>
          <a:p>
            <a:endParaRPr lang="en-US" sz="2400" dirty="0"/>
          </a:p>
          <a:p>
            <a:r>
              <a:rPr lang="en-US" sz="2400" dirty="0"/>
              <a:t>—Judy Gonzales Poggi, Glendale Community College (Arizona)</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611004731"/>
      </p:ext>
    </p:extLst>
  </p:cSld>
  <p:clrMapOvr>
    <a:masterClrMapping/>
  </p:clrMapOvr>
  <p:transition spd="slow" advClick="0" advTm="9000">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728" y="430530"/>
            <a:ext cx="11903456" cy="1938992"/>
          </a:xfrm>
          <a:prstGeom prst="rect">
            <a:avLst/>
          </a:prstGeom>
        </p:spPr>
        <p:txBody>
          <a:bodyPr wrap="square">
            <a:spAutoFit/>
          </a:bodyPr>
          <a:lstStyle/>
          <a:p>
            <a:r>
              <a:rPr lang="en-US" sz="2400" dirty="0" smtClean="0"/>
              <a:t>Most </a:t>
            </a:r>
            <a:r>
              <a:rPr lang="en-US" sz="2400" dirty="0"/>
              <a:t>of my courses deal with students' confidence in their own abilities, so I continually focus on ways to help them relax, have fun, and see their own personal growth. I work to build relationships that are strong enough to support taking risks while practicing new concepts</a:t>
            </a:r>
            <a:r>
              <a:rPr lang="en-US" sz="2400" dirty="0" smtClean="0"/>
              <a:t>.</a:t>
            </a:r>
            <a:endParaRPr lang="en-US" sz="2400" dirty="0"/>
          </a:p>
          <a:p>
            <a:endParaRPr lang="en-US" sz="2400" dirty="0"/>
          </a:p>
          <a:p>
            <a:r>
              <a:rPr lang="en-US" sz="2400" dirty="0"/>
              <a:t>—Lori Walk, Glendale Community College (Arizona)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3885184" y="2611949"/>
            <a:ext cx="8128000" cy="2781300"/>
          </a:xfrm>
          <a:prstGeom prst="rect">
            <a:avLst/>
          </a:prstGeom>
          <a:ln w="19050">
            <a:solidFill>
              <a:schemeClr val="tx1"/>
            </a:solidFill>
          </a:ln>
        </p:spPr>
      </p:pic>
    </p:spTree>
    <p:extLst>
      <p:ext uri="{BB962C8B-B14F-4D97-AF65-F5344CB8AC3E}">
        <p14:creationId xmlns:p14="http://schemas.microsoft.com/office/powerpoint/2010/main" val="161341163"/>
      </p:ext>
    </p:extLst>
  </p:cSld>
  <p:clrMapOvr>
    <a:masterClrMapping/>
  </p:clrMapOvr>
  <p:transition spd="slow" advClick="0" advTm="9000">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728" y="430530"/>
            <a:ext cx="5867560" cy="4154984"/>
          </a:xfrm>
          <a:prstGeom prst="rect">
            <a:avLst/>
          </a:prstGeom>
        </p:spPr>
        <p:txBody>
          <a:bodyPr wrap="square">
            <a:spAutoFit/>
          </a:bodyPr>
          <a:lstStyle/>
          <a:p>
            <a:r>
              <a:rPr lang="en-US" sz="2400" dirty="0" smtClean="0"/>
              <a:t>When </a:t>
            </a:r>
            <a:r>
              <a:rPr lang="en-US" sz="2400" dirty="0"/>
              <a:t>we encourage learning but expect perfection, we miss opportunities for novelty and create barriers that are difficult to overcome. By encouraging students to extend themselves beyond their comfort </a:t>
            </a:r>
            <a:r>
              <a:rPr lang="en-US" sz="2400" dirty="0" smtClean="0"/>
              <a:t>zones, </a:t>
            </a:r>
            <a:r>
              <a:rPr lang="en-US" sz="2400" dirty="0"/>
              <a:t>and then urging them to embrace inaccuracies with enthusiasm instead of anxiety, we introduce them to the love of learning</a:t>
            </a:r>
            <a:r>
              <a:rPr lang="en-US" sz="2400" dirty="0" smtClean="0"/>
              <a:t>.</a:t>
            </a:r>
            <a:endParaRPr lang="en-US" sz="2400" dirty="0"/>
          </a:p>
          <a:p>
            <a:endParaRPr lang="en-US" sz="2400" dirty="0"/>
          </a:p>
          <a:p>
            <a:r>
              <a:rPr lang="en-US" sz="2400" dirty="0"/>
              <a:t>—Sherry </a:t>
            </a:r>
            <a:r>
              <a:rPr lang="en-US" sz="2400" dirty="0" err="1"/>
              <a:t>Massoni</a:t>
            </a:r>
            <a:r>
              <a:rPr lang="en-US" sz="2400" dirty="0"/>
              <a:t>, Harford Community College (Maryland)</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6158522" y="276352"/>
            <a:ext cx="5905500" cy="4013200"/>
          </a:xfrm>
          <a:prstGeom prst="rect">
            <a:avLst/>
          </a:prstGeom>
          <a:ln w="19050">
            <a:solidFill>
              <a:schemeClr val="tx1"/>
            </a:solidFill>
          </a:ln>
        </p:spPr>
      </p:pic>
    </p:spTree>
    <p:extLst>
      <p:ext uri="{BB962C8B-B14F-4D97-AF65-F5344CB8AC3E}">
        <p14:creationId xmlns:p14="http://schemas.microsoft.com/office/powerpoint/2010/main" val="502554074"/>
      </p:ext>
    </p:extLst>
  </p:cSld>
  <p:clrMapOvr>
    <a:masterClrMapping/>
  </p:clrMapOvr>
  <p:transition spd="slow" advClick="0" advTm="9000">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63968" y="320802"/>
            <a:ext cx="4663806" cy="4893647"/>
          </a:xfrm>
          <a:prstGeom prst="rect">
            <a:avLst/>
          </a:prstGeom>
        </p:spPr>
        <p:txBody>
          <a:bodyPr wrap="square">
            <a:spAutoFit/>
          </a:bodyPr>
          <a:lstStyle/>
          <a:p>
            <a:r>
              <a:rPr lang="en-US" sz="2400" dirty="0" smtClean="0"/>
              <a:t>I </a:t>
            </a:r>
            <a:r>
              <a:rPr lang="en-US" sz="2400" dirty="0"/>
              <a:t>believe in the student-teacher relationship. I encourage students to challenge themselves, so I work hard to support their understandings of </a:t>
            </a:r>
            <a:r>
              <a:rPr lang="en-US" sz="2400" dirty="0" smtClean="0"/>
              <a:t>the </a:t>
            </a:r>
            <a:r>
              <a:rPr lang="en-US" sz="2400" dirty="0"/>
              <a:t>process and product. It is inspiring when their tenacity leads to </a:t>
            </a:r>
            <a:r>
              <a:rPr lang="en-US" sz="2400" dirty="0" smtClean="0"/>
              <a:t>success and </a:t>
            </a:r>
            <a:r>
              <a:rPr lang="en-US" sz="2400" dirty="0"/>
              <a:t>when they use their newfound knowledge and abilities in whatever way is meaningful to them</a:t>
            </a:r>
            <a:r>
              <a:rPr lang="en-US" sz="2400" dirty="0" smtClean="0"/>
              <a:t>!</a:t>
            </a:r>
            <a:endParaRPr lang="en-US" sz="2400" dirty="0"/>
          </a:p>
          <a:p>
            <a:endParaRPr lang="en-US" sz="2400" dirty="0"/>
          </a:p>
          <a:p>
            <a:r>
              <a:rPr lang="en-US" sz="2400" dirty="0"/>
              <a:t>—Elizabeth </a:t>
            </a:r>
            <a:r>
              <a:rPr lang="en-US" sz="2400" dirty="0" err="1"/>
              <a:t>Mosser</a:t>
            </a:r>
            <a:r>
              <a:rPr lang="en-US" sz="2400" dirty="0"/>
              <a:t>, Harford Community College (Maryland)</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25838" y="303550"/>
            <a:ext cx="7121435" cy="3845756"/>
          </a:xfrm>
          <a:prstGeom prst="rect">
            <a:avLst/>
          </a:prstGeom>
          <a:ln w="12700">
            <a:solidFill>
              <a:schemeClr val="tx1"/>
            </a:solidFill>
          </a:ln>
        </p:spPr>
      </p:pic>
    </p:spTree>
    <p:extLst>
      <p:ext uri="{BB962C8B-B14F-4D97-AF65-F5344CB8AC3E}">
        <p14:creationId xmlns:p14="http://schemas.microsoft.com/office/powerpoint/2010/main" val="443985430"/>
      </p:ext>
    </p:extLst>
  </p:cSld>
  <p:clrMapOvr>
    <a:masterClrMapping/>
  </p:clrMapOvr>
  <p:transition spd="slow" advClick="0" advTm="9000">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536" y="1066004"/>
            <a:ext cx="8240072" cy="3046988"/>
          </a:xfrm>
          <a:prstGeom prst="rect">
            <a:avLst/>
          </a:prstGeom>
        </p:spPr>
        <p:txBody>
          <a:bodyPr wrap="square">
            <a:spAutoFit/>
          </a:bodyPr>
          <a:lstStyle/>
          <a:p>
            <a:r>
              <a:rPr lang="en-US" sz="2400" dirty="0" smtClean="0"/>
              <a:t>What </a:t>
            </a:r>
            <a:r>
              <a:rPr lang="en-US" sz="2400" dirty="0"/>
              <a:t>inspires </a:t>
            </a:r>
            <a:r>
              <a:rPr lang="en-US" sz="2400" dirty="0" smtClean="0"/>
              <a:t>me? Our </a:t>
            </a:r>
            <a:r>
              <a:rPr lang="en-US" sz="2400" dirty="0"/>
              <a:t>student base and the dedicated staff of Algonquin, who help make our students' dreams a reality.</a:t>
            </a:r>
          </a:p>
          <a:p>
            <a:r>
              <a:rPr lang="en-US" sz="2400" dirty="0"/>
              <a:t>
I’ve been fortunate enough to work in many areas of the </a:t>
            </a:r>
            <a:r>
              <a:rPr lang="en-US" sz="2400" dirty="0" smtClean="0"/>
              <a:t>college </a:t>
            </a:r>
            <a:r>
              <a:rPr lang="en-US" sz="2400" dirty="0"/>
              <a:t>and see firsthand the impact of how each and every interaction </a:t>
            </a:r>
            <a:r>
              <a:rPr lang="en-US" sz="2400" dirty="0" smtClean="0"/>
              <a:t>helps </a:t>
            </a:r>
            <a:r>
              <a:rPr lang="en-US" sz="2400" dirty="0"/>
              <a:t>create a positive student experience</a:t>
            </a:r>
            <a:r>
              <a:rPr lang="en-US" sz="2400" dirty="0" smtClean="0"/>
              <a:t>.</a:t>
            </a:r>
            <a:endParaRPr lang="en-US" sz="2400" dirty="0"/>
          </a:p>
          <a:p>
            <a:endParaRPr lang="en-US" sz="2400" dirty="0"/>
          </a:p>
          <a:p>
            <a:r>
              <a:rPr lang="en-US" sz="2400" dirty="0"/>
              <a:t>—Robert Powell, Algonquin College (Ontario</a:t>
            </a:r>
            <a:r>
              <a:rPr lang="en-US" sz="2400" dirty="0" smtClean="0"/>
              <a:t>)</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5452" y="292456"/>
            <a:ext cx="3547442" cy="4745369"/>
          </a:xfrm>
          <a:prstGeom prst="rect">
            <a:avLst/>
          </a:prstGeom>
          <a:ln w="19050">
            <a:solidFill>
              <a:schemeClr val="tx1"/>
            </a:solidFill>
          </a:ln>
        </p:spPr>
      </p:pic>
    </p:spTree>
    <p:extLst>
      <p:ext uri="{BB962C8B-B14F-4D97-AF65-F5344CB8AC3E}">
        <p14:creationId xmlns:p14="http://schemas.microsoft.com/office/powerpoint/2010/main" val="49319161"/>
      </p:ext>
    </p:extLst>
  </p:cSld>
  <p:clrMapOvr>
    <a:masterClrMapping/>
  </p:clrMapOvr>
  <p:transition spd="slow" advClick="0" advTm="9000">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183" y="320802"/>
            <a:ext cx="6518183" cy="3785652"/>
          </a:xfrm>
          <a:prstGeom prst="rect">
            <a:avLst/>
          </a:prstGeom>
        </p:spPr>
        <p:txBody>
          <a:bodyPr wrap="square">
            <a:spAutoFit/>
          </a:bodyPr>
          <a:lstStyle/>
          <a:p>
            <a:r>
              <a:rPr lang="en-US" sz="2400" dirty="0" smtClean="0"/>
              <a:t>My </a:t>
            </a:r>
            <a:r>
              <a:rPr lang="en-US" sz="2400" dirty="0"/>
              <a:t>inspiration and motivation </a:t>
            </a:r>
            <a:r>
              <a:rPr lang="en-US" sz="2400" dirty="0" smtClean="0"/>
              <a:t>are </a:t>
            </a:r>
            <a:r>
              <a:rPr lang="en-US" sz="2400" dirty="0"/>
              <a:t>fueled by </a:t>
            </a:r>
            <a:r>
              <a:rPr lang="en-US" sz="2400" dirty="0" smtClean="0"/>
              <a:t>students</a:t>
            </a:r>
            <a:r>
              <a:rPr lang="en-US" sz="2400" dirty="0"/>
              <a:t>’ journeys. I strive to meet their academic needs and to reward courage with encouragement. As a developmental mathematics educator, daily I experience the joy of witnessing students fight through the tears and frustration to achieve smiles and confidence. </a:t>
            </a:r>
            <a:r>
              <a:rPr lang="en-US" sz="2400" dirty="0" smtClean="0"/>
              <a:t>Best . . . job . . . ever!</a:t>
            </a:r>
            <a:endParaRPr lang="en-US" sz="2400" dirty="0"/>
          </a:p>
          <a:p>
            <a:endParaRPr lang="en-US" sz="2400" dirty="0"/>
          </a:p>
          <a:p>
            <a:r>
              <a:rPr lang="en-US" sz="2400" dirty="0"/>
              <a:t>—</a:t>
            </a:r>
            <a:r>
              <a:rPr lang="en-US" sz="2400" dirty="0" smtClean="0"/>
              <a:t>Elizabeth Dunn</a:t>
            </a:r>
            <a:r>
              <a:rPr lang="en-US" sz="2400" dirty="0"/>
              <a:t>, Harrisburg Area Community College (Pennsylvania)</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0695" y="286297"/>
            <a:ext cx="4814594" cy="5299625"/>
          </a:xfrm>
          <a:prstGeom prst="rect">
            <a:avLst/>
          </a:prstGeom>
          <a:ln w="19050">
            <a:solidFill>
              <a:schemeClr val="tx1"/>
            </a:solidFill>
          </a:ln>
        </p:spPr>
      </p:pic>
    </p:spTree>
    <p:extLst>
      <p:ext uri="{BB962C8B-B14F-4D97-AF65-F5344CB8AC3E}">
        <p14:creationId xmlns:p14="http://schemas.microsoft.com/office/powerpoint/2010/main" val="1675528102"/>
      </p:ext>
    </p:extLst>
  </p:cSld>
  <p:clrMapOvr>
    <a:masterClrMapping/>
  </p:clrMapOvr>
  <p:transition spd="slow" advClick="0" advTm="9000">
    <p:cov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184" y="320802"/>
            <a:ext cx="7388352" cy="3046988"/>
          </a:xfrm>
          <a:prstGeom prst="rect">
            <a:avLst/>
          </a:prstGeom>
        </p:spPr>
        <p:txBody>
          <a:bodyPr wrap="square">
            <a:spAutoFit/>
          </a:bodyPr>
          <a:lstStyle/>
          <a:p>
            <a:r>
              <a:rPr lang="en-US" sz="2400" dirty="0" smtClean="0"/>
              <a:t>Be direct, </a:t>
            </a:r>
            <a:r>
              <a:rPr lang="en-US" sz="2400" dirty="0"/>
              <a:t>but not categorical. </a:t>
            </a:r>
            <a:r>
              <a:rPr lang="en-US" sz="2400" dirty="0" smtClean="0"/>
              <a:t>Imagine </a:t>
            </a:r>
            <a:r>
              <a:rPr lang="en-US" sz="2400" dirty="0"/>
              <a:t>form and </a:t>
            </a:r>
            <a:r>
              <a:rPr lang="en-US" sz="2400" dirty="0" smtClean="0"/>
              <a:t>process—rather </a:t>
            </a:r>
            <a:r>
              <a:rPr lang="en-US" sz="2400" dirty="0"/>
              <a:t>than function and product—as your ultimate </a:t>
            </a:r>
            <a:r>
              <a:rPr lang="en-US" sz="2400" dirty="0" smtClean="0"/>
              <a:t>aims. </a:t>
            </a:r>
            <a:r>
              <a:rPr lang="en-US" sz="2400" dirty="0"/>
              <a:t>(How different becomes the world</a:t>
            </a:r>
            <a:r>
              <a:rPr lang="en-US" sz="2400" dirty="0" smtClean="0"/>
              <a:t>!) Kindness </a:t>
            </a:r>
            <a:r>
              <a:rPr lang="en-US" sz="2400" dirty="0"/>
              <a:t>and appreciation are wonders. Their expression is always life affirming</a:t>
            </a:r>
            <a:r>
              <a:rPr lang="en-US" sz="2400" dirty="0" smtClean="0"/>
              <a:t>. Don’t </a:t>
            </a:r>
            <a:r>
              <a:rPr lang="en-US" sz="2400" dirty="0"/>
              <a:t>retreat from dwelling with mystery</a:t>
            </a:r>
            <a:r>
              <a:rPr lang="en-US" sz="2400" dirty="0" smtClean="0"/>
              <a:t>.</a:t>
            </a:r>
            <a:endParaRPr lang="en-US" sz="2400" dirty="0"/>
          </a:p>
          <a:p>
            <a:endParaRPr lang="en-US" sz="2400" dirty="0"/>
          </a:p>
          <a:p>
            <a:r>
              <a:rPr lang="en-US" sz="2400" dirty="0"/>
              <a:t>—David Liu, Harrisburg Area Community College (Pennsylvania)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6415" y="294924"/>
            <a:ext cx="4132540" cy="5271178"/>
          </a:xfrm>
          <a:prstGeom prst="rect">
            <a:avLst/>
          </a:prstGeom>
          <a:ln w="19050">
            <a:solidFill>
              <a:schemeClr val="tx1"/>
            </a:solidFill>
          </a:ln>
        </p:spPr>
      </p:pic>
    </p:spTree>
    <p:extLst>
      <p:ext uri="{BB962C8B-B14F-4D97-AF65-F5344CB8AC3E}">
        <p14:creationId xmlns:p14="http://schemas.microsoft.com/office/powerpoint/2010/main" val="1576707610"/>
      </p:ext>
    </p:extLst>
  </p:cSld>
  <p:clrMapOvr>
    <a:masterClrMapping/>
  </p:clrMapOvr>
  <p:transition spd="slow" advClick="0" advTm="9000">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184" y="320802"/>
            <a:ext cx="7388352" cy="3416320"/>
          </a:xfrm>
          <a:prstGeom prst="rect">
            <a:avLst/>
          </a:prstGeom>
        </p:spPr>
        <p:txBody>
          <a:bodyPr wrap="square">
            <a:spAutoFit/>
          </a:bodyPr>
          <a:lstStyle/>
          <a:p>
            <a:r>
              <a:rPr lang="en-US" sz="2400" dirty="0" smtClean="0"/>
              <a:t>The </a:t>
            </a:r>
            <a:r>
              <a:rPr lang="en-US" sz="2400" dirty="0"/>
              <a:t>greatest achievement I could ever hope to accomplish is to help people achieve their dreams, realize their hopes, and reach their potential. It inspires me to teach from a student-focused heart that does whatever it takes to provide </a:t>
            </a:r>
            <a:r>
              <a:rPr lang="en-US" sz="2400" dirty="0" smtClean="0"/>
              <a:t>each student </a:t>
            </a:r>
            <a:r>
              <a:rPr lang="en-US" sz="2400" dirty="0"/>
              <a:t>with the skills and knowledge needed for their life’s journeys</a:t>
            </a:r>
            <a:r>
              <a:rPr lang="en-US" sz="2400" dirty="0" smtClean="0"/>
              <a:t>.</a:t>
            </a:r>
            <a:endParaRPr lang="en-US" sz="2400" dirty="0"/>
          </a:p>
          <a:p>
            <a:endParaRPr lang="en-US" sz="2400" dirty="0"/>
          </a:p>
          <a:p>
            <a:r>
              <a:rPr lang="en-US" sz="2400" dirty="0"/>
              <a:t>—</a:t>
            </a:r>
            <a:r>
              <a:rPr lang="en-US" sz="2400" dirty="0" smtClean="0"/>
              <a:t>Rebecca </a:t>
            </a:r>
            <a:r>
              <a:rPr lang="en-US" sz="2400" dirty="0" err="1" smtClean="0"/>
              <a:t>Shoener</a:t>
            </a:r>
            <a:r>
              <a:rPr lang="en-US" sz="2400" dirty="0"/>
              <a:t>, Harrisburg Area Community College (Pennsylvania)</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0423" y="286298"/>
            <a:ext cx="4176331" cy="5295293"/>
          </a:xfrm>
          <a:prstGeom prst="rect">
            <a:avLst/>
          </a:prstGeom>
          <a:ln w="19050">
            <a:solidFill>
              <a:schemeClr val="tx1"/>
            </a:solidFill>
          </a:ln>
        </p:spPr>
      </p:pic>
    </p:spTree>
    <p:extLst>
      <p:ext uri="{BB962C8B-B14F-4D97-AF65-F5344CB8AC3E}">
        <p14:creationId xmlns:p14="http://schemas.microsoft.com/office/powerpoint/2010/main" val="92000396"/>
      </p:ext>
    </p:extLst>
  </p:cSld>
  <p:clrMapOvr>
    <a:masterClrMapping/>
  </p:clrMapOvr>
  <p:transition spd="slow" advClick="0" advTm="9000">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184" y="320802"/>
            <a:ext cx="5956113" cy="3785652"/>
          </a:xfrm>
          <a:prstGeom prst="rect">
            <a:avLst/>
          </a:prstGeom>
        </p:spPr>
        <p:txBody>
          <a:bodyPr wrap="square">
            <a:spAutoFit/>
          </a:bodyPr>
          <a:lstStyle/>
          <a:p>
            <a:r>
              <a:rPr lang="en-US" sz="2400" dirty="0" smtClean="0"/>
              <a:t>My </a:t>
            </a:r>
            <a:r>
              <a:rPr lang="en-US" sz="2400" dirty="0"/>
              <a:t>students teach me kindness. Some students think learning about law will be so difficult! I remind them that they already know so much about it. It’s best to point out each one’s progress, encourage each small effort. The carrot works much better than the stick for all of us</a:t>
            </a:r>
            <a:r>
              <a:rPr lang="en-US" sz="2400" dirty="0" smtClean="0"/>
              <a:t>.</a:t>
            </a:r>
            <a:endParaRPr lang="en-US" sz="2400" dirty="0"/>
          </a:p>
          <a:p>
            <a:endParaRPr lang="en-US" sz="2400" dirty="0"/>
          </a:p>
          <a:p>
            <a:r>
              <a:rPr lang="en-US" sz="2400" dirty="0"/>
              <a:t>—Lisa Wolf, Harrisburg Area Community College (Pennsylvania)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8823" y="269046"/>
            <a:ext cx="5548373" cy="5331136"/>
          </a:xfrm>
          <a:prstGeom prst="rect">
            <a:avLst/>
          </a:prstGeom>
          <a:ln w="19050">
            <a:solidFill>
              <a:schemeClr val="tx1"/>
            </a:solidFill>
          </a:ln>
        </p:spPr>
      </p:pic>
    </p:spTree>
    <p:extLst>
      <p:ext uri="{BB962C8B-B14F-4D97-AF65-F5344CB8AC3E}">
        <p14:creationId xmlns:p14="http://schemas.microsoft.com/office/powerpoint/2010/main" val="1680004854"/>
      </p:ext>
    </p:extLst>
  </p:cSld>
  <p:clrMapOvr>
    <a:masterClrMapping/>
  </p:clrMapOvr>
  <p:transition spd="slow" advClick="0" advTm="9000">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2245" y="1476475"/>
            <a:ext cx="9987815" cy="2308324"/>
          </a:xfrm>
          <a:prstGeom prst="rect">
            <a:avLst/>
          </a:prstGeom>
        </p:spPr>
        <p:txBody>
          <a:bodyPr wrap="square">
            <a:spAutoFit/>
          </a:bodyPr>
          <a:lstStyle/>
          <a:p>
            <a:r>
              <a:rPr lang="en-US" sz="2400" dirty="0" smtClean="0"/>
              <a:t>Teaching </a:t>
            </a:r>
            <a:r>
              <a:rPr lang="en-US" sz="2400" dirty="0"/>
              <a:t>psychology is a challenge. On the one hand, the topics are closely related to every student's life. On the other hand, psychology is a science and conclusions must be based on valid research. I enjoy finding examples that are able to combine those</a:t>
            </a:r>
            <a:r>
              <a:rPr lang="en-US" sz="2400" dirty="0" smtClean="0"/>
              <a:t>.</a:t>
            </a:r>
            <a:endParaRPr lang="en-US" sz="2400" dirty="0"/>
          </a:p>
          <a:p>
            <a:endParaRPr lang="en-US" sz="2400" dirty="0"/>
          </a:p>
          <a:p>
            <a:r>
              <a:rPr lang="en-US" sz="2400" dirty="0"/>
              <a:t>—David </a:t>
            </a:r>
            <a:r>
              <a:rPr lang="en-US" sz="2400" dirty="0" err="1"/>
              <a:t>Gersh</a:t>
            </a:r>
            <a:r>
              <a:rPr lang="en-US" sz="2400" dirty="0"/>
              <a:t>, Houston Community College (Texas)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236786669"/>
      </p:ext>
    </p:extLst>
  </p:cSld>
  <p:clrMapOvr>
    <a:masterClrMapping/>
  </p:clrMapOvr>
  <p:transition spd="slow" advClick="0" advTm="9000">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5796" y="1382148"/>
            <a:ext cx="10716768" cy="2308324"/>
          </a:xfrm>
          <a:prstGeom prst="rect">
            <a:avLst/>
          </a:prstGeom>
        </p:spPr>
        <p:txBody>
          <a:bodyPr wrap="square">
            <a:spAutoFit/>
          </a:bodyPr>
          <a:lstStyle/>
          <a:p>
            <a:r>
              <a:rPr lang="en-US" sz="2400" dirty="0" smtClean="0"/>
              <a:t>Remember</a:t>
            </a:r>
            <a:r>
              <a:rPr lang="en-US" sz="2400" dirty="0"/>
              <a:t>, education begins at birth. It ends at death. So keep your head </a:t>
            </a:r>
            <a:r>
              <a:rPr lang="en-US" sz="2400" dirty="0" smtClean="0"/>
              <a:t>up. Read</a:t>
            </a:r>
            <a:r>
              <a:rPr lang="en-US" sz="2400" dirty="0"/>
              <a:t>, teach, study, </a:t>
            </a:r>
            <a:r>
              <a:rPr lang="en-US" sz="2400" dirty="0" smtClean="0"/>
              <a:t>do, and learn </a:t>
            </a:r>
            <a:r>
              <a:rPr lang="en-US" sz="2400" dirty="0"/>
              <a:t>all you can while you can. Technology is constantly changing. Believe in yourself, listen to experienced mentors in your </a:t>
            </a:r>
            <a:r>
              <a:rPr lang="en-US" sz="2400" dirty="0" smtClean="0"/>
              <a:t>field, </a:t>
            </a:r>
            <a:r>
              <a:rPr lang="en-US" sz="2400" dirty="0"/>
              <a:t>help others, </a:t>
            </a:r>
            <a:r>
              <a:rPr lang="en-US" sz="2400" dirty="0" smtClean="0"/>
              <a:t>and love </a:t>
            </a:r>
            <a:r>
              <a:rPr lang="en-US" sz="2400" dirty="0"/>
              <a:t>success</a:t>
            </a:r>
            <a:r>
              <a:rPr lang="en-US" sz="2400" dirty="0" smtClean="0"/>
              <a:t>.</a:t>
            </a:r>
            <a:endParaRPr lang="en-US" sz="2400" dirty="0"/>
          </a:p>
          <a:p>
            <a:endParaRPr lang="en-US" sz="2400" dirty="0"/>
          </a:p>
          <a:p>
            <a:r>
              <a:rPr lang="en-US" sz="2400" dirty="0"/>
              <a:t>—Rita Punch-</a:t>
            </a:r>
            <a:r>
              <a:rPr lang="en-US" sz="2400" dirty="0" err="1"/>
              <a:t>Lagard</a:t>
            </a:r>
            <a:r>
              <a:rPr lang="en-US" sz="2400" dirty="0"/>
              <a:t>, Houston Community College (Texas)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975549627"/>
      </p:ext>
    </p:extLst>
  </p:cSld>
  <p:clrMapOvr>
    <a:masterClrMapping/>
  </p:clrMapOvr>
  <p:transition spd="slow" advClick="0" advTm="9000">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6428" y="1516902"/>
            <a:ext cx="10379884" cy="1938992"/>
          </a:xfrm>
          <a:prstGeom prst="rect">
            <a:avLst/>
          </a:prstGeom>
        </p:spPr>
        <p:txBody>
          <a:bodyPr wrap="square">
            <a:spAutoFit/>
          </a:bodyPr>
          <a:lstStyle/>
          <a:p>
            <a:r>
              <a:rPr lang="en-US" sz="2400" dirty="0" smtClean="0"/>
              <a:t>I </a:t>
            </a:r>
            <a:r>
              <a:rPr lang="en-US" sz="2400" dirty="0"/>
              <a:t>enjoy teaching and giving back to the community. Students inspire me, and giving them the opportunity to learn is rewarding. Socrates once </a:t>
            </a:r>
            <a:r>
              <a:rPr lang="en-US" sz="2400" dirty="0" smtClean="0"/>
              <a:t>said, “I </a:t>
            </a:r>
            <a:r>
              <a:rPr lang="en-US" sz="2400" dirty="0"/>
              <a:t>cannot teach anybody anything; I can only make them think</a:t>
            </a:r>
            <a:r>
              <a:rPr lang="en-US" sz="2400" dirty="0" smtClean="0"/>
              <a:t>.”</a:t>
            </a:r>
            <a:endParaRPr lang="en-US" sz="2400" dirty="0"/>
          </a:p>
          <a:p>
            <a:endParaRPr lang="en-US" sz="2400" dirty="0"/>
          </a:p>
          <a:p>
            <a:r>
              <a:rPr lang="en-US" sz="2400" dirty="0"/>
              <a:t>—Armando R. Villanueva, Houston Community College (Texas)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853923145"/>
      </p:ext>
    </p:extLst>
  </p:cSld>
  <p:clrMapOvr>
    <a:masterClrMapping/>
  </p:clrMapOvr>
  <p:transition spd="slow" advClick="0" advTm="9000">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5794" y="1086913"/>
            <a:ext cx="7278624" cy="3046988"/>
          </a:xfrm>
          <a:prstGeom prst="rect">
            <a:avLst/>
          </a:prstGeom>
        </p:spPr>
        <p:txBody>
          <a:bodyPr wrap="square">
            <a:spAutoFit/>
          </a:bodyPr>
          <a:lstStyle/>
          <a:p>
            <a:r>
              <a:rPr lang="en-US" sz="2400" dirty="0" smtClean="0"/>
              <a:t>Learning </a:t>
            </a:r>
            <a:r>
              <a:rPr lang="en-US" sz="2400" dirty="0"/>
              <a:t>is proactive. I remind my students that we as individuals have a responsibility in our own learning. I wish I could teach them everything. I try my best to make learning fun so </a:t>
            </a:r>
            <a:r>
              <a:rPr lang="en-US" sz="2400" dirty="0" smtClean="0"/>
              <a:t>students </a:t>
            </a:r>
            <a:r>
              <a:rPr lang="en-US" sz="2400" dirty="0"/>
              <a:t>will apply clinical reasoning and </a:t>
            </a:r>
            <a:r>
              <a:rPr lang="en-US" sz="2400" dirty="0" smtClean="0"/>
              <a:t>critical-thinking </a:t>
            </a:r>
            <a:r>
              <a:rPr lang="en-US" sz="2400" dirty="0"/>
              <a:t>skills. After all, we are saving lives</a:t>
            </a:r>
            <a:r>
              <a:rPr lang="en-US" sz="2400" dirty="0" smtClean="0"/>
              <a:t>!</a:t>
            </a:r>
            <a:endParaRPr lang="en-US" sz="2400" dirty="0"/>
          </a:p>
          <a:p>
            <a:endParaRPr lang="en-US" sz="2400" dirty="0"/>
          </a:p>
          <a:p>
            <a:r>
              <a:rPr lang="en-US" sz="2400" dirty="0"/>
              <a:t>—</a:t>
            </a:r>
            <a:r>
              <a:rPr lang="en-US" sz="2400" dirty="0" smtClean="0"/>
              <a:t>Lakisha Williams-Hadley</a:t>
            </a:r>
            <a:r>
              <a:rPr lang="en-US" sz="2400" dirty="0"/>
              <a:t>, Houston Community College </a:t>
            </a:r>
            <a:r>
              <a:rPr lang="en-US" sz="2400" dirty="0" smtClean="0"/>
              <a:t>(Texas)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074325" y="256840"/>
            <a:ext cx="4018652" cy="5358203"/>
          </a:xfrm>
          <a:prstGeom prst="rect">
            <a:avLst/>
          </a:prstGeom>
          <a:ln w="19050">
            <a:solidFill>
              <a:schemeClr val="tx1"/>
            </a:solidFill>
          </a:ln>
        </p:spPr>
      </p:pic>
    </p:spTree>
    <p:extLst>
      <p:ext uri="{BB962C8B-B14F-4D97-AF65-F5344CB8AC3E}">
        <p14:creationId xmlns:p14="http://schemas.microsoft.com/office/powerpoint/2010/main" val="2078359497"/>
      </p:ext>
    </p:extLst>
  </p:cSld>
  <p:clrMapOvr>
    <a:masterClrMapping/>
  </p:clrMapOvr>
  <p:transition spd="slow" advClick="0" advTm="9000">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0" y="381000"/>
            <a:ext cx="5291328" cy="3785652"/>
          </a:xfrm>
          <a:prstGeom prst="rect">
            <a:avLst/>
          </a:prstGeom>
        </p:spPr>
        <p:txBody>
          <a:bodyPr wrap="square">
            <a:spAutoFit/>
          </a:bodyPr>
          <a:lstStyle/>
          <a:p>
            <a:r>
              <a:rPr lang="en-US" sz="2400" dirty="0" smtClean="0"/>
              <a:t>Endeavor </a:t>
            </a:r>
            <a:r>
              <a:rPr lang="en-US" sz="2400" dirty="0"/>
              <a:t>to be inclusive, genuine, knowledgeable, and reassuring. Impart personalized knowledge to your students. When you see the gleam in their eyes or the subtle leaning forward to engage in the collective </a:t>
            </a:r>
            <a:r>
              <a:rPr lang="en-US" sz="2400" dirty="0" smtClean="0"/>
              <a:t>course room language, you </a:t>
            </a:r>
            <a:r>
              <a:rPr lang="en-US" sz="2400" dirty="0"/>
              <a:t>have them</a:t>
            </a:r>
            <a:r>
              <a:rPr lang="en-US" sz="2400" dirty="0" smtClean="0"/>
              <a:t>.</a:t>
            </a:r>
            <a:endParaRPr lang="en-US" sz="2400" dirty="0"/>
          </a:p>
          <a:p>
            <a:endParaRPr lang="en-US" sz="2400" dirty="0"/>
          </a:p>
          <a:p>
            <a:r>
              <a:rPr lang="en-US" sz="2400" dirty="0"/>
              <a:t>—E. Anthony White, Illinois Central College (Illinois)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522762" y="267494"/>
            <a:ext cx="6550527" cy="4912895"/>
          </a:xfrm>
          <a:prstGeom prst="rect">
            <a:avLst/>
          </a:prstGeom>
          <a:ln w="19050">
            <a:solidFill>
              <a:schemeClr val="tx1"/>
            </a:solidFill>
          </a:ln>
        </p:spPr>
      </p:pic>
    </p:spTree>
    <p:extLst>
      <p:ext uri="{BB962C8B-B14F-4D97-AF65-F5344CB8AC3E}">
        <p14:creationId xmlns:p14="http://schemas.microsoft.com/office/powerpoint/2010/main" val="1928459327"/>
      </p:ext>
    </p:extLst>
  </p:cSld>
  <p:clrMapOvr>
    <a:masterClrMapping/>
  </p:clrMapOvr>
  <p:transition spd="slow" advClick="0" advTm="9000">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0" y="295940"/>
            <a:ext cx="5731658" cy="4524315"/>
          </a:xfrm>
          <a:prstGeom prst="rect">
            <a:avLst/>
          </a:prstGeom>
        </p:spPr>
        <p:txBody>
          <a:bodyPr wrap="square">
            <a:spAutoFit/>
          </a:bodyPr>
          <a:lstStyle/>
          <a:p>
            <a:r>
              <a:rPr lang="en-US" sz="2400" dirty="0" smtClean="0"/>
              <a:t>Students </a:t>
            </a:r>
            <a:r>
              <a:rPr lang="en-US" sz="2400" dirty="0"/>
              <a:t>inspire teachers to find new ways to teach the knowledge and professional values that are paramount in their future practice.</a:t>
            </a:r>
          </a:p>
          <a:p>
            <a:r>
              <a:rPr lang="en-US" sz="2400" dirty="0"/>
              <a:t>
I have tried to see all the possibilities in each student. I have come to love my role as an educator. It is wonderful to share the journey</a:t>
            </a:r>
            <a:r>
              <a:rPr lang="en-US" sz="2400" dirty="0" smtClean="0"/>
              <a:t>.</a:t>
            </a:r>
            <a:endParaRPr lang="en-US" sz="2400" dirty="0"/>
          </a:p>
          <a:p>
            <a:endParaRPr lang="en-US" sz="2400" dirty="0"/>
          </a:p>
          <a:p>
            <a:r>
              <a:rPr lang="en-US" sz="2400" dirty="0"/>
              <a:t>—Carol Amole, Indian River State College (Florida)</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6017903" y="246508"/>
            <a:ext cx="6072034" cy="4472141"/>
          </a:xfrm>
          <a:prstGeom prst="rect">
            <a:avLst/>
          </a:prstGeom>
          <a:ln w="19050">
            <a:solidFill>
              <a:schemeClr val="tx1"/>
            </a:solidFill>
          </a:ln>
        </p:spPr>
      </p:pic>
    </p:spTree>
    <p:extLst>
      <p:ext uri="{BB962C8B-B14F-4D97-AF65-F5344CB8AC3E}">
        <p14:creationId xmlns:p14="http://schemas.microsoft.com/office/powerpoint/2010/main" val="413751620"/>
      </p:ext>
    </p:extLst>
  </p:cSld>
  <p:clrMapOvr>
    <a:masterClrMapping/>
  </p:clrMapOvr>
  <p:transition spd="slow" advClick="0" advTm="9000">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6562" y="1324059"/>
            <a:ext cx="7798816" cy="2677656"/>
          </a:xfrm>
          <a:prstGeom prst="rect">
            <a:avLst/>
          </a:prstGeom>
        </p:spPr>
        <p:txBody>
          <a:bodyPr wrap="square">
            <a:spAutoFit/>
          </a:bodyPr>
          <a:lstStyle/>
          <a:p>
            <a:r>
              <a:rPr lang="en-US" sz="2400" dirty="0" smtClean="0"/>
              <a:t>The </a:t>
            </a:r>
            <a:r>
              <a:rPr lang="en-US" sz="2400" dirty="0"/>
              <a:t>first time I stood before a classroom of college students I knew I was in my element. I love their energy, spirited discussions, and the exquisite moments of enlightenment from unexpected places. I am grateful to be a part of my students’ lives and share in their learning</a:t>
            </a:r>
            <a:r>
              <a:rPr lang="en-US" sz="2400" dirty="0" smtClean="0"/>
              <a:t>.</a:t>
            </a:r>
            <a:endParaRPr lang="en-US" sz="2400" dirty="0"/>
          </a:p>
          <a:p>
            <a:endParaRPr lang="en-US" sz="2400" dirty="0"/>
          </a:p>
          <a:p>
            <a:r>
              <a:rPr lang="en-US" sz="2400" dirty="0"/>
              <a:t>—Jill Reeves, Algonquin College (Ontario)</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242552" y="685828"/>
            <a:ext cx="2425192" cy="3954117"/>
          </a:xfrm>
          <a:prstGeom prst="rect">
            <a:avLst/>
          </a:prstGeom>
          <a:ln w="19050">
            <a:solidFill>
              <a:schemeClr val="tx1"/>
            </a:solidFill>
          </a:ln>
        </p:spPr>
      </p:pic>
    </p:spTree>
    <p:extLst>
      <p:ext uri="{BB962C8B-B14F-4D97-AF65-F5344CB8AC3E}">
        <p14:creationId xmlns:p14="http://schemas.microsoft.com/office/powerpoint/2010/main" val="764648939"/>
      </p:ext>
    </p:extLst>
  </p:cSld>
  <p:clrMapOvr>
    <a:masterClrMapping/>
  </p:clrMapOvr>
  <p:transition spd="slow" advClick="0" advTm="9000">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0765" y="1467372"/>
            <a:ext cx="10766178" cy="1938992"/>
          </a:xfrm>
          <a:prstGeom prst="rect">
            <a:avLst/>
          </a:prstGeom>
        </p:spPr>
        <p:txBody>
          <a:bodyPr wrap="square">
            <a:spAutoFit/>
          </a:bodyPr>
          <a:lstStyle/>
          <a:p>
            <a:r>
              <a:rPr lang="en-US" sz="2400" dirty="0" smtClean="0"/>
              <a:t>Even </a:t>
            </a:r>
            <a:r>
              <a:rPr lang="en-US" sz="2400" dirty="0"/>
              <a:t>after many years in the field, I cannot imagine another career I would have enjoyed as much as I have being a counselor</a:t>
            </a:r>
            <a:r>
              <a:rPr lang="en-US" sz="2400" dirty="0" smtClean="0"/>
              <a:t>. No </a:t>
            </a:r>
            <a:r>
              <a:rPr lang="en-US" sz="2400" dirty="0"/>
              <a:t>two days are alike; no two students are alike; no two sessions are alike. If variety is the spice of life, I am </a:t>
            </a:r>
            <a:r>
              <a:rPr lang="en-US" sz="2400" dirty="0" smtClean="0"/>
              <a:t>well-seasoned.</a:t>
            </a:r>
            <a:endParaRPr lang="en-US" sz="2400" dirty="0"/>
          </a:p>
          <a:p>
            <a:endParaRPr lang="en-US" sz="2400" dirty="0"/>
          </a:p>
          <a:p>
            <a:r>
              <a:rPr lang="en-US" sz="2400" dirty="0"/>
              <a:t>—</a:t>
            </a:r>
            <a:r>
              <a:rPr lang="en-US" sz="2400" dirty="0" err="1"/>
              <a:t>Lill</a:t>
            </a:r>
            <a:r>
              <a:rPr lang="en-US" sz="2400" dirty="0"/>
              <a:t> </a:t>
            </a:r>
            <a:r>
              <a:rPr lang="en-US" sz="2400" dirty="0" err="1"/>
              <a:t>Bajich</a:t>
            </a:r>
            <a:r>
              <a:rPr lang="en-US" sz="2400" dirty="0"/>
              <a:t>-Bock, Johnson County Community College (Kansas)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753546615"/>
      </p:ext>
    </p:extLst>
  </p:cSld>
  <p:clrMapOvr>
    <a:masterClrMapping/>
  </p:clrMapOvr>
  <p:transition spd="slow" advClick="0" advTm="9000">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2520" y="1219129"/>
            <a:ext cx="6047232" cy="1938992"/>
          </a:xfrm>
          <a:prstGeom prst="rect">
            <a:avLst/>
          </a:prstGeom>
        </p:spPr>
        <p:txBody>
          <a:bodyPr wrap="square">
            <a:spAutoFit/>
          </a:bodyPr>
          <a:lstStyle/>
          <a:p>
            <a:r>
              <a:rPr lang="en-US" sz="2400" dirty="0" smtClean="0"/>
              <a:t>Teaching </a:t>
            </a:r>
            <a:r>
              <a:rPr lang="en-US" sz="2400" dirty="0"/>
              <a:t>is a ripple </a:t>
            </a:r>
            <a:r>
              <a:rPr lang="en-US" sz="2400" dirty="0" smtClean="0"/>
              <a:t>effect, a </a:t>
            </a:r>
            <a:r>
              <a:rPr lang="en-US" sz="2400" dirty="0"/>
              <a:t>focused act that has the power to change lives</a:t>
            </a:r>
            <a:r>
              <a:rPr lang="en-US" sz="2400" dirty="0" smtClean="0"/>
              <a:t>.</a:t>
            </a:r>
            <a:endParaRPr lang="en-US" sz="2400" dirty="0"/>
          </a:p>
          <a:p>
            <a:endParaRPr lang="en-US" sz="2400" dirty="0"/>
          </a:p>
          <a:p>
            <a:r>
              <a:rPr lang="en-US" sz="2400" dirty="0"/>
              <a:t>—Cynthia </a:t>
            </a:r>
            <a:r>
              <a:rPr lang="en-US" sz="2400" dirty="0" err="1"/>
              <a:t>Feagan</a:t>
            </a:r>
            <a:r>
              <a:rPr lang="en-US" sz="2400" dirty="0"/>
              <a:t>, Johnson County Community College (Kansas)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6366294" y="264934"/>
            <a:ext cx="5722104" cy="3814736"/>
          </a:xfrm>
          <a:prstGeom prst="rect">
            <a:avLst/>
          </a:prstGeom>
          <a:ln w="19050">
            <a:solidFill>
              <a:schemeClr val="tx1"/>
            </a:solidFill>
          </a:ln>
        </p:spPr>
      </p:pic>
    </p:spTree>
    <p:extLst>
      <p:ext uri="{BB962C8B-B14F-4D97-AF65-F5344CB8AC3E}">
        <p14:creationId xmlns:p14="http://schemas.microsoft.com/office/powerpoint/2010/main" val="649399343"/>
      </p:ext>
    </p:extLst>
  </p:cSld>
  <p:clrMapOvr>
    <a:masterClrMapping/>
  </p:clrMapOvr>
  <p:transition spd="slow" advClick="0" advTm="9000">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144" y="1124093"/>
            <a:ext cx="7632422" cy="2677656"/>
          </a:xfrm>
          <a:prstGeom prst="rect">
            <a:avLst/>
          </a:prstGeom>
        </p:spPr>
        <p:txBody>
          <a:bodyPr wrap="square">
            <a:spAutoFit/>
          </a:bodyPr>
          <a:lstStyle/>
          <a:p>
            <a:r>
              <a:rPr lang="en-US" sz="2400" dirty="0" smtClean="0"/>
              <a:t>Socrates </a:t>
            </a:r>
            <a:r>
              <a:rPr lang="en-US" sz="2400" dirty="0"/>
              <a:t>said</a:t>
            </a:r>
            <a:r>
              <a:rPr lang="en-US" sz="2400" dirty="0" smtClean="0"/>
              <a:t>, “Education </a:t>
            </a:r>
            <a:r>
              <a:rPr lang="en-US" sz="2400" dirty="0"/>
              <a:t>is the kindling of a flame, not the filling of a vessel</a:t>
            </a:r>
            <a:r>
              <a:rPr lang="en-US" sz="2400" dirty="0" smtClean="0"/>
              <a:t>.” As </a:t>
            </a:r>
            <a:r>
              <a:rPr lang="en-US" sz="2400" dirty="0"/>
              <a:t>educators, we are privileged to have the opportunity to invest in the next generation, inspiring and providing support to make dreams come </a:t>
            </a:r>
            <a:r>
              <a:rPr lang="en-US" sz="2400" dirty="0" smtClean="0"/>
              <a:t>true, despite </a:t>
            </a:r>
            <a:r>
              <a:rPr lang="en-US" sz="2400" dirty="0"/>
              <a:t>the obstacles. It's our honor to feed the flame</a:t>
            </a:r>
            <a:r>
              <a:rPr lang="en-US" sz="2400" dirty="0" smtClean="0"/>
              <a:t>.</a:t>
            </a:r>
            <a:endParaRPr lang="en-US" sz="2400" dirty="0"/>
          </a:p>
          <a:p>
            <a:endParaRPr lang="en-US" sz="2400" dirty="0"/>
          </a:p>
          <a:p>
            <a:r>
              <a:rPr lang="en-US" sz="2400" dirty="0"/>
              <a:t>—Tena Cobb, Lamar Institute of Technology (Texas)</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8514272" y="254797"/>
            <a:ext cx="3579640" cy="5369460"/>
          </a:xfrm>
          <a:prstGeom prst="rect">
            <a:avLst/>
          </a:prstGeom>
          <a:ln w="19050">
            <a:solidFill>
              <a:schemeClr val="tx1"/>
            </a:solidFill>
          </a:ln>
        </p:spPr>
      </p:pic>
    </p:spTree>
    <p:extLst>
      <p:ext uri="{BB962C8B-B14F-4D97-AF65-F5344CB8AC3E}">
        <p14:creationId xmlns:p14="http://schemas.microsoft.com/office/powerpoint/2010/main" val="1600468999"/>
      </p:ext>
    </p:extLst>
  </p:cSld>
  <p:clrMapOvr>
    <a:masterClrMapping/>
  </p:clrMapOvr>
  <p:transition spd="slow" advClick="0" advTm="9000">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144" y="1124093"/>
            <a:ext cx="8290560" cy="2308324"/>
          </a:xfrm>
          <a:prstGeom prst="rect">
            <a:avLst/>
          </a:prstGeom>
        </p:spPr>
        <p:txBody>
          <a:bodyPr wrap="square">
            <a:spAutoFit/>
          </a:bodyPr>
          <a:lstStyle/>
          <a:p>
            <a:r>
              <a:rPr lang="en-US" sz="2400" dirty="0" smtClean="0"/>
              <a:t>Dustin </a:t>
            </a:r>
            <a:r>
              <a:rPr lang="en-US" sz="2400" dirty="0"/>
              <a:t>Hoffman once </a:t>
            </a:r>
            <a:r>
              <a:rPr lang="en-US" sz="2400" dirty="0" smtClean="0"/>
              <a:t>said,</a:t>
            </a:r>
            <a:r>
              <a:rPr lang="en-US" sz="2400" dirty="0"/>
              <a:t> </a:t>
            </a:r>
            <a:r>
              <a:rPr lang="en-US" sz="2400" dirty="0" smtClean="0"/>
              <a:t>“Life </a:t>
            </a:r>
            <a:r>
              <a:rPr lang="en-US" sz="2400" dirty="0"/>
              <a:t>is an occasion. Rise to it</a:t>
            </a:r>
            <a:r>
              <a:rPr lang="en-US" sz="2400" dirty="0" smtClean="0"/>
              <a:t>.” We </a:t>
            </a:r>
            <a:r>
              <a:rPr lang="en-US" sz="2400" dirty="0"/>
              <a:t>are all presented with opportunities and moments to rise to the challenges of life. It is my privilege and my honor to help students rise to their full potential</a:t>
            </a:r>
            <a:r>
              <a:rPr lang="en-US" sz="2400" dirty="0" smtClean="0"/>
              <a:t>.</a:t>
            </a:r>
            <a:endParaRPr lang="en-US" sz="2400" dirty="0"/>
          </a:p>
          <a:p>
            <a:endParaRPr lang="en-US" sz="2400" dirty="0"/>
          </a:p>
          <a:p>
            <a:r>
              <a:rPr lang="en-US" sz="2400" dirty="0"/>
              <a:t>—Stephen </a:t>
            </a:r>
            <a:r>
              <a:rPr lang="en-US" sz="2400" dirty="0" err="1"/>
              <a:t>Hudnall</a:t>
            </a:r>
            <a:r>
              <a:rPr lang="en-US" sz="2400" dirty="0"/>
              <a:t>, Lamar Institute of Technology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888886" y="250239"/>
            <a:ext cx="3208020" cy="4812030"/>
          </a:xfrm>
          <a:prstGeom prst="rect">
            <a:avLst/>
          </a:prstGeom>
          <a:ln w="19050">
            <a:solidFill>
              <a:schemeClr val="tx1"/>
            </a:solidFill>
          </a:ln>
        </p:spPr>
      </p:pic>
    </p:spTree>
    <p:extLst>
      <p:ext uri="{BB962C8B-B14F-4D97-AF65-F5344CB8AC3E}">
        <p14:creationId xmlns:p14="http://schemas.microsoft.com/office/powerpoint/2010/main" val="277462581"/>
      </p:ext>
    </p:extLst>
  </p:cSld>
  <p:clrMapOvr>
    <a:masterClrMapping/>
  </p:clrMapOvr>
  <p:transition spd="slow" advClick="0" advTm="9000">
    <p:cove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144" y="1124093"/>
            <a:ext cx="7242048" cy="1569660"/>
          </a:xfrm>
          <a:prstGeom prst="rect">
            <a:avLst/>
          </a:prstGeom>
        </p:spPr>
        <p:txBody>
          <a:bodyPr wrap="square">
            <a:spAutoFit/>
          </a:bodyPr>
          <a:lstStyle/>
          <a:p>
            <a:r>
              <a:rPr lang="en-US" sz="2400" dirty="0" smtClean="0"/>
              <a:t>“Do </a:t>
            </a:r>
            <a:r>
              <a:rPr lang="en-US" sz="2400" dirty="0"/>
              <a:t>or don't, there's nothing in between</a:t>
            </a:r>
            <a:r>
              <a:rPr lang="en-US" sz="2400" dirty="0" smtClean="0"/>
              <a:t>.” </a:t>
            </a:r>
            <a:r>
              <a:rPr lang="en-US" sz="2400" dirty="0"/>
              <a:t>So believe in yourself and be true to yourself</a:t>
            </a:r>
            <a:r>
              <a:rPr lang="en-US" sz="2400" dirty="0" smtClean="0"/>
              <a:t>.</a:t>
            </a:r>
            <a:endParaRPr lang="en-US" sz="2400" dirty="0"/>
          </a:p>
          <a:p>
            <a:endParaRPr lang="en-US" sz="2400" dirty="0"/>
          </a:p>
          <a:p>
            <a:r>
              <a:rPr lang="en-US" sz="2400" dirty="0"/>
              <a:t>—Nicole Mitchell, Lamar Institute of Technology (Texas)</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a:stretch>
            <a:fillRect/>
          </a:stretch>
        </p:blipFill>
        <p:spPr>
          <a:xfrm>
            <a:off x="8566030" y="253043"/>
            <a:ext cx="3529960" cy="5372051"/>
          </a:xfrm>
          <a:prstGeom prst="rect">
            <a:avLst/>
          </a:prstGeom>
          <a:ln w="19050">
            <a:solidFill>
              <a:schemeClr val="tx1"/>
            </a:solidFill>
          </a:ln>
        </p:spPr>
      </p:pic>
    </p:spTree>
    <p:extLst>
      <p:ext uri="{BB962C8B-B14F-4D97-AF65-F5344CB8AC3E}">
        <p14:creationId xmlns:p14="http://schemas.microsoft.com/office/powerpoint/2010/main" val="1056815386"/>
      </p:ext>
    </p:extLst>
  </p:cSld>
  <p:clrMapOvr>
    <a:masterClrMapping/>
  </p:clrMapOvr>
  <p:transition spd="slow" advClick="0" advTm="9000">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2670" y="1499478"/>
            <a:ext cx="10197645" cy="1938992"/>
          </a:xfrm>
          <a:prstGeom prst="rect">
            <a:avLst/>
          </a:prstGeom>
        </p:spPr>
        <p:txBody>
          <a:bodyPr wrap="square">
            <a:spAutoFit/>
          </a:bodyPr>
          <a:lstStyle/>
          <a:p>
            <a:r>
              <a:rPr lang="en-US" sz="2400" dirty="0" smtClean="0"/>
              <a:t>The </a:t>
            </a:r>
            <a:r>
              <a:rPr lang="en-US" sz="2400" dirty="0"/>
              <a:t>strongest teachers watch and listen. We need to discover where each student’s strengths lie so we can build a path to success. We find them where they are and guide them to where they need to be</a:t>
            </a:r>
            <a:r>
              <a:rPr lang="en-US" sz="2400" dirty="0" smtClean="0"/>
              <a:t>.</a:t>
            </a:r>
            <a:endParaRPr lang="en-US" sz="2400" dirty="0"/>
          </a:p>
          <a:p>
            <a:endParaRPr lang="en-US" sz="2400" dirty="0"/>
          </a:p>
          <a:p>
            <a:r>
              <a:rPr lang="en-US" sz="2400" dirty="0"/>
              <a:t>—Tracy Spencer, Lamar Institute of Technology (Texas)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9369851"/>
      </p:ext>
    </p:extLst>
  </p:cSld>
  <p:clrMapOvr>
    <a:masterClrMapping/>
  </p:clrMapOvr>
  <p:transition spd="slow" advClick="0" advTm="9000">
    <p:cov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144" y="569084"/>
            <a:ext cx="6588626" cy="3416320"/>
          </a:xfrm>
          <a:prstGeom prst="rect">
            <a:avLst/>
          </a:prstGeom>
        </p:spPr>
        <p:txBody>
          <a:bodyPr wrap="square">
            <a:spAutoFit/>
          </a:bodyPr>
          <a:lstStyle/>
          <a:p>
            <a:r>
              <a:rPr lang="en-US" sz="2400" dirty="0" smtClean="0"/>
              <a:t>It </a:t>
            </a:r>
            <a:r>
              <a:rPr lang="en-US" sz="2400" dirty="0"/>
              <a:t>has been a privilege to teach in the kinesiology field for 17 years at Laredo Community College. Having the opportunity to teach at the freshman and sophomore levels enables me to prepare, mold, and provide insight to students for their </a:t>
            </a:r>
            <a:r>
              <a:rPr lang="en-US" sz="2400" dirty="0" smtClean="0"/>
              <a:t>upper-level </a:t>
            </a:r>
            <a:r>
              <a:rPr lang="en-US" sz="2400" dirty="0"/>
              <a:t>classes</a:t>
            </a:r>
            <a:r>
              <a:rPr lang="en-US" sz="2400" dirty="0" smtClean="0"/>
              <a:t>.</a:t>
            </a:r>
            <a:endParaRPr lang="en-US" sz="2400" dirty="0"/>
          </a:p>
          <a:p>
            <a:endParaRPr lang="en-US" sz="2400" dirty="0"/>
          </a:p>
          <a:p>
            <a:r>
              <a:rPr lang="en-US" sz="2400" dirty="0"/>
              <a:t>—Randolph Gonzalez, Laredo Community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7314979" y="242864"/>
            <a:ext cx="4799461" cy="3742540"/>
          </a:xfrm>
          <a:prstGeom prst="rect">
            <a:avLst/>
          </a:prstGeom>
          <a:ln w="19050">
            <a:solidFill>
              <a:schemeClr val="tx1"/>
            </a:solidFill>
          </a:ln>
        </p:spPr>
      </p:pic>
    </p:spTree>
    <p:extLst>
      <p:ext uri="{BB962C8B-B14F-4D97-AF65-F5344CB8AC3E}">
        <p14:creationId xmlns:p14="http://schemas.microsoft.com/office/powerpoint/2010/main" val="2042204214"/>
      </p:ext>
    </p:extLst>
  </p:cSld>
  <p:clrMapOvr>
    <a:masterClrMapping/>
  </p:clrMapOvr>
  <p:transition spd="slow" advClick="0" advTm="9000">
    <p:cove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69790" y="1316599"/>
            <a:ext cx="10226521" cy="2677656"/>
          </a:xfrm>
          <a:prstGeom prst="rect">
            <a:avLst/>
          </a:prstGeom>
        </p:spPr>
        <p:txBody>
          <a:bodyPr wrap="square">
            <a:spAutoFit/>
          </a:bodyPr>
          <a:lstStyle/>
          <a:p>
            <a:r>
              <a:rPr lang="en-US" sz="2400" dirty="0" smtClean="0"/>
              <a:t>The </a:t>
            </a:r>
            <a:r>
              <a:rPr lang="en-US" sz="2400" dirty="0"/>
              <a:t>law enforcement profession inspired me to research, teach, and contribute to its advancement. Life’s tumultuous path led me to education and an instructional gateway of unlimited opportunities. Success in my personal and professional lives came from dedication (God, family), determination (never give up/fortitude), and discipline</a:t>
            </a:r>
            <a:r>
              <a:rPr lang="en-US" sz="2400" dirty="0" smtClean="0"/>
              <a:t>.</a:t>
            </a:r>
            <a:endParaRPr lang="en-US" sz="2400" dirty="0"/>
          </a:p>
          <a:p>
            <a:endParaRPr lang="en-US" sz="2400" dirty="0"/>
          </a:p>
          <a:p>
            <a:r>
              <a:rPr lang="en-US" sz="2400" dirty="0"/>
              <a:t>—Donald R. Hale, Laredo Community College (Texas)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029152105"/>
      </p:ext>
    </p:extLst>
  </p:cSld>
  <p:clrMapOvr>
    <a:masterClrMapping/>
  </p:clrMapOvr>
  <p:transition spd="slow" advClick="0" advTm="9000">
    <p:cove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144" y="1124093"/>
            <a:ext cx="7339584" cy="3046988"/>
          </a:xfrm>
          <a:prstGeom prst="rect">
            <a:avLst/>
          </a:prstGeom>
        </p:spPr>
        <p:txBody>
          <a:bodyPr wrap="square">
            <a:spAutoFit/>
          </a:bodyPr>
          <a:lstStyle/>
          <a:p>
            <a:r>
              <a:rPr lang="en-US" sz="2400" dirty="0" smtClean="0"/>
              <a:t>My </a:t>
            </a:r>
            <a:r>
              <a:rPr lang="en-US" sz="2400" dirty="0"/>
              <a:t>role as an educator is to instill in my students the motivation to learn on their own. I want them to question, reflect, create, discover, and be on the journey towards citizenship and self-transformation. My challenge is to </a:t>
            </a:r>
            <a:r>
              <a:rPr lang="en-US" sz="2400" dirty="0" smtClean="0"/>
              <a:t>inspire, respect, </a:t>
            </a:r>
            <a:r>
              <a:rPr lang="en-US" sz="2400" dirty="0"/>
              <a:t>and honor each student’s unlimited potential</a:t>
            </a:r>
            <a:r>
              <a:rPr lang="en-US" sz="2400" dirty="0" smtClean="0"/>
              <a:t>.</a:t>
            </a:r>
            <a:endParaRPr lang="en-US" sz="2400" dirty="0"/>
          </a:p>
          <a:p>
            <a:endParaRPr lang="en-US" sz="2400" dirty="0"/>
          </a:p>
          <a:p>
            <a:r>
              <a:rPr lang="en-US" sz="2400" dirty="0"/>
              <a:t>—Horacio Salinas, Laredo Community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091577" y="247560"/>
            <a:ext cx="4015057" cy="5368322"/>
          </a:xfrm>
          <a:prstGeom prst="rect">
            <a:avLst/>
          </a:prstGeom>
          <a:ln w="19050">
            <a:solidFill>
              <a:schemeClr val="tx1"/>
            </a:solidFill>
          </a:ln>
        </p:spPr>
      </p:pic>
    </p:spTree>
    <p:extLst>
      <p:ext uri="{BB962C8B-B14F-4D97-AF65-F5344CB8AC3E}">
        <p14:creationId xmlns:p14="http://schemas.microsoft.com/office/powerpoint/2010/main" val="1113773931"/>
      </p:ext>
    </p:extLst>
  </p:cSld>
  <p:clrMapOvr>
    <a:masterClrMapping/>
  </p:clrMapOvr>
  <p:transition spd="slow" advClick="0" advTm="9000">
    <p:cove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5083" y="930146"/>
            <a:ext cx="6266688" cy="3046988"/>
          </a:xfrm>
          <a:prstGeom prst="rect">
            <a:avLst/>
          </a:prstGeom>
        </p:spPr>
        <p:txBody>
          <a:bodyPr wrap="square">
            <a:spAutoFit/>
          </a:bodyPr>
          <a:lstStyle/>
          <a:p>
            <a:r>
              <a:rPr lang="en-US" sz="2400" dirty="0" smtClean="0"/>
              <a:t>I'm </a:t>
            </a:r>
            <a:r>
              <a:rPr lang="en-US" sz="2400" dirty="0"/>
              <a:t>truly honored to receive this award and feel strongly that the students, faculty, and staff of Lee College have been integral to my success. I aim to help our students in the best way possible and work diligently to develop processes that serve the campus and our community</a:t>
            </a:r>
            <a:r>
              <a:rPr lang="en-US" sz="2400" dirty="0" smtClean="0"/>
              <a:t>.</a:t>
            </a:r>
            <a:endParaRPr lang="en-US" sz="2400" dirty="0"/>
          </a:p>
          <a:p>
            <a:endParaRPr lang="en-US" sz="2400" dirty="0"/>
          </a:p>
          <a:p>
            <a:r>
              <a:rPr lang="en-US" sz="2400" dirty="0"/>
              <a:t>—Melissa Valencia, Lee College (Texas)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6679687" y="266759"/>
            <a:ext cx="5391921" cy="4672999"/>
          </a:xfrm>
          <a:prstGeom prst="rect">
            <a:avLst/>
          </a:prstGeom>
          <a:ln w="19050">
            <a:solidFill>
              <a:schemeClr val="tx1"/>
            </a:solidFill>
          </a:ln>
        </p:spPr>
      </p:pic>
    </p:spTree>
    <p:extLst>
      <p:ext uri="{BB962C8B-B14F-4D97-AF65-F5344CB8AC3E}">
        <p14:creationId xmlns:p14="http://schemas.microsoft.com/office/powerpoint/2010/main" val="2125556819"/>
      </p:ext>
    </p:extLst>
  </p:cSld>
  <p:clrMapOvr>
    <a:masterClrMapping/>
  </p:clrMapOvr>
  <p:transition spd="slow" advClick="0" advTm="9000">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20409" y="504964"/>
            <a:ext cx="5874286" cy="3785652"/>
          </a:xfrm>
          <a:prstGeom prst="rect">
            <a:avLst/>
          </a:prstGeom>
        </p:spPr>
        <p:txBody>
          <a:bodyPr wrap="square">
            <a:spAutoFit/>
          </a:bodyPr>
          <a:lstStyle/>
          <a:p>
            <a:r>
              <a:rPr lang="en-US" sz="2400" dirty="0" smtClean="0"/>
              <a:t>People </a:t>
            </a:r>
            <a:r>
              <a:rPr lang="en-US" sz="2400" dirty="0"/>
              <a:t>thrive with hope, respect, and the desire to do their best and encourage others. I am inspired by students believing in themselves, making sacrifices to progress, </a:t>
            </a:r>
            <a:r>
              <a:rPr lang="en-US" sz="2400" dirty="0" smtClean="0"/>
              <a:t>and growing </a:t>
            </a:r>
            <a:r>
              <a:rPr lang="en-US" sz="2400" dirty="0"/>
              <a:t>in pride and ability. With a supportive community of learners, teachers, and management believing in our potential, we all reach higher</a:t>
            </a:r>
            <a:r>
              <a:rPr lang="en-US" sz="2400" dirty="0" smtClean="0"/>
              <a:t>.</a:t>
            </a:r>
            <a:endParaRPr lang="en-US" sz="2400" dirty="0"/>
          </a:p>
          <a:p>
            <a:endParaRPr lang="en-US" sz="2400" dirty="0"/>
          </a:p>
          <a:p>
            <a:r>
              <a:rPr lang="en-US" sz="2400" dirty="0"/>
              <a:t>—Janet </a:t>
            </a:r>
            <a:r>
              <a:rPr lang="en-US" sz="2400" dirty="0" err="1"/>
              <a:t>Scharfe</a:t>
            </a:r>
            <a:r>
              <a:rPr lang="en-US" sz="2400" dirty="0"/>
              <a:t>, Algonquin College (Ontario)</a:t>
            </a:r>
            <a:endParaRPr lang="en-US" sz="24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093" y="330662"/>
            <a:ext cx="5180035" cy="4340442"/>
          </a:xfrm>
          <a:prstGeom prst="rect">
            <a:avLst/>
          </a:prstGeom>
          <a:ln w="19050">
            <a:solidFill>
              <a:schemeClr val="tx1"/>
            </a:solidFill>
          </a:ln>
        </p:spPr>
      </p:pic>
    </p:spTree>
    <p:extLst>
      <p:ext uri="{BB962C8B-B14F-4D97-AF65-F5344CB8AC3E}">
        <p14:creationId xmlns:p14="http://schemas.microsoft.com/office/powerpoint/2010/main" val="1759002178"/>
      </p:ext>
    </p:extLst>
  </p:cSld>
  <p:clrMapOvr>
    <a:masterClrMapping/>
  </p:clrMapOvr>
  <p:transition spd="slow" advClick="0" advTm="9000">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6304" y="536264"/>
            <a:ext cx="5233770" cy="3416320"/>
          </a:xfrm>
          <a:prstGeom prst="rect">
            <a:avLst/>
          </a:prstGeom>
        </p:spPr>
        <p:txBody>
          <a:bodyPr wrap="square">
            <a:spAutoFit/>
          </a:bodyPr>
          <a:lstStyle/>
          <a:p>
            <a:r>
              <a:rPr lang="en-US" sz="2400" dirty="0" smtClean="0"/>
              <a:t>I </a:t>
            </a:r>
            <a:r>
              <a:rPr lang="en-US" sz="2400" dirty="0"/>
              <a:t>am a product of TRIO SSS and I see the possibilities when serving a student. I respect their journeys and know each student is worth more than his or her worst action and is more than the worst thing done to them. I believe I am a vehicle for great change</a:t>
            </a:r>
            <a:r>
              <a:rPr lang="en-US" sz="2400" dirty="0" smtClean="0"/>
              <a:t>.</a:t>
            </a:r>
            <a:endParaRPr lang="en-US" sz="2400" dirty="0"/>
          </a:p>
          <a:p>
            <a:endParaRPr lang="en-US" sz="2400" dirty="0"/>
          </a:p>
          <a:p>
            <a:r>
              <a:rPr lang="en-US" sz="2400" dirty="0"/>
              <a:t>—Vera Walker, Lee College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449361" y="239244"/>
            <a:ext cx="6655344" cy="4401495"/>
          </a:xfrm>
          <a:prstGeom prst="rect">
            <a:avLst/>
          </a:prstGeom>
          <a:ln w="19050">
            <a:solidFill>
              <a:schemeClr val="tx1"/>
            </a:solidFill>
          </a:ln>
        </p:spPr>
      </p:pic>
    </p:spTree>
    <p:extLst>
      <p:ext uri="{BB962C8B-B14F-4D97-AF65-F5344CB8AC3E}">
        <p14:creationId xmlns:p14="http://schemas.microsoft.com/office/powerpoint/2010/main" val="1881617667"/>
      </p:ext>
    </p:extLst>
  </p:cSld>
  <p:clrMapOvr>
    <a:masterClrMapping/>
  </p:clrMapOvr>
  <p:transition spd="slow" advClick="0" advTm="9000">
    <p:cove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12740" y="2060625"/>
            <a:ext cx="7459519" cy="461665"/>
          </a:xfrm>
          <a:prstGeom prst="rect">
            <a:avLst/>
          </a:prstGeom>
        </p:spPr>
        <p:txBody>
          <a:bodyPr wrap="square">
            <a:spAutoFit/>
          </a:bodyPr>
          <a:lstStyle/>
          <a:p>
            <a:r>
              <a:rPr lang="en-US" sz="2400" dirty="0" smtClean="0"/>
              <a:t>—</a:t>
            </a:r>
            <a:r>
              <a:rPr lang="en-US" sz="2400" dirty="0"/>
              <a:t>Lana Myers, Lone Star College -</a:t>
            </a:r>
            <a:r>
              <a:rPr lang="en-US" sz="2400" dirty="0" smtClean="0"/>
              <a:t> Montgomery (Texas</a:t>
            </a:r>
            <a:r>
              <a:rPr lang="en-US" sz="2400" dirty="0"/>
              <a:t>)</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935546" y="850716"/>
            <a:ext cx="3173157" cy="3343148"/>
          </a:xfrm>
          <a:prstGeom prst="rect">
            <a:avLst/>
          </a:prstGeom>
          <a:ln w="19050">
            <a:solidFill>
              <a:schemeClr val="tx1"/>
            </a:solidFill>
          </a:ln>
        </p:spPr>
      </p:pic>
    </p:spTree>
    <p:extLst>
      <p:ext uri="{BB962C8B-B14F-4D97-AF65-F5344CB8AC3E}">
        <p14:creationId xmlns:p14="http://schemas.microsoft.com/office/powerpoint/2010/main" val="1443840963"/>
      </p:ext>
    </p:extLst>
  </p:cSld>
  <p:clrMapOvr>
    <a:masterClrMapping/>
  </p:clrMapOvr>
  <p:transition spd="slow" advClick="0" advTm="9000">
    <p:cov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6304" y="536264"/>
            <a:ext cx="6961632" cy="2677656"/>
          </a:xfrm>
          <a:prstGeom prst="rect">
            <a:avLst/>
          </a:prstGeom>
        </p:spPr>
        <p:txBody>
          <a:bodyPr wrap="square">
            <a:spAutoFit/>
          </a:bodyPr>
          <a:lstStyle/>
          <a:p>
            <a:r>
              <a:rPr lang="en-US" sz="2400" dirty="0" smtClean="0"/>
              <a:t>I </a:t>
            </a:r>
            <a:r>
              <a:rPr lang="en-US" sz="2400" dirty="0"/>
              <a:t>embrace the goal of encouraging my students’ intellectual creativity, refining their skills as critical thinkers, and promoting a lifetime of learning. At the end of the day, I have a very simple goal: to teach my students at least as much as they teach me every day</a:t>
            </a:r>
            <a:r>
              <a:rPr lang="en-US" sz="2400" dirty="0" smtClean="0"/>
              <a:t>.</a:t>
            </a:r>
            <a:endParaRPr lang="en-US" sz="2400" dirty="0"/>
          </a:p>
          <a:p>
            <a:endParaRPr lang="en-US" sz="2400" dirty="0"/>
          </a:p>
          <a:p>
            <a:r>
              <a:rPr lang="en-US" sz="2400" dirty="0"/>
              <a:t>—Blake </a:t>
            </a:r>
            <a:r>
              <a:rPr lang="en-US" sz="2400" dirty="0" smtClean="0"/>
              <a:t>Ellis</a:t>
            </a:r>
            <a:r>
              <a:rPr lang="en-US" sz="2400" dirty="0"/>
              <a:t>, Lone Star </a:t>
            </a:r>
            <a:r>
              <a:rPr lang="en-US" sz="2400" dirty="0" smtClean="0"/>
              <a:t>College (</a:t>
            </a:r>
            <a:r>
              <a:rPr lang="en-US" sz="2400" dirty="0"/>
              <a:t>Texas)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7343" y="258394"/>
            <a:ext cx="4664082" cy="5368727"/>
          </a:xfrm>
          <a:prstGeom prst="rect">
            <a:avLst/>
          </a:prstGeom>
          <a:ln w="19050">
            <a:solidFill>
              <a:schemeClr val="tx1"/>
            </a:solidFill>
          </a:ln>
        </p:spPr>
      </p:pic>
    </p:spTree>
    <p:extLst>
      <p:ext uri="{BB962C8B-B14F-4D97-AF65-F5344CB8AC3E}">
        <p14:creationId xmlns:p14="http://schemas.microsoft.com/office/powerpoint/2010/main" val="755423295"/>
      </p:ext>
    </p:extLst>
  </p:cSld>
  <p:clrMapOvr>
    <a:masterClrMapping/>
  </p:clrMapOvr>
  <p:transition spd="slow" advClick="0" advTm="9000">
    <p:cove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072" y="414344"/>
            <a:ext cx="6523362" cy="3785652"/>
          </a:xfrm>
          <a:prstGeom prst="rect">
            <a:avLst/>
          </a:prstGeom>
        </p:spPr>
        <p:txBody>
          <a:bodyPr wrap="square">
            <a:spAutoFit/>
          </a:bodyPr>
          <a:lstStyle/>
          <a:p>
            <a:r>
              <a:rPr lang="en-US" sz="2400" dirty="0" smtClean="0"/>
              <a:t>Helping </a:t>
            </a:r>
            <a:r>
              <a:rPr lang="en-US" sz="2400" dirty="0"/>
              <a:t>my students achieve their goals, starting with a collaborative and upbeat atmosphere; lecturing with organization, enthusiasm, patience, encouragement, and activities; and explaining the concepts in the simplest terms possible using acronyms, catchy phrases, and sometimes singing, is what I do. My students know </a:t>
            </a:r>
            <a:r>
              <a:rPr lang="en-US" sz="2400" dirty="0" smtClean="0"/>
              <a:t>that</a:t>
            </a:r>
            <a:r>
              <a:rPr lang="en-US" sz="2400" dirty="0"/>
              <a:t> </a:t>
            </a:r>
            <a:r>
              <a:rPr lang="en-US" sz="2400" dirty="0" smtClean="0"/>
              <a:t>“my </a:t>
            </a:r>
            <a:r>
              <a:rPr lang="en-US" sz="2400" dirty="0"/>
              <a:t>door is always open</a:t>
            </a:r>
            <a:r>
              <a:rPr lang="en-US" sz="2400" dirty="0" smtClean="0"/>
              <a:t>.”</a:t>
            </a:r>
            <a:endParaRPr lang="en-US" sz="2400" dirty="0"/>
          </a:p>
          <a:p>
            <a:endParaRPr lang="en-US" sz="2400" dirty="0"/>
          </a:p>
          <a:p>
            <a:r>
              <a:rPr lang="en-US" sz="2400" dirty="0"/>
              <a:t>—Kimberly Lane, Lone Star College-Cy Fair (Texas)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9156" y="245912"/>
            <a:ext cx="5042688" cy="5372898"/>
          </a:xfrm>
          <a:prstGeom prst="rect">
            <a:avLst/>
          </a:prstGeom>
          <a:ln w="19050">
            <a:solidFill>
              <a:schemeClr val="tx1"/>
            </a:solidFill>
          </a:ln>
        </p:spPr>
      </p:pic>
    </p:spTree>
    <p:extLst>
      <p:ext uri="{BB962C8B-B14F-4D97-AF65-F5344CB8AC3E}">
        <p14:creationId xmlns:p14="http://schemas.microsoft.com/office/powerpoint/2010/main" val="668821139"/>
      </p:ext>
    </p:extLst>
  </p:cSld>
  <p:clrMapOvr>
    <a:masterClrMapping/>
  </p:clrMapOvr>
  <p:transition spd="slow" advClick="0" advTm="9000">
    <p:cov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072" y="414344"/>
            <a:ext cx="6876288" cy="3046988"/>
          </a:xfrm>
          <a:prstGeom prst="rect">
            <a:avLst/>
          </a:prstGeom>
        </p:spPr>
        <p:txBody>
          <a:bodyPr wrap="square">
            <a:spAutoFit/>
          </a:bodyPr>
          <a:lstStyle/>
          <a:p>
            <a:r>
              <a:rPr lang="en-US" sz="2400" dirty="0" smtClean="0"/>
              <a:t>“Beyond </a:t>
            </a:r>
            <a:r>
              <a:rPr lang="en-US" sz="2400" dirty="0"/>
              <a:t>our ideas of right-doing and wrong-doing, there is a field. I’ll meet you there.” </a:t>
            </a:r>
            <a:r>
              <a:rPr lang="en-US" sz="2400" dirty="0" smtClean="0"/>
              <a:t>—</a:t>
            </a:r>
            <a:r>
              <a:rPr lang="en-US" sz="2400" dirty="0"/>
              <a:t>Rumi. To help students move from what they think they know and reach for what they are capable of learning, I must let go of what I think I know and move toward what I am capable of teaching</a:t>
            </a:r>
            <a:r>
              <a:rPr lang="en-US" sz="2400" dirty="0" smtClean="0"/>
              <a:t>.</a:t>
            </a:r>
            <a:endParaRPr lang="en-US" sz="2400" dirty="0"/>
          </a:p>
          <a:p>
            <a:endParaRPr lang="en-US" sz="2400" dirty="0"/>
          </a:p>
          <a:p>
            <a:r>
              <a:rPr lang="en-US" sz="2400" dirty="0"/>
              <a:t>—Lisa Darling, Lone Star College-Kingwood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082950" y="267646"/>
            <a:ext cx="3990695" cy="5320927"/>
          </a:xfrm>
          <a:prstGeom prst="rect">
            <a:avLst/>
          </a:prstGeom>
          <a:ln w="19050">
            <a:solidFill>
              <a:schemeClr val="tx1"/>
            </a:solidFill>
          </a:ln>
        </p:spPr>
      </p:pic>
    </p:spTree>
    <p:extLst>
      <p:ext uri="{BB962C8B-B14F-4D97-AF65-F5344CB8AC3E}">
        <p14:creationId xmlns:p14="http://schemas.microsoft.com/office/powerpoint/2010/main" val="550618105"/>
      </p:ext>
    </p:extLst>
  </p:cSld>
  <p:clrMapOvr>
    <a:masterClrMapping/>
  </p:clrMapOvr>
  <p:transition spd="slow" advClick="0" advTm="9000">
    <p:cove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652" y="977103"/>
            <a:ext cx="4734988" cy="2308324"/>
          </a:xfrm>
          <a:prstGeom prst="rect">
            <a:avLst/>
          </a:prstGeom>
        </p:spPr>
        <p:txBody>
          <a:bodyPr wrap="square">
            <a:spAutoFit/>
          </a:bodyPr>
          <a:lstStyle/>
          <a:p>
            <a:r>
              <a:rPr lang="en-US" sz="2400" dirty="0" smtClean="0"/>
              <a:t>We </a:t>
            </a:r>
            <a:r>
              <a:rPr lang="en-US" sz="2400" dirty="0"/>
              <a:t>have the best jobs in the world! A chance to make the world a better place</a:t>
            </a:r>
            <a:r>
              <a:rPr lang="en-US" sz="2400" dirty="0" smtClean="0"/>
              <a:t>.</a:t>
            </a:r>
            <a:endParaRPr lang="en-US" sz="2400" dirty="0"/>
          </a:p>
          <a:p>
            <a:endParaRPr lang="en-US" sz="2400" dirty="0"/>
          </a:p>
          <a:p>
            <a:r>
              <a:rPr lang="en-US" sz="2400" dirty="0"/>
              <a:t>—Kevin Sumrall, Lone Star College-Montgomery (Texas)</a:t>
            </a:r>
            <a:endParaRPr lang="en-US" sz="2200" dirty="0">
              <a:latin typeface="Georgia" charset="0"/>
              <a:ea typeface="Georgia" charset="0"/>
              <a:cs typeface="Georgia"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405" y="238097"/>
            <a:ext cx="6994109" cy="4195879"/>
          </a:xfrm>
          <a:prstGeom prst="rect">
            <a:avLst/>
          </a:prstGeom>
          <a:ln w="19050">
            <a:solidFill>
              <a:schemeClr val="tx1"/>
            </a:solidFill>
          </a:ln>
        </p:spPr>
      </p:pic>
    </p:spTree>
    <p:extLst>
      <p:ext uri="{BB962C8B-B14F-4D97-AF65-F5344CB8AC3E}">
        <p14:creationId xmlns:p14="http://schemas.microsoft.com/office/powerpoint/2010/main" val="957018362"/>
      </p:ext>
    </p:extLst>
  </p:cSld>
  <p:clrMapOvr>
    <a:masterClrMapping/>
  </p:clrMapOvr>
  <p:transition spd="slow" advClick="0" advTm="9000">
    <p:cove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647" y="264833"/>
            <a:ext cx="5071873" cy="4154984"/>
          </a:xfrm>
          <a:prstGeom prst="rect">
            <a:avLst/>
          </a:prstGeom>
        </p:spPr>
        <p:txBody>
          <a:bodyPr wrap="square">
            <a:spAutoFit/>
          </a:bodyPr>
          <a:lstStyle/>
          <a:p>
            <a:r>
              <a:rPr lang="en-US" sz="2400" dirty="0" smtClean="0"/>
              <a:t>I </a:t>
            </a:r>
            <a:r>
              <a:rPr lang="en-US" sz="2400" dirty="0"/>
              <a:t>teach, and thereby I empower. Above any charitable act one can perform, teaching is the most merciful, the most blessed thing a human can do for another. I give my students power through my teaching as electric as lightning bolts. From there, they go light up the world</a:t>
            </a:r>
            <a:r>
              <a:rPr lang="en-US" sz="2400" dirty="0" smtClean="0"/>
              <a:t>.</a:t>
            </a:r>
            <a:endParaRPr lang="en-US" sz="2400" dirty="0"/>
          </a:p>
          <a:p>
            <a:endParaRPr lang="en-US" sz="2400" dirty="0"/>
          </a:p>
          <a:p>
            <a:r>
              <a:rPr lang="en-US" sz="2400" dirty="0"/>
              <a:t>—</a:t>
            </a:r>
            <a:r>
              <a:rPr lang="en-US" sz="2400" dirty="0" err="1"/>
              <a:t>Lashun</a:t>
            </a:r>
            <a:r>
              <a:rPr lang="en-US" sz="2400" dirty="0"/>
              <a:t> R. Griffin, Lone Star College-North Harris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5312147" y="247581"/>
            <a:ext cx="6781740" cy="5365667"/>
          </a:xfrm>
          <a:prstGeom prst="rect">
            <a:avLst/>
          </a:prstGeom>
          <a:ln w="19050">
            <a:solidFill>
              <a:schemeClr val="tx1"/>
            </a:solidFill>
          </a:ln>
        </p:spPr>
      </p:pic>
    </p:spTree>
    <p:extLst>
      <p:ext uri="{BB962C8B-B14F-4D97-AF65-F5344CB8AC3E}">
        <p14:creationId xmlns:p14="http://schemas.microsoft.com/office/powerpoint/2010/main" val="859322692"/>
      </p:ext>
    </p:extLst>
  </p:cSld>
  <p:clrMapOvr>
    <a:masterClrMapping/>
  </p:clrMapOvr>
  <p:transition spd="slow" advClick="0" advTm="9000">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6304" y="536264"/>
            <a:ext cx="7294024" cy="2677656"/>
          </a:xfrm>
          <a:prstGeom prst="rect">
            <a:avLst/>
          </a:prstGeom>
        </p:spPr>
        <p:txBody>
          <a:bodyPr wrap="square">
            <a:spAutoFit/>
          </a:bodyPr>
          <a:lstStyle/>
          <a:p>
            <a:r>
              <a:rPr lang="en-US" sz="2400" dirty="0" smtClean="0"/>
              <a:t>I </a:t>
            </a:r>
            <a:r>
              <a:rPr lang="en-US" sz="2400" dirty="0"/>
              <a:t>believe that everyone can learn given enough time and the appropriate learning environment. I learn from my students as much as they learn from me, </a:t>
            </a:r>
            <a:r>
              <a:rPr lang="en-US" sz="2400" dirty="0" smtClean="0"/>
              <a:t>the “learning </a:t>
            </a:r>
            <a:r>
              <a:rPr lang="en-US" sz="2400" dirty="0"/>
              <a:t>facilitator</a:t>
            </a:r>
            <a:r>
              <a:rPr lang="en-US" sz="2400" dirty="0" smtClean="0"/>
              <a:t>.” </a:t>
            </a:r>
            <a:r>
              <a:rPr lang="en-US" sz="2400" dirty="0"/>
              <a:t>Every day is a joy when I see the smiling (or not smiling) faces of my students</a:t>
            </a:r>
            <a:r>
              <a:rPr lang="en-US" sz="2400" dirty="0" smtClean="0"/>
              <a:t>.</a:t>
            </a:r>
            <a:endParaRPr lang="en-US" sz="2400" dirty="0"/>
          </a:p>
          <a:p>
            <a:endParaRPr lang="en-US" sz="2400" dirty="0"/>
          </a:p>
          <a:p>
            <a:r>
              <a:rPr lang="en-US" sz="2400" dirty="0" smtClean="0"/>
              <a:t>—Patricia Lyon</a:t>
            </a:r>
            <a:r>
              <a:rPr lang="en-US" sz="2400" dirty="0"/>
              <a:t>, Lone Star College - Tomball (Texas)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4543" y="228657"/>
            <a:ext cx="4236832" cy="5396918"/>
          </a:xfrm>
          <a:prstGeom prst="rect">
            <a:avLst/>
          </a:prstGeom>
          <a:ln w="19050">
            <a:solidFill>
              <a:schemeClr val="tx1"/>
            </a:solidFill>
          </a:ln>
        </p:spPr>
      </p:pic>
    </p:spTree>
    <p:extLst>
      <p:ext uri="{BB962C8B-B14F-4D97-AF65-F5344CB8AC3E}">
        <p14:creationId xmlns:p14="http://schemas.microsoft.com/office/powerpoint/2010/main" val="568464966"/>
      </p:ext>
    </p:extLst>
  </p:cSld>
  <p:clrMapOvr>
    <a:masterClrMapping/>
  </p:clrMapOvr>
  <p:transition spd="slow" advClick="0" advTm="9000">
    <p:cove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688" y="273634"/>
            <a:ext cx="5017330" cy="4154984"/>
          </a:xfrm>
          <a:prstGeom prst="rect">
            <a:avLst/>
          </a:prstGeom>
        </p:spPr>
        <p:txBody>
          <a:bodyPr wrap="square">
            <a:spAutoFit/>
          </a:bodyPr>
          <a:lstStyle/>
          <a:p>
            <a:r>
              <a:rPr lang="en-US" sz="2400" dirty="0" smtClean="0"/>
              <a:t>As </a:t>
            </a:r>
            <a:r>
              <a:rPr lang="en-US" sz="2400" dirty="0"/>
              <a:t>quoted by Henry Ford</a:t>
            </a:r>
            <a:r>
              <a:rPr lang="en-US" sz="2400" dirty="0" smtClean="0"/>
              <a:t>, “Coming </a:t>
            </a:r>
            <a:r>
              <a:rPr lang="en-US" sz="2400" dirty="0"/>
              <a:t>together is a beginning, keeping together is </a:t>
            </a:r>
            <a:r>
              <a:rPr lang="en-US" sz="2400" dirty="0" smtClean="0"/>
              <a:t>progress, </a:t>
            </a:r>
            <a:r>
              <a:rPr lang="en-US" sz="2400" dirty="0"/>
              <a:t>working together is success</a:t>
            </a:r>
            <a:r>
              <a:rPr lang="en-US" sz="2400" dirty="0" smtClean="0"/>
              <a:t>.” The </a:t>
            </a:r>
            <a:r>
              <a:rPr lang="en-US" sz="2400" dirty="0"/>
              <a:t>power of teamwork is a vital and critical aspect in providing the absolute best educational resources as we work to create lifelong learners</a:t>
            </a:r>
            <a:r>
              <a:rPr lang="en-US" sz="2400" dirty="0" smtClean="0"/>
              <a:t>.</a:t>
            </a:r>
            <a:endParaRPr lang="en-US" sz="2400" dirty="0"/>
          </a:p>
          <a:p>
            <a:endParaRPr lang="en-US" sz="2400" dirty="0"/>
          </a:p>
          <a:p>
            <a:r>
              <a:rPr lang="en-US" sz="2400" dirty="0"/>
              <a:t>—</a:t>
            </a:r>
            <a:r>
              <a:rPr lang="en-US" sz="2400" dirty="0" smtClean="0"/>
              <a:t>Rebecca </a:t>
            </a:r>
            <a:r>
              <a:rPr lang="en-US" sz="2400" dirty="0" err="1" smtClean="0"/>
              <a:t>Brominski</a:t>
            </a:r>
            <a:r>
              <a:rPr lang="en-US" sz="2400" dirty="0"/>
              <a:t>, Luzerne County Community College (Pennsylvania)</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8205" y="247581"/>
            <a:ext cx="6635829" cy="4662585"/>
          </a:xfrm>
          <a:prstGeom prst="rect">
            <a:avLst/>
          </a:prstGeom>
          <a:ln w="19050">
            <a:solidFill>
              <a:schemeClr val="tx1"/>
            </a:solidFill>
          </a:ln>
        </p:spPr>
      </p:pic>
    </p:spTree>
    <p:extLst>
      <p:ext uri="{BB962C8B-B14F-4D97-AF65-F5344CB8AC3E}">
        <p14:creationId xmlns:p14="http://schemas.microsoft.com/office/powerpoint/2010/main" val="277974764"/>
      </p:ext>
    </p:extLst>
  </p:cSld>
  <p:clrMapOvr>
    <a:masterClrMapping/>
  </p:clrMapOvr>
  <p:transition spd="slow" advClick="0" advTm="9000">
    <p:cove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29856" y="298018"/>
            <a:ext cx="4730496" cy="4524315"/>
          </a:xfrm>
          <a:prstGeom prst="rect">
            <a:avLst/>
          </a:prstGeom>
        </p:spPr>
        <p:txBody>
          <a:bodyPr wrap="square">
            <a:spAutoFit/>
          </a:bodyPr>
          <a:lstStyle/>
          <a:p>
            <a:r>
              <a:rPr lang="en-US" sz="2400" dirty="0" smtClean="0"/>
              <a:t>I </a:t>
            </a:r>
            <a:r>
              <a:rPr lang="en-US" sz="2400" dirty="0"/>
              <a:t>enjoy working with students during our </a:t>
            </a:r>
            <a:r>
              <a:rPr lang="en-US" sz="2400" dirty="0" err="1"/>
              <a:t>phonathon</a:t>
            </a:r>
            <a:r>
              <a:rPr lang="en-US" sz="2400" dirty="0"/>
              <a:t>. They make the connection of giving back to their alma mater and improve their communication skills. Faculty offer credit to students who volunteer to support LCCC. Some students get very competitive and motivated by their success. It’s a win-win</a:t>
            </a:r>
            <a:r>
              <a:rPr lang="en-US" sz="2400" dirty="0" smtClean="0"/>
              <a:t>.</a:t>
            </a:r>
            <a:endParaRPr lang="en-US" sz="2400" dirty="0"/>
          </a:p>
          <a:p>
            <a:endParaRPr lang="en-US" sz="2400" dirty="0"/>
          </a:p>
          <a:p>
            <a:r>
              <a:rPr lang="en-US" sz="2400" dirty="0"/>
              <a:t>—Bonnie Lauer, Luzerne County Community College (Pennsylvania)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568" y="263514"/>
            <a:ext cx="7002879" cy="3230184"/>
          </a:xfrm>
          <a:prstGeom prst="rect">
            <a:avLst/>
          </a:prstGeom>
          <a:ln w="19050">
            <a:solidFill>
              <a:schemeClr val="tx1"/>
            </a:solidFill>
          </a:ln>
        </p:spPr>
      </p:pic>
    </p:spTree>
    <p:extLst>
      <p:ext uri="{BB962C8B-B14F-4D97-AF65-F5344CB8AC3E}">
        <p14:creationId xmlns:p14="http://schemas.microsoft.com/office/powerpoint/2010/main" val="211485246"/>
      </p:ext>
    </p:extLst>
  </p:cSld>
  <p:clrMapOvr>
    <a:masterClrMapping/>
  </p:clrMapOvr>
  <p:transition spd="slow" advClick="0" advTm="9000">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42477" y="610937"/>
            <a:ext cx="5583223" cy="3046988"/>
          </a:xfrm>
          <a:prstGeom prst="rect">
            <a:avLst/>
          </a:prstGeom>
        </p:spPr>
        <p:txBody>
          <a:bodyPr wrap="square">
            <a:spAutoFit/>
          </a:bodyPr>
          <a:lstStyle/>
          <a:p>
            <a:r>
              <a:rPr lang="en-US" sz="2400" dirty="0" smtClean="0"/>
              <a:t>I </a:t>
            </a:r>
            <a:r>
              <a:rPr lang="en-US" sz="2400" dirty="0"/>
              <a:t>find it very rewarding when I get to witness </a:t>
            </a:r>
            <a:r>
              <a:rPr lang="en-US" sz="2400" dirty="0" smtClean="0"/>
              <a:t>that</a:t>
            </a:r>
            <a:r>
              <a:rPr lang="en-US" sz="2400" dirty="0"/>
              <a:t> </a:t>
            </a:r>
            <a:r>
              <a:rPr lang="en-US" sz="2400" dirty="0" smtClean="0"/>
              <a:t>“Aha!” </a:t>
            </a:r>
            <a:r>
              <a:rPr lang="en-US" sz="2400" dirty="0"/>
              <a:t>moment in my students. When that lightbulb comes on, it makes me incredibly happy. It is the reason I do this every day</a:t>
            </a:r>
            <a:r>
              <a:rPr lang="en-US" sz="2400" dirty="0" smtClean="0"/>
              <a:t>.</a:t>
            </a:r>
            <a:endParaRPr lang="en-US" sz="2400" dirty="0"/>
          </a:p>
          <a:p>
            <a:endParaRPr lang="en-US" sz="2400" dirty="0"/>
          </a:p>
          <a:p>
            <a:r>
              <a:rPr lang="en-US" sz="2400" dirty="0"/>
              <a:t>—Francesco </a:t>
            </a:r>
            <a:r>
              <a:rPr lang="en-US" sz="2400" dirty="0" err="1"/>
              <a:t>Tangorra</a:t>
            </a:r>
            <a:r>
              <a:rPr lang="en-US" sz="2400" dirty="0"/>
              <a:t>, Algonquin College (Ontario)</a:t>
            </a:r>
            <a:endParaRPr lang="en-US" sz="24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295" y="311991"/>
            <a:ext cx="6120482" cy="4375859"/>
          </a:xfrm>
          <a:prstGeom prst="rect">
            <a:avLst/>
          </a:prstGeom>
          <a:ln w="19050">
            <a:solidFill>
              <a:schemeClr val="tx1"/>
            </a:solidFill>
          </a:ln>
        </p:spPr>
      </p:pic>
    </p:spTree>
    <p:extLst>
      <p:ext uri="{BB962C8B-B14F-4D97-AF65-F5344CB8AC3E}">
        <p14:creationId xmlns:p14="http://schemas.microsoft.com/office/powerpoint/2010/main" val="2117599653"/>
      </p:ext>
    </p:extLst>
  </p:cSld>
  <p:clrMapOvr>
    <a:masterClrMapping/>
  </p:clrMapOvr>
  <p:transition spd="slow" advClick="0" advTm="9000">
    <p:cove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496" y="237058"/>
            <a:ext cx="5157216" cy="4154984"/>
          </a:xfrm>
          <a:prstGeom prst="rect">
            <a:avLst/>
          </a:prstGeom>
        </p:spPr>
        <p:txBody>
          <a:bodyPr wrap="square">
            <a:spAutoFit/>
          </a:bodyPr>
          <a:lstStyle/>
          <a:p>
            <a:r>
              <a:rPr lang="en-US" sz="2400" dirty="0" smtClean="0"/>
              <a:t>Teaching </a:t>
            </a:r>
            <a:r>
              <a:rPr lang="en-US" sz="2400" dirty="0"/>
              <a:t>is mentoring, advising, understanding, challenging, and encouraging students, even years after their graduation. My mission is to help them contribute toward a better world and to reach their highest potential, showing them that with dedication, there is always a path to achieve it</a:t>
            </a:r>
            <a:r>
              <a:rPr lang="en-US" sz="2400" dirty="0" smtClean="0"/>
              <a:t>.</a:t>
            </a:r>
            <a:endParaRPr lang="en-US" sz="2400" dirty="0"/>
          </a:p>
          <a:p>
            <a:endParaRPr lang="en-US" sz="2400" dirty="0"/>
          </a:p>
          <a:p>
            <a:r>
              <a:rPr lang="en-US" sz="2400" dirty="0"/>
              <a:t>—Carolina Flores, Manchester Community </a:t>
            </a:r>
            <a:r>
              <a:rPr lang="en-US" sz="2400" dirty="0" smtClean="0"/>
              <a:t>College </a:t>
            </a:r>
            <a:r>
              <a:rPr lang="en-US" sz="2400" dirty="0"/>
              <a:t>(Connecticut)</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5712" y="237057"/>
            <a:ext cx="6769175" cy="5024787"/>
          </a:xfrm>
          <a:prstGeom prst="rect">
            <a:avLst/>
          </a:prstGeom>
          <a:ln w="19050">
            <a:solidFill>
              <a:schemeClr val="tx1"/>
            </a:solidFill>
          </a:ln>
        </p:spPr>
      </p:pic>
    </p:spTree>
    <p:extLst>
      <p:ext uri="{BB962C8B-B14F-4D97-AF65-F5344CB8AC3E}">
        <p14:creationId xmlns:p14="http://schemas.microsoft.com/office/powerpoint/2010/main" val="1170862955"/>
      </p:ext>
    </p:extLst>
  </p:cSld>
  <p:clrMapOvr>
    <a:masterClrMapping/>
  </p:clrMapOvr>
  <p:transition spd="slow" advClick="0" advTm="9000">
    <p:cove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2757" y="1189959"/>
            <a:ext cx="6522720" cy="2677656"/>
          </a:xfrm>
          <a:prstGeom prst="rect">
            <a:avLst/>
          </a:prstGeom>
        </p:spPr>
        <p:txBody>
          <a:bodyPr wrap="square">
            <a:spAutoFit/>
          </a:bodyPr>
          <a:lstStyle/>
          <a:p>
            <a:r>
              <a:rPr lang="en-US" sz="2400" dirty="0" smtClean="0"/>
              <a:t>I </a:t>
            </a:r>
            <a:r>
              <a:rPr lang="en-US" sz="2400" dirty="0"/>
              <a:t>am honored to receive such a wonderful award. Manchester Community College has brought out the best in me, as a student and as an employee. There's no place else that I would rather be</a:t>
            </a:r>
            <a:r>
              <a:rPr lang="en-US" sz="2400" dirty="0" smtClean="0"/>
              <a:t>.</a:t>
            </a:r>
            <a:endParaRPr lang="en-US" sz="2400" dirty="0"/>
          </a:p>
          <a:p>
            <a:endParaRPr lang="en-US" sz="2400" dirty="0"/>
          </a:p>
          <a:p>
            <a:r>
              <a:rPr lang="en-US" sz="2400" dirty="0"/>
              <a:t>—Brian Lombardo, Manchester Community College (Connecticut)</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6927011" y="287491"/>
            <a:ext cx="5104768" cy="5104768"/>
          </a:xfrm>
          <a:prstGeom prst="rect">
            <a:avLst/>
          </a:prstGeom>
          <a:ln w="19050">
            <a:solidFill>
              <a:schemeClr val="tx1"/>
            </a:solidFill>
          </a:ln>
        </p:spPr>
      </p:pic>
    </p:spTree>
    <p:extLst>
      <p:ext uri="{BB962C8B-B14F-4D97-AF65-F5344CB8AC3E}">
        <p14:creationId xmlns:p14="http://schemas.microsoft.com/office/powerpoint/2010/main" val="83652293"/>
      </p:ext>
    </p:extLst>
  </p:cSld>
  <p:clrMapOvr>
    <a:masterClrMapping/>
  </p:clrMapOvr>
  <p:transition spd="slow" advClick="0" advTm="9000">
    <p:cove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8363" y="1284928"/>
            <a:ext cx="6719717" cy="2677656"/>
          </a:xfrm>
          <a:prstGeom prst="rect">
            <a:avLst/>
          </a:prstGeom>
        </p:spPr>
        <p:txBody>
          <a:bodyPr wrap="square">
            <a:spAutoFit/>
          </a:bodyPr>
          <a:lstStyle/>
          <a:p>
            <a:r>
              <a:rPr lang="en-US" sz="2400" dirty="0" smtClean="0"/>
              <a:t>Being </a:t>
            </a:r>
            <a:r>
              <a:rPr lang="en-US" sz="2400" dirty="0"/>
              <a:t>part of the great Professional Development Team at the college inspires and motivates me to try and bring out the best in people by helping, encouraging, and serving all of our employees from across the campus</a:t>
            </a:r>
            <a:r>
              <a:rPr lang="en-US" sz="2400" dirty="0" smtClean="0"/>
              <a:t>.</a:t>
            </a:r>
            <a:endParaRPr lang="en-US" sz="2400" dirty="0"/>
          </a:p>
          <a:p>
            <a:endParaRPr lang="en-US" sz="2400" dirty="0"/>
          </a:p>
          <a:p>
            <a:r>
              <a:rPr lang="en-US" sz="2400" dirty="0"/>
              <a:t>—Pat Stejskal, McHenry County College (Illinois)</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3170" y="255113"/>
            <a:ext cx="4197923" cy="5366040"/>
          </a:xfrm>
          <a:prstGeom prst="rect">
            <a:avLst/>
          </a:prstGeom>
          <a:ln w="19050">
            <a:solidFill>
              <a:schemeClr val="tx1"/>
            </a:solidFill>
          </a:ln>
        </p:spPr>
      </p:pic>
    </p:spTree>
    <p:extLst>
      <p:ext uri="{BB962C8B-B14F-4D97-AF65-F5344CB8AC3E}">
        <p14:creationId xmlns:p14="http://schemas.microsoft.com/office/powerpoint/2010/main" val="340988053"/>
      </p:ext>
    </p:extLst>
  </p:cSld>
  <p:clrMapOvr>
    <a:masterClrMapping/>
  </p:clrMapOvr>
  <p:transition spd="slow" advClick="0" advTm="9000">
    <p:cove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1905" y="1137617"/>
            <a:ext cx="7805447" cy="2677656"/>
          </a:xfrm>
          <a:prstGeom prst="rect">
            <a:avLst/>
          </a:prstGeom>
        </p:spPr>
        <p:txBody>
          <a:bodyPr wrap="square">
            <a:spAutoFit/>
          </a:bodyPr>
          <a:lstStyle/>
          <a:p>
            <a:r>
              <a:rPr lang="en-US" sz="2400" dirty="0" smtClean="0"/>
              <a:t>I </a:t>
            </a:r>
            <a:r>
              <a:rPr lang="en-US" sz="2400" dirty="0"/>
              <a:t>have a passion for history and lifelong learning. I inspire my students to develop their own passion. History is a never-ending debate. I encourage my students to devise their own interpretations and think critically, which is useful in any field. Use different learning styles, engage, and model for them</a:t>
            </a:r>
            <a:r>
              <a:rPr lang="en-US" sz="2400" dirty="0" smtClean="0"/>
              <a:t>.</a:t>
            </a:r>
            <a:endParaRPr lang="en-US" sz="2400" dirty="0"/>
          </a:p>
          <a:p>
            <a:endParaRPr lang="en-US" sz="2400" dirty="0"/>
          </a:p>
          <a:p>
            <a:r>
              <a:rPr lang="en-US" sz="2400" dirty="0"/>
              <a:t>—David White, McHenry County College (Illinois)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8540151" y="343872"/>
            <a:ext cx="3469247" cy="5062268"/>
          </a:xfrm>
          <a:prstGeom prst="rect">
            <a:avLst/>
          </a:prstGeom>
          <a:ln w="19050">
            <a:solidFill>
              <a:schemeClr val="tx1"/>
            </a:solidFill>
          </a:ln>
        </p:spPr>
      </p:pic>
    </p:spTree>
    <p:extLst>
      <p:ext uri="{BB962C8B-B14F-4D97-AF65-F5344CB8AC3E}">
        <p14:creationId xmlns:p14="http://schemas.microsoft.com/office/powerpoint/2010/main" val="1588696407"/>
      </p:ext>
    </p:extLst>
  </p:cSld>
  <p:clrMapOvr>
    <a:masterClrMapping/>
  </p:clrMapOvr>
  <p:transition spd="slow" advClick="0" advTm="9000">
    <p:cove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6050" y="1281078"/>
            <a:ext cx="9788250" cy="2677656"/>
          </a:xfrm>
          <a:prstGeom prst="rect">
            <a:avLst/>
          </a:prstGeom>
        </p:spPr>
        <p:txBody>
          <a:bodyPr wrap="square">
            <a:spAutoFit/>
          </a:bodyPr>
          <a:lstStyle/>
          <a:p>
            <a:r>
              <a:rPr lang="en-US" sz="2400" dirty="0" smtClean="0"/>
              <a:t>I </a:t>
            </a:r>
            <a:r>
              <a:rPr lang="en-US" sz="2400" dirty="0"/>
              <a:t>am inspired to work in an environment that encourages growth, development, and selfless service. Through my work with students and </a:t>
            </a:r>
            <a:r>
              <a:rPr lang="en-US" sz="2400" dirty="0" smtClean="0"/>
              <a:t>co-workers</a:t>
            </a:r>
            <a:r>
              <a:rPr lang="en-US" sz="2400" dirty="0"/>
              <a:t>, I am motivated to nurture others with love, patience, responsible action, </a:t>
            </a:r>
            <a:r>
              <a:rPr lang="en-US" sz="2400" dirty="0" smtClean="0"/>
              <a:t>compassionate </a:t>
            </a:r>
            <a:r>
              <a:rPr lang="en-US" sz="2400" dirty="0"/>
              <a:t>response, and disciplined activity. It is my privilege to be a positive influencer</a:t>
            </a:r>
            <a:r>
              <a:rPr lang="en-US" sz="2400" dirty="0" smtClean="0"/>
              <a:t>.</a:t>
            </a:r>
            <a:endParaRPr lang="en-US" sz="2400" dirty="0"/>
          </a:p>
          <a:p>
            <a:endParaRPr lang="en-US" sz="2400" dirty="0"/>
          </a:p>
          <a:p>
            <a:r>
              <a:rPr lang="en-US" sz="2400" dirty="0"/>
              <a:t>—</a:t>
            </a:r>
            <a:r>
              <a:rPr lang="en-US" sz="2400" dirty="0" smtClean="0"/>
              <a:t>Herman Tucker</a:t>
            </a:r>
            <a:r>
              <a:rPr lang="en-US" sz="2400" dirty="0"/>
              <a:t>, McLennan Community College (Texas)</a:t>
            </a:r>
            <a:endParaRPr lang="en-US" sz="2200" dirty="0">
              <a:latin typeface="Georgia" charset="0"/>
              <a:ea typeface="Georgia" charset="0"/>
              <a:cs typeface="Georgia" charset="0"/>
            </a:endParaRPr>
          </a:p>
        </p:txBody>
      </p:sp>
    </p:spTree>
    <p:extLst>
      <p:ext uri="{BB962C8B-B14F-4D97-AF65-F5344CB8AC3E}">
        <p14:creationId xmlns:p14="http://schemas.microsoft.com/office/powerpoint/2010/main" val="1256654396"/>
      </p:ext>
    </p:extLst>
  </p:cSld>
  <p:clrMapOvr>
    <a:masterClrMapping/>
  </p:clrMapOvr>
  <p:transition spd="slow" advClick="0" advTm="9000">
    <p:cove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9296" y="224866"/>
            <a:ext cx="5547360" cy="4524315"/>
          </a:xfrm>
          <a:prstGeom prst="rect">
            <a:avLst/>
          </a:prstGeom>
        </p:spPr>
        <p:txBody>
          <a:bodyPr wrap="square">
            <a:spAutoFit/>
          </a:bodyPr>
          <a:lstStyle/>
          <a:p>
            <a:r>
              <a:rPr lang="en-US" sz="2400" dirty="0" smtClean="0"/>
              <a:t>“The </a:t>
            </a:r>
            <a:r>
              <a:rPr lang="en-US" sz="2400" dirty="0"/>
              <a:t>environment where learning occurs is extremely important. When students feel comfortable sharing thoughts they become more comfortable absorbing information from </a:t>
            </a:r>
            <a:r>
              <a:rPr lang="en-US" sz="2400" dirty="0" smtClean="0"/>
              <a:t>others. This </a:t>
            </a:r>
            <a:r>
              <a:rPr lang="en-US" sz="2400" dirty="0"/>
              <a:t>sets the stage for an atmosphere where positive, encouraging, and motivating learning situations occur. The art of teaching is the art of assisting discovery</a:t>
            </a:r>
            <a:r>
              <a:rPr lang="en-US" sz="2400" dirty="0" smtClean="0"/>
              <a:t>.” </a:t>
            </a:r>
            <a:r>
              <a:rPr lang="en-US" sz="2400" dirty="0"/>
              <a:t>—Mark Van </a:t>
            </a:r>
            <a:r>
              <a:rPr lang="en-US" sz="2400" dirty="0" err="1" smtClean="0"/>
              <a:t>Doren</a:t>
            </a:r>
            <a:endParaRPr lang="en-US" sz="2400" dirty="0"/>
          </a:p>
          <a:p>
            <a:endParaRPr lang="en-US" sz="2400" dirty="0"/>
          </a:p>
          <a:p>
            <a:r>
              <a:rPr lang="en-US" sz="2400" dirty="0"/>
              <a:t>—Deb </a:t>
            </a:r>
            <a:r>
              <a:rPr lang="en-US" sz="2400" dirty="0" smtClean="0"/>
              <a:t>Holst, Metropolitan </a:t>
            </a:r>
            <a:r>
              <a:rPr lang="en-US" sz="2400" dirty="0"/>
              <a:t>Community College (Nebraska)</a:t>
            </a:r>
            <a:endParaRPr lang="en-US" sz="2200" dirty="0">
              <a:latin typeface="Georgia" charset="0"/>
              <a:ea typeface="Georgia" charset="0"/>
              <a:cs typeface="Georgia" charset="0"/>
            </a:endParaRPr>
          </a:p>
        </p:txBody>
      </p:sp>
      <p:pic>
        <p:nvPicPr>
          <p:cNvPr id="3" name="Picture 2"/>
          <p:cNvPicPr>
            <a:picLocks noChangeAspect="1"/>
          </p:cNvPicPr>
          <p:nvPr/>
        </p:nvPicPr>
        <p:blipFill>
          <a:blip r:embed="rId2"/>
          <a:stretch>
            <a:fillRect/>
          </a:stretch>
        </p:blipFill>
        <p:spPr>
          <a:xfrm>
            <a:off x="96012" y="224866"/>
            <a:ext cx="6213704" cy="2786558"/>
          </a:xfrm>
          <a:prstGeom prst="rect">
            <a:avLst/>
          </a:prstGeom>
          <a:ln w="19050">
            <a:solidFill>
              <a:schemeClr val="tx1"/>
            </a:solidFill>
          </a:ln>
        </p:spPr>
      </p:pic>
    </p:spTree>
    <p:extLst>
      <p:ext uri="{BB962C8B-B14F-4D97-AF65-F5344CB8AC3E}">
        <p14:creationId xmlns:p14="http://schemas.microsoft.com/office/powerpoint/2010/main" val="1248930850"/>
      </p:ext>
    </p:extLst>
  </p:cSld>
  <p:clrMapOvr>
    <a:masterClrMapping/>
  </p:clrMapOvr>
  <p:transition spd="slow" advClick="0" advTm="9000">
    <p:cove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76184" y="224866"/>
            <a:ext cx="5043639" cy="4154984"/>
          </a:xfrm>
          <a:prstGeom prst="rect">
            <a:avLst/>
          </a:prstGeom>
        </p:spPr>
        <p:txBody>
          <a:bodyPr wrap="square">
            <a:spAutoFit/>
          </a:bodyPr>
          <a:lstStyle/>
          <a:p>
            <a:r>
              <a:rPr lang="en-US" sz="2400" dirty="0" smtClean="0"/>
              <a:t>I </a:t>
            </a:r>
            <a:r>
              <a:rPr lang="en-US" sz="2400" dirty="0"/>
              <a:t>teach art. I teach drawing technique, composition, paint handling, observational skills, and creative problem solving. None of that is as important as what I really believe teaching is all about—for students to see the spirit and vitality in themselves</a:t>
            </a:r>
            <a:r>
              <a:rPr lang="en-US" sz="2400" dirty="0" smtClean="0"/>
              <a:t>.</a:t>
            </a:r>
            <a:endParaRPr lang="en-US" sz="2400" dirty="0"/>
          </a:p>
          <a:p>
            <a:endParaRPr lang="en-US" sz="2400" dirty="0"/>
          </a:p>
          <a:p>
            <a:r>
              <a:rPr lang="en-US" sz="2400" dirty="0"/>
              <a:t>—Rachel </a:t>
            </a:r>
            <a:r>
              <a:rPr lang="en-US" sz="2400" dirty="0" err="1"/>
              <a:t>Mindrup</a:t>
            </a:r>
            <a:r>
              <a:rPr lang="en-US" sz="2400" dirty="0"/>
              <a:t>, Metropolitan Community College (Nebraska)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a:stretch>
            <a:fillRect/>
          </a:stretch>
        </p:blipFill>
        <p:spPr>
          <a:xfrm>
            <a:off x="121920" y="264018"/>
            <a:ext cx="6315456" cy="4312638"/>
          </a:xfrm>
          <a:prstGeom prst="rect">
            <a:avLst/>
          </a:prstGeom>
          <a:ln w="19050">
            <a:solidFill>
              <a:schemeClr val="tx1"/>
            </a:solidFill>
          </a:ln>
        </p:spPr>
      </p:pic>
    </p:spTree>
    <p:extLst>
      <p:ext uri="{BB962C8B-B14F-4D97-AF65-F5344CB8AC3E}">
        <p14:creationId xmlns:p14="http://schemas.microsoft.com/office/powerpoint/2010/main" val="870159981"/>
      </p:ext>
    </p:extLst>
  </p:cSld>
  <p:clrMapOvr>
    <a:masterClrMapping/>
  </p:clrMapOvr>
  <p:transition spd="slow" advClick="0" advTm="9000">
    <p:cove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1376" y="773506"/>
            <a:ext cx="6096000" cy="3416320"/>
          </a:xfrm>
          <a:prstGeom prst="rect">
            <a:avLst/>
          </a:prstGeom>
        </p:spPr>
        <p:txBody>
          <a:bodyPr wrap="square">
            <a:spAutoFit/>
          </a:bodyPr>
          <a:lstStyle/>
          <a:p>
            <a:r>
              <a:rPr lang="en-US" sz="2400" dirty="0" smtClean="0"/>
              <a:t>For </a:t>
            </a:r>
            <a:r>
              <a:rPr lang="en-US" sz="2400" dirty="0"/>
              <a:t>centuries we've taught people to work by having them do work. Now we try to teach them to work by standing at the front of the room and talking about how to do work. In my classes, I try to ensure that students learn to work by working</a:t>
            </a:r>
            <a:r>
              <a:rPr lang="en-US" sz="2400" dirty="0" smtClean="0"/>
              <a:t>.</a:t>
            </a:r>
            <a:endParaRPr lang="en-US" sz="2400" dirty="0"/>
          </a:p>
          <a:p>
            <a:endParaRPr lang="en-US" sz="2400" dirty="0"/>
          </a:p>
          <a:p>
            <a:r>
              <a:rPr lang="en-US" sz="2400" dirty="0"/>
              <a:t>—Steven Nichols, Metropolitan Community College (Nebraska)</a:t>
            </a:r>
            <a:endParaRPr lang="en-US" sz="2200" dirty="0">
              <a:latin typeface="Georgia" charset="0"/>
              <a:ea typeface="Georgia" charset="0"/>
              <a:cs typeface="Georgia"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1517" y="244699"/>
            <a:ext cx="5144275" cy="5399031"/>
          </a:xfrm>
          <a:prstGeom prst="rect">
            <a:avLst/>
          </a:prstGeom>
          <a:ln w="19050">
            <a:solidFill>
              <a:schemeClr val="tx1"/>
            </a:solidFill>
          </a:ln>
        </p:spPr>
      </p:pic>
    </p:spTree>
    <p:extLst>
      <p:ext uri="{BB962C8B-B14F-4D97-AF65-F5344CB8AC3E}">
        <p14:creationId xmlns:p14="http://schemas.microsoft.com/office/powerpoint/2010/main" val="282838195"/>
      </p:ext>
    </p:extLst>
  </p:cSld>
  <p:clrMapOvr>
    <a:masterClrMapping/>
  </p:clrMapOvr>
  <p:transition spd="slow" advClick="0" advTm="9000">
    <p:cove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496" y="290678"/>
            <a:ext cx="5626288" cy="4524315"/>
          </a:xfrm>
          <a:prstGeom prst="rect">
            <a:avLst/>
          </a:prstGeom>
        </p:spPr>
        <p:txBody>
          <a:bodyPr wrap="square">
            <a:spAutoFit/>
          </a:bodyPr>
          <a:lstStyle/>
          <a:p>
            <a:r>
              <a:rPr lang="en-US" sz="2400" dirty="0" smtClean="0"/>
              <a:t>Teachers </a:t>
            </a:r>
            <a:r>
              <a:rPr lang="en-US" sz="2400" dirty="0"/>
              <a:t>motivate students to achieve infinitely more. As a change agent in my students’ lives, I am never dissuaded by poor attitudes and downcast faces. Those are temporary. My goal is to show that effort equals performance, and that academic excellence will be a proud achievement remembered throughout students’ lifetimes</a:t>
            </a:r>
            <a:r>
              <a:rPr lang="en-US" sz="2400" dirty="0" smtClean="0"/>
              <a:t>.</a:t>
            </a:r>
            <a:endParaRPr lang="en-US" sz="2400" dirty="0"/>
          </a:p>
          <a:p>
            <a:endParaRPr lang="en-US" sz="2400" dirty="0"/>
          </a:p>
          <a:p>
            <a:r>
              <a:rPr lang="en-US" sz="2400" dirty="0"/>
              <a:t>—Jack Ramos-Needham, Mid-Plains Community College (Nebraska)</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4784" y="250397"/>
            <a:ext cx="6326874" cy="5369007"/>
          </a:xfrm>
          <a:prstGeom prst="rect">
            <a:avLst/>
          </a:prstGeom>
          <a:ln w="19050">
            <a:solidFill>
              <a:schemeClr val="tx1"/>
            </a:solidFill>
          </a:ln>
        </p:spPr>
      </p:pic>
    </p:spTree>
    <p:extLst>
      <p:ext uri="{BB962C8B-B14F-4D97-AF65-F5344CB8AC3E}">
        <p14:creationId xmlns:p14="http://schemas.microsoft.com/office/powerpoint/2010/main" val="1738411901"/>
      </p:ext>
    </p:extLst>
  </p:cSld>
  <p:clrMapOvr>
    <a:masterClrMapping/>
  </p:clrMapOvr>
  <p:transition spd="slow" advClick="0" advTm="9000">
    <p:cove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9412" y="877596"/>
            <a:ext cx="7085552" cy="3416320"/>
          </a:xfrm>
          <a:prstGeom prst="rect">
            <a:avLst/>
          </a:prstGeom>
        </p:spPr>
        <p:txBody>
          <a:bodyPr wrap="square">
            <a:spAutoFit/>
          </a:bodyPr>
          <a:lstStyle/>
          <a:p>
            <a:r>
              <a:rPr lang="en-US" sz="2400" dirty="0" smtClean="0"/>
              <a:t>My </a:t>
            </a:r>
            <a:r>
              <a:rPr lang="en-US" sz="2400" dirty="0"/>
              <a:t>inspiration is Middlesex Community College’s dedicated, intelligent, and generous science faculty. They have fueled my passion for conveying complex subject matter in a manageable way. My hope is that students will be fascinated by the content and committed to lifelong learning</a:t>
            </a:r>
            <a:r>
              <a:rPr lang="en-US" sz="2400" dirty="0" smtClean="0"/>
              <a:t>.</a:t>
            </a:r>
            <a:endParaRPr lang="en-US" sz="2400" dirty="0"/>
          </a:p>
          <a:p>
            <a:endParaRPr lang="en-US" sz="2400" dirty="0"/>
          </a:p>
          <a:p>
            <a:r>
              <a:rPr lang="en-US" sz="2400" dirty="0"/>
              <a:t>—Jean </a:t>
            </a:r>
            <a:r>
              <a:rPr lang="en-US" sz="2400" dirty="0" err="1"/>
              <a:t>Cremins</a:t>
            </a:r>
            <a:r>
              <a:rPr lang="en-US" sz="2400" dirty="0"/>
              <a:t>, Middlesex Community College (Massachusetts)</a:t>
            </a:r>
            <a:endParaRPr lang="en-US" sz="2200" dirty="0">
              <a:latin typeface="Georgia" charset="0"/>
              <a:ea typeface="Georgia" charset="0"/>
              <a:cs typeface="Georgia"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4709" y="243369"/>
            <a:ext cx="3979519" cy="5389868"/>
          </a:xfrm>
          <a:prstGeom prst="rect">
            <a:avLst/>
          </a:prstGeom>
          <a:ln w="19050">
            <a:solidFill>
              <a:schemeClr val="tx1"/>
            </a:solidFill>
          </a:ln>
        </p:spPr>
      </p:pic>
    </p:spTree>
    <p:extLst>
      <p:ext uri="{BB962C8B-B14F-4D97-AF65-F5344CB8AC3E}">
        <p14:creationId xmlns:p14="http://schemas.microsoft.com/office/powerpoint/2010/main" val="366990744"/>
      </p:ext>
    </p:extLst>
  </p:cSld>
  <p:clrMapOvr>
    <a:masterClrMapping/>
  </p:clrMapOvr>
  <p:transition spd="slow" advClick="0" advTm="9000">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TotalTime>
  <Words>6341</Words>
  <Application>Microsoft Macintosh PowerPoint</Application>
  <PresentationFormat>Widescreen</PresentationFormat>
  <Paragraphs>321</Paragraphs>
  <Slides>107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Arial</vt:lpstr>
      <vt:lpstr>BentonSans Book</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J Dobecka</dc:creator>
  <cp:lastModifiedBy>Michael J Dobecka</cp:lastModifiedBy>
  <cp:revision>69</cp:revision>
  <dcterms:created xsi:type="dcterms:W3CDTF">2016-05-09T18:35:31Z</dcterms:created>
  <dcterms:modified xsi:type="dcterms:W3CDTF">2016-05-25T18:35:15Z</dcterms:modified>
</cp:coreProperties>
</file>